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03D-314D-4435-85F3-5DACBDE991A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41CD4-AB78-40CC-A522-F8EC0C0A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http://chattanoogadiscounts.blogspot.com/2012/07/ruby-falls-chattanooga.html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AA9A-3385-432E-A9C1-B445E5C1D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type of landscape in rainy regions where there is limestone near the surface, characterized by caves, sinkholes, and disappearing streams.</a:t>
            </a:r>
          </a:p>
          <a:p>
            <a:pPr eaLnBrk="1" hangingPunct="1"/>
            <a:r>
              <a:rPr lang="en-US" u="sng" dirty="0" smtClean="0"/>
              <a:t>Created by chemical weathering of limestone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AA9A-3385-432E-A9C1-B445E5C1DB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D8EF7-9A3B-4AED-BD4C-CF2C59FBE68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4.bp.blogspot.com/-eJd_Y4T_HZY/UBclRvZ4wuI/AAAAAAAAASw/UJk_fh4sBPE/s1600/ruby_falls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media/photo/gallery.htm?id=318A0C5A-155D-451F-6771B101D8195C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weetclipart.com/multisite/sweetclipart/files/volcano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7895" y="503829"/>
            <a:ext cx="9601200" cy="1303337"/>
          </a:xfrm>
        </p:spPr>
        <p:txBody>
          <a:bodyPr/>
          <a:lstStyle/>
          <a:p>
            <a:pPr eaLnBrk="1" hangingPunct="1"/>
            <a:r>
              <a:rPr lang="en-US" dirty="0" smtClean="0"/>
              <a:t>Acid PRECIPITATION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7895" y="1597447"/>
            <a:ext cx="10429461" cy="4869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Compounds from burning coal, oil and gas react chemically with water forming acids.</a:t>
            </a:r>
          </a:p>
          <a:p>
            <a:pPr eaLnBrk="1" hangingPunct="1"/>
            <a:r>
              <a:rPr lang="en-US" sz="3600" dirty="0" smtClean="0"/>
              <a:t>Acid precipitation causes very rapid chemical weathering</a:t>
            </a:r>
          </a:p>
        </p:txBody>
      </p:sp>
      <p:pic>
        <p:nvPicPr>
          <p:cNvPr id="38916" name="Picture 5" descr="acid_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04" y="3505202"/>
            <a:ext cx="5745222" cy="296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_W3lcPgsTPN4/TQOsTYMvJuI/AAAAAAAAAN0/0Js933lefUg/s1600/ruby%2Bfalls%2Btrip%2Band%2Bcrib%2B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57" y="6096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eJd_Y4T_HZY/UBclRvZ4wuI/AAAAAAAAASw/UJk_fh4sBPE/s320/ruby_fa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3" y="2011177"/>
            <a:ext cx="3048000" cy="46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5861" y="5086261"/>
            <a:ext cx="6420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created this?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392" y="442382"/>
            <a:ext cx="37876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Ruby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Falls</a:t>
            </a:r>
          </a:p>
        </p:txBody>
      </p:sp>
    </p:spTree>
    <p:extLst>
      <p:ext uri="{BB962C8B-B14F-4D97-AF65-F5344CB8AC3E}">
        <p14:creationId xmlns:p14="http://schemas.microsoft.com/office/powerpoint/2010/main" val="3169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62" y="794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latin typeface="Baskerville Old Face" pitchFamily="18" charset="0"/>
              </a:rPr>
              <a:t>Acids in Groundwater</a:t>
            </a:r>
            <a:br>
              <a:rPr lang="en-US" sz="6600" dirty="0">
                <a:latin typeface="Baskerville Old Face" pitchFamily="18" charset="0"/>
              </a:rPr>
            </a:br>
            <a:r>
              <a:rPr lang="en-US" sz="3600" dirty="0">
                <a:latin typeface="Baskerville Old Face" pitchFamily="18" charset="0"/>
              </a:rPr>
              <a:t>(weak acid)</a:t>
            </a:r>
            <a:endParaRPr lang="en-US" sz="6600" dirty="0">
              <a:latin typeface="Baskerville Old Face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87698" y="1685581"/>
            <a:ext cx="5095461" cy="4181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435429" y="5867400"/>
            <a:ext cx="216646" cy="1331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virtual.yosemite.cc.ca.us/ghayes/images/Dsc00016_Stalactites_in_Grapevine_Gulch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06979"/>
            <a:ext cx="3827128" cy="29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1159" y="247145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latin typeface="Comic Sans MS" pitchFamily="66" charset="0"/>
              </a:rPr>
              <a:t>Some groundwater contains weak acids like carbonic &amp; sulfuric acid. </a:t>
            </a:r>
          </a:p>
          <a:p>
            <a:r>
              <a:rPr lang="en-US" sz="3000" dirty="0">
                <a:latin typeface="Comic Sans MS" pitchFamily="66" charset="0"/>
              </a:rPr>
              <a:t>These weak acids react with rocks, causing a chemical reaction.</a:t>
            </a:r>
          </a:p>
        </p:txBody>
      </p:sp>
    </p:spTree>
    <p:extLst>
      <p:ext uri="{BB962C8B-B14F-4D97-AF65-F5344CB8AC3E}">
        <p14:creationId xmlns:p14="http://schemas.microsoft.com/office/powerpoint/2010/main" val="31917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762000"/>
            <a:ext cx="4038600" cy="54864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4300" b="1" dirty="0" smtClean="0"/>
              <a:t>Acids </a:t>
            </a:r>
            <a:r>
              <a:rPr lang="en-US" sz="4300" b="1" dirty="0"/>
              <a:t>in Ground 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405809" y="917713"/>
            <a:ext cx="8547652" cy="647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/>
              <a:t>groundwater touches </a:t>
            </a:r>
            <a:r>
              <a:rPr lang="en-US" sz="3600" u="sng" dirty="0"/>
              <a:t>limestone</a:t>
            </a:r>
            <a:r>
              <a:rPr lang="en-US" sz="3600" dirty="0"/>
              <a:t>, it dissolves limestone to form </a:t>
            </a:r>
            <a:r>
              <a:rPr lang="en-US" sz="3600" u="sng" dirty="0"/>
              <a:t>caves </a:t>
            </a:r>
            <a:r>
              <a:rPr lang="en-US" sz="3600" dirty="0"/>
              <a:t>over thousands of years.</a:t>
            </a:r>
          </a:p>
          <a:p>
            <a:r>
              <a:rPr lang="en-US" sz="3600" dirty="0"/>
              <a:t>Ex: Karst </a:t>
            </a:r>
            <a:r>
              <a:rPr lang="en-US" sz="3600" dirty="0" smtClean="0"/>
              <a:t>topography / Caverns</a:t>
            </a:r>
            <a:endParaRPr lang="en-US" sz="3600" dirty="0"/>
          </a:p>
          <a:p>
            <a:r>
              <a:rPr lang="en-US" sz="3600" dirty="0"/>
              <a:t>Ex: stalactites, stalagmites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73287" y="3048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6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0563"/>
            <a:ext cx="9601200" cy="1303337"/>
          </a:xfrm>
        </p:spPr>
        <p:txBody>
          <a:bodyPr/>
          <a:lstStyle/>
          <a:p>
            <a:pPr eaLnBrk="1" hangingPunct="1"/>
            <a:r>
              <a:rPr lang="en-US" dirty="0" smtClean="0"/>
              <a:t>Karst Topography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745974"/>
            <a:ext cx="8229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/>
              <a:t>Acids in ground water….</a:t>
            </a:r>
          </a:p>
          <a:p>
            <a:pPr marL="0" indent="0">
              <a:buNone/>
            </a:pPr>
            <a:r>
              <a:rPr lang="en-US" sz="3200" dirty="0" smtClean="0"/>
              <a:t>Causes karst topography (sink holes, disappearing streams, caves)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Created by chemical weathering of limestone.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www.nps.gov/media/photo/gallery.htm?id=318A0C5A-155D-451F-6771B101D8195C02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15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9929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Features of Karst: </a:t>
            </a:r>
            <a:br>
              <a:rPr lang="en-US" dirty="0" smtClean="0"/>
            </a:br>
            <a:r>
              <a:rPr lang="en-US" dirty="0" smtClean="0"/>
              <a:t>Caves</a:t>
            </a:r>
          </a:p>
        </p:txBody>
      </p:sp>
      <p:pic>
        <p:nvPicPr>
          <p:cNvPr id="41987" name="Picture 5" descr="bluffrv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42" y="911087"/>
            <a:ext cx="36099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C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3" y="1015525"/>
            <a:ext cx="3389243" cy="219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1" descr="cave%2520entranc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6" y="3291430"/>
            <a:ext cx="38862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233" y="761961"/>
            <a:ext cx="9601196" cy="1303867"/>
          </a:xfrm>
        </p:spPr>
        <p:txBody>
          <a:bodyPr/>
          <a:lstStyle/>
          <a:p>
            <a:pPr algn="l" eaLnBrk="1" hangingPunct="1"/>
            <a:r>
              <a:rPr lang="en-US" dirty="0" smtClean="0"/>
              <a:t>Features of Karst: Sinkholes</a:t>
            </a:r>
          </a:p>
        </p:txBody>
      </p:sp>
      <p:pic>
        <p:nvPicPr>
          <p:cNvPr id="40963" name="Picture 7" descr="sinkhol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13" y="761961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7" y="1990686"/>
            <a:ext cx="3407673" cy="421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1" descr="cave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3417259"/>
            <a:ext cx="369093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/>
              <a:t>Features of Karst: Disappearing Streams</a:t>
            </a:r>
          </a:p>
        </p:txBody>
      </p:sp>
      <p:pic>
        <p:nvPicPr>
          <p:cNvPr id="43011" name="Picture 5" descr="karst-figure8-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70" y="2034208"/>
            <a:ext cx="2838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disappe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6" y="2285999"/>
            <a:ext cx="4373217" cy="32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470025"/>
          </a:xfrm>
        </p:spPr>
        <p:txBody>
          <a:bodyPr/>
          <a:lstStyle/>
          <a:p>
            <a:r>
              <a:rPr lang="en-US" dirty="0" smtClean="0"/>
              <a:t>National Geographic Photos</a:t>
            </a:r>
            <a:endParaRPr lang="en-US" dirty="0"/>
          </a:p>
        </p:txBody>
      </p:sp>
      <p:pic>
        <p:nvPicPr>
          <p:cNvPr id="28674" name="Picture 2" descr="Photo: Lichens on gra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972" y="1"/>
            <a:ext cx="9173028" cy="687977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28800" y="152400"/>
            <a:ext cx="866589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What is this that is causing chemical weathering?</a:t>
            </a:r>
          </a:p>
        </p:txBody>
      </p:sp>
    </p:spTree>
    <p:extLst>
      <p:ext uri="{BB962C8B-B14F-4D97-AF65-F5344CB8AC3E}">
        <p14:creationId xmlns:p14="http://schemas.microsoft.com/office/powerpoint/2010/main" val="7526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50" y="83820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latin typeface="Baskerville Old Face" pitchFamily="18" charset="0"/>
              </a:rPr>
              <a:t>Acids in Living Things </a:t>
            </a:r>
            <a:r>
              <a:rPr lang="en-US" sz="3600" dirty="0">
                <a:latin typeface="Baskerville Old Face" pitchFamily="18" charset="0"/>
              </a:rPr>
              <a:t>(weak acid)</a:t>
            </a:r>
            <a:endParaRPr lang="en-US" sz="6600" dirty="0">
              <a:latin typeface="Baskerville Old Face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33362" y="1259746"/>
            <a:ext cx="5486400" cy="502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476562" y="6288947"/>
            <a:ext cx="859376" cy="5690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74376" y="2172730"/>
            <a:ext cx="4267200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1. Lichens produce acids that slowly break down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rock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r>
              <a:rPr lang="en-US" sz="2800" u="sng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sz="2800" u="sng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2. Roots &amp; 3. and decaying plants release acids that dissolve minerals, thus weakening the rock.</a:t>
            </a:r>
          </a:p>
          <a:p>
            <a:pPr>
              <a:lnSpc>
                <a:spcPct val="90000"/>
              </a:lnSpc>
            </a:pPr>
            <a:endParaRPr lang="en-US" sz="2800" u="sng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img.ehowcdn.com/article-new/ehow/images/a08/4v/gl/biological-weathering-lichens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1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69843" y="927653"/>
            <a:ext cx="4038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CHEMICAL WEATHERING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08443" y="695395"/>
            <a:ext cx="6165574" cy="5440362"/>
          </a:xfrm>
        </p:spPr>
        <p:txBody>
          <a:bodyPr>
            <a:normAutofit/>
          </a:bodyPr>
          <a:lstStyle/>
          <a:p>
            <a:r>
              <a:rPr lang="en-US" sz="4000" dirty="0"/>
              <a:t>Process by which </a:t>
            </a:r>
            <a:r>
              <a:rPr lang="en-US" sz="4000" u="sng" dirty="0"/>
              <a:t>rocks</a:t>
            </a:r>
            <a:r>
              <a:rPr lang="en-US" sz="4000" dirty="0"/>
              <a:t> </a:t>
            </a:r>
            <a:r>
              <a:rPr lang="en-US" sz="4000" u="sng" dirty="0"/>
              <a:t>break</a:t>
            </a:r>
            <a:r>
              <a:rPr lang="en-US" sz="4000" dirty="0"/>
              <a:t> </a:t>
            </a:r>
            <a:r>
              <a:rPr lang="en-US" sz="4000" u="sng" dirty="0"/>
              <a:t>down</a:t>
            </a:r>
            <a:r>
              <a:rPr lang="en-US" sz="4000" dirty="0"/>
              <a:t> as a result of </a:t>
            </a:r>
            <a:r>
              <a:rPr lang="en-US" sz="4000" u="sng" dirty="0"/>
              <a:t>chemical </a:t>
            </a:r>
            <a:r>
              <a:rPr lang="en-US" sz="4000" dirty="0"/>
              <a:t>reactions.</a:t>
            </a:r>
          </a:p>
          <a:p>
            <a:r>
              <a:rPr lang="en-US" sz="4000" dirty="0"/>
              <a:t>Hint: rocks usually change color or become smoother. </a:t>
            </a:r>
            <a:r>
              <a:rPr lang="en-US" sz="4000" dirty="0" smtClean="0"/>
              <a:t>DISSOLVE or into </a:t>
            </a:r>
            <a:r>
              <a:rPr lang="en-US" sz="4000" dirty="0"/>
              <a:t>different minerals. </a:t>
            </a:r>
          </a:p>
          <a:p>
            <a:endParaRPr lang="en-US" sz="4000" dirty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4572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976313"/>
            <a:ext cx="4038600" cy="54864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4000" b="1" dirty="0" smtClean="0"/>
              <a:t>Acids </a:t>
            </a:r>
            <a:r>
              <a:rPr lang="en-US" sz="4000" b="1" dirty="0"/>
              <a:t>in Living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52719" y="976313"/>
            <a:ext cx="5979405" cy="5440362"/>
          </a:xfrm>
        </p:spPr>
        <p:txBody>
          <a:bodyPr>
            <a:normAutofit/>
          </a:bodyPr>
          <a:lstStyle/>
          <a:p>
            <a:r>
              <a:rPr lang="en-US" sz="3600" dirty="0"/>
              <a:t>Lichens produce acids that slowly break down rock</a:t>
            </a:r>
          </a:p>
          <a:p>
            <a:r>
              <a:rPr lang="en-US" sz="3600" dirty="0"/>
              <a:t>Roots and decaying plants release acids that dissolve minerals, thus weakening the rock.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97427" y="484743"/>
            <a:ext cx="36722" cy="59784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74" y="771456"/>
            <a:ext cx="9601196" cy="1303867"/>
          </a:xfrm>
        </p:spPr>
        <p:txBody>
          <a:bodyPr>
            <a:noAutofit/>
          </a:bodyPr>
          <a:lstStyle/>
          <a:p>
            <a:r>
              <a:rPr lang="en-US" sz="4500" dirty="0">
                <a:latin typeface="Baskerville Old Face" pitchFamily="18" charset="0"/>
              </a:rPr>
              <a:t>What Agent of Weathering Caused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63854"/>
            <a:ext cx="3779848" cy="3023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946" y="1813216"/>
            <a:ext cx="3030661" cy="45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4" y="643466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latin typeface="Baskerville Old Face" pitchFamily="18" charset="0"/>
              </a:rPr>
              <a:t>AIR </a:t>
            </a:r>
          </a:p>
        </p:txBody>
      </p:sp>
      <p:sp>
        <p:nvSpPr>
          <p:cNvPr id="4" name="Oval 3"/>
          <p:cNvSpPr/>
          <p:nvPr/>
        </p:nvSpPr>
        <p:spPr>
          <a:xfrm>
            <a:off x="5431376" y="1026253"/>
            <a:ext cx="5160424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011588" y="5979253"/>
            <a:ext cx="696388" cy="838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s1.mm.bing.net/th?id=I.4687566733771768&amp;pid=1.7&amp;w=115&amp;h=14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2133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Oxygen in the air reacts with iron, causing it to rust. This process is called oxidation.</a:t>
            </a:r>
          </a:p>
        </p:txBody>
      </p:sp>
    </p:spTree>
    <p:extLst>
      <p:ext uri="{BB962C8B-B14F-4D97-AF65-F5344CB8AC3E}">
        <p14:creationId xmlns:p14="http://schemas.microsoft.com/office/powerpoint/2010/main" val="29889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>
                <a:latin typeface="Baskerville Old Face" pitchFamily="18" charset="0"/>
              </a:rPr>
              <a:t>Oxidation </a:t>
            </a:r>
          </a:p>
        </p:txBody>
      </p:sp>
      <p:sp>
        <p:nvSpPr>
          <p:cNvPr id="4" name="Oval 3"/>
          <p:cNvSpPr/>
          <p:nvPr/>
        </p:nvSpPr>
        <p:spPr>
          <a:xfrm>
            <a:off x="5431376" y="1026253"/>
            <a:ext cx="5160424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011588" y="5979253"/>
            <a:ext cx="696388" cy="838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ts1.mm.bing.net/th?id=I.4687566733771768&amp;pid=1.7&amp;w=115&amp;h=14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1388328"/>
            <a:ext cx="4572000" cy="33670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 chemical reaction in which an element </a:t>
            </a:r>
            <a:r>
              <a:rPr lang="en-US" sz="2800" b="1" dirty="0">
                <a:solidFill>
                  <a:prstClr val="black"/>
                </a:solidFill>
              </a:rPr>
              <a:t>(iron) </a:t>
            </a:r>
            <a:r>
              <a:rPr lang="en-US" sz="2800" dirty="0">
                <a:solidFill>
                  <a:prstClr val="black"/>
                </a:solidFill>
              </a:rPr>
              <a:t>combines with </a:t>
            </a:r>
            <a:r>
              <a:rPr lang="en-US" sz="2800" b="1" dirty="0">
                <a:solidFill>
                  <a:prstClr val="black"/>
                </a:solidFill>
              </a:rPr>
              <a:t>oxygen</a:t>
            </a:r>
            <a:r>
              <a:rPr lang="en-US" sz="2800" dirty="0">
                <a:solidFill>
                  <a:prstClr val="black"/>
                </a:solidFill>
              </a:rPr>
              <a:t> to cause </a:t>
            </a:r>
            <a:r>
              <a:rPr lang="en-US" sz="2800" b="1" dirty="0">
                <a:solidFill>
                  <a:prstClr val="black"/>
                </a:solidFill>
              </a:rPr>
              <a:t>rust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Water speeds up this process.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Examples: Causes aluminum cans, bikes, &amp; cars to rust.</a:t>
            </a:r>
          </a:p>
        </p:txBody>
      </p:sp>
    </p:spTree>
    <p:extLst>
      <p:ext uri="{BB962C8B-B14F-4D97-AF65-F5344CB8AC3E}">
        <p14:creationId xmlns:p14="http://schemas.microsoft.com/office/powerpoint/2010/main" val="26274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161841" y="708818"/>
            <a:ext cx="7921127" cy="5440363"/>
          </a:xfrm>
        </p:spPr>
        <p:txBody>
          <a:bodyPr>
            <a:noAutofit/>
          </a:bodyPr>
          <a:lstStyle/>
          <a:p>
            <a:r>
              <a:rPr lang="en-US" sz="3600" dirty="0" smtClean="0"/>
              <a:t>Oxygen in the air reacts with iron, causing it to rust. This process is called oxidation</a:t>
            </a:r>
            <a:r>
              <a:rPr lang="en-US" sz="3600" dirty="0"/>
              <a:t>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A </a:t>
            </a:r>
            <a:r>
              <a:rPr lang="en-US" sz="3600" dirty="0"/>
              <a:t>chemical reaction </a:t>
            </a:r>
            <a:r>
              <a:rPr lang="en-US" sz="3600" dirty="0" smtClean="0"/>
              <a:t>where iron combines </a:t>
            </a:r>
            <a:r>
              <a:rPr lang="en-US" sz="3600" dirty="0"/>
              <a:t>with oxygen to cause </a:t>
            </a:r>
            <a:r>
              <a:rPr lang="en-US" sz="3600" dirty="0" smtClean="0"/>
              <a:t>rust.</a:t>
            </a:r>
          </a:p>
          <a:p>
            <a:r>
              <a:rPr lang="en-US" sz="3600" dirty="0" smtClean="0"/>
              <a:t>Ex. aluminum </a:t>
            </a:r>
            <a:r>
              <a:rPr lang="en-US" sz="3600" dirty="0"/>
              <a:t>cans, bikes, &amp; </a:t>
            </a:r>
            <a:r>
              <a:rPr lang="en-US" sz="3600" dirty="0" smtClean="0"/>
              <a:t>cars</a:t>
            </a:r>
            <a:endParaRPr lang="en-US" sz="3600" dirty="0"/>
          </a:p>
          <a:p>
            <a:r>
              <a:rPr lang="en-US" sz="3600" dirty="0"/>
              <a:t>Water speeds up this process. 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97436" y="457200"/>
            <a:ext cx="36723" cy="5943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8130" y="708818"/>
            <a:ext cx="2159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Air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dirty="0" smtClean="0"/>
              <a:t>Oxidation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41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010" y="816587"/>
            <a:ext cx="4647282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Iron+ oxygen= rust</a:t>
            </a:r>
          </a:p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is oxidation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2628">
            <a:off x="237667" y="1254089"/>
            <a:ext cx="28575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70" y="2293385"/>
            <a:ext cx="5221996" cy="3942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9697">
            <a:off x="8093725" y="978246"/>
            <a:ext cx="3507037" cy="2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038600" cy="5486400"/>
          </a:xfrm>
        </p:spPr>
        <p:txBody>
          <a:bodyPr/>
          <a:lstStyle/>
          <a:p>
            <a:pPr marL="800100" lvl="2" indent="0">
              <a:buNone/>
            </a:pPr>
            <a:r>
              <a:rPr lang="en-US" sz="4000" b="1" u="sng" dirty="0"/>
              <a:t>Agents</a:t>
            </a:r>
            <a:r>
              <a:rPr lang="en-US" sz="4000" b="1" dirty="0"/>
              <a:t> of chemical weathering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906079" y="668890"/>
            <a:ext cx="7623312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1. Water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2. Acid precipitation </a:t>
            </a:r>
          </a:p>
          <a:p>
            <a:pPr marL="0" indent="0">
              <a:buNone/>
            </a:pPr>
            <a:r>
              <a:rPr lang="en-US" sz="4000" dirty="0" smtClean="0"/>
              <a:t>3. Acids  in ground water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4. </a:t>
            </a:r>
            <a:r>
              <a:rPr lang="en-US" sz="4000" dirty="0" smtClean="0"/>
              <a:t>Acids in living things</a:t>
            </a:r>
          </a:p>
          <a:p>
            <a:pPr marL="0" indent="0">
              <a:buNone/>
            </a:pPr>
            <a:r>
              <a:rPr lang="en-US" sz="4000" dirty="0" smtClean="0"/>
              <a:t>5. Air</a:t>
            </a:r>
            <a:endParaRPr lang="en-US" sz="4000" dirty="0"/>
          </a:p>
          <a:p>
            <a:r>
              <a:rPr lang="en-US" sz="4000" dirty="0" smtClean="0"/>
              <a:t>These </a:t>
            </a:r>
            <a:r>
              <a:rPr lang="en-US" sz="4000" dirty="0"/>
              <a:t>agents weaken bonds between the mineral grains of rock.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72069" y="3048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7538"/>
            <a:ext cx="9601200" cy="1304925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askerville Old Face" pitchFamily="18" charset="0"/>
              </a:rPr>
              <a:t>Water</a:t>
            </a:r>
          </a:p>
        </p:txBody>
      </p:sp>
      <p:sp>
        <p:nvSpPr>
          <p:cNvPr id="4" name="Oval 3"/>
          <p:cNvSpPr/>
          <p:nvPr/>
        </p:nvSpPr>
        <p:spPr>
          <a:xfrm>
            <a:off x="5221357" y="1219200"/>
            <a:ext cx="5141843" cy="474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382539" y="5440165"/>
            <a:ext cx="437321" cy="8183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2286001"/>
            <a:ext cx="4343400" cy="3199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prstClr val="black"/>
                </a:solidFill>
                <a:latin typeface="Comic Sans MS" pitchFamily="66" charset="0"/>
              </a:rPr>
              <a:t>Causes rock to be broken down by dissolving minerals from a rock over a long period of time (sometimes 1000s of years).</a:t>
            </a:r>
          </a:p>
        </p:txBody>
      </p:sp>
      <p:pic>
        <p:nvPicPr>
          <p:cNvPr id="8194" name="Picture 2" descr="http://uregina.ca/~sauchyn/geog323/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4" y="1878496"/>
            <a:ext cx="3602576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84313" y="569843"/>
            <a:ext cx="4038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Water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8001000" y="838200"/>
            <a:ext cx="4191000" cy="5440363"/>
          </a:xfrm>
        </p:spPr>
        <p:txBody>
          <a:bodyPr>
            <a:noAutofit/>
          </a:bodyPr>
          <a:lstStyle/>
          <a:p>
            <a:endParaRPr lang="en-US" sz="3200" u="sng" dirty="0"/>
          </a:p>
          <a:p>
            <a:pPr marL="0" indent="0">
              <a:buNone/>
            </a:pPr>
            <a:endParaRPr lang="en-US" sz="3200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16696" y="112643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74504" y="1184694"/>
            <a:ext cx="683149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prstClr val="black"/>
                </a:solidFill>
                <a:latin typeface="Comic Sans MS" pitchFamily="66" charset="0"/>
              </a:rPr>
              <a:t>Causes rock to be broken down by dissolving minerals from a rock over a long period of time (sometimes 1000s of years).</a:t>
            </a:r>
          </a:p>
        </p:txBody>
      </p:sp>
    </p:spTree>
    <p:extLst>
      <p:ext uri="{BB962C8B-B14F-4D97-AF65-F5344CB8AC3E}">
        <p14:creationId xmlns:p14="http://schemas.microsoft.com/office/powerpoint/2010/main" val="35301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038600" cy="5486400"/>
          </a:xfrm>
        </p:spPr>
        <p:txBody>
          <a:bodyPr/>
          <a:lstStyle/>
          <a:p>
            <a:pPr marL="800100" lvl="2" indent="0">
              <a:buNone/>
            </a:pPr>
            <a:r>
              <a:rPr lang="en-US" sz="4000" b="1" dirty="0"/>
              <a:t>Weak Acids Include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15677" y="1079708"/>
            <a:ext cx="5582479" cy="5440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/>
              <a:t>acid precipitation</a:t>
            </a:r>
          </a:p>
          <a:p>
            <a:pPr marL="514350" indent="-514350">
              <a:buAutoNum type="arabicPeriod"/>
            </a:pPr>
            <a:r>
              <a:rPr lang="en-US" sz="3600" dirty="0"/>
              <a:t>acids  in ground water</a:t>
            </a:r>
          </a:p>
          <a:p>
            <a:pPr marL="514350" indent="-514350">
              <a:buAutoNum type="arabicPeriod"/>
            </a:pPr>
            <a:r>
              <a:rPr lang="en-US" sz="3600" dirty="0"/>
              <a:t>acids in living things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91340" y="3048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78" y="679174"/>
            <a:ext cx="8229600" cy="1600200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latin typeface="Baskerville Old Face" pitchFamily="18" charset="0"/>
              </a:rPr>
              <a:t/>
            </a:r>
            <a:br>
              <a:rPr lang="en-US" sz="8000" dirty="0">
                <a:latin typeface="Baskerville Old Face" pitchFamily="18" charset="0"/>
              </a:rPr>
            </a:br>
            <a:r>
              <a:rPr lang="en-US" sz="6600" dirty="0">
                <a:latin typeface="Baskerville Old Face" pitchFamily="18" charset="0"/>
              </a:rPr>
              <a:t>Acid Precipitation </a:t>
            </a:r>
            <a:r>
              <a:rPr lang="en-US" sz="7200" dirty="0">
                <a:latin typeface="Baskerville Old Face" pitchFamily="18" charset="0"/>
              </a:rPr>
              <a:t/>
            </a:r>
            <a:br>
              <a:rPr lang="en-US" sz="7200" dirty="0">
                <a:latin typeface="Baskerville Old Face" pitchFamily="18" charset="0"/>
              </a:rPr>
            </a:br>
            <a:r>
              <a:rPr lang="en-US" sz="4000" dirty="0">
                <a:latin typeface="Baskerville Old Face" pitchFamily="18" charset="0"/>
              </a:rPr>
              <a:t>(</a:t>
            </a:r>
            <a:r>
              <a:rPr lang="en-US" sz="3600" dirty="0">
                <a:latin typeface="Baskerville Old Face" pitchFamily="18" charset="0"/>
              </a:rPr>
              <a:t>weak acid)</a:t>
            </a:r>
            <a:r>
              <a:rPr lang="en-US" sz="8000" dirty="0">
                <a:latin typeface="Baskerville Old Face" pitchFamily="18" charset="0"/>
              </a:rPr>
              <a:t/>
            </a:r>
            <a:br>
              <a:rPr lang="en-US" sz="8000" dirty="0">
                <a:latin typeface="Baskerville Old Face" pitchFamily="18" charset="0"/>
              </a:rPr>
            </a:br>
            <a:r>
              <a:rPr lang="en-US" sz="8000" dirty="0">
                <a:latin typeface="Baskerville Old Face" pitchFamily="18" charset="0"/>
              </a:rPr>
              <a:t>  </a:t>
            </a:r>
          </a:p>
        </p:txBody>
      </p:sp>
      <p:sp>
        <p:nvSpPr>
          <p:cNvPr id="4" name="Oval 3"/>
          <p:cNvSpPr/>
          <p:nvPr/>
        </p:nvSpPr>
        <p:spPr>
          <a:xfrm>
            <a:off x="5890592" y="1410097"/>
            <a:ext cx="46482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</p:cNvCxnSpPr>
          <p:nvPr/>
        </p:nvCxnSpPr>
        <p:spPr>
          <a:xfrm>
            <a:off x="8214692" y="5677298"/>
            <a:ext cx="440276" cy="13310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3200" y="2438400"/>
            <a:ext cx="36576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Rain, sleet, or snow that contains a high concentration of acid. 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Normal precipitation is acidic, acid precipitation contains more acid than normal.</a:t>
            </a:r>
          </a:p>
        </p:txBody>
      </p:sp>
      <p:pic>
        <p:nvPicPr>
          <p:cNvPr id="8" name="Picture 4" descr="http://3.bp.blogspot.com/-0qpmo2DJAt8/T_x9iuVR7YI/AAAAAAAAHkY/-6waFh61kZ0/s1600/acid-rain-stone-erosion-of-statu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0" y="3210321"/>
            <a:ext cx="4620280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038600" cy="5486400"/>
          </a:xfrm>
        </p:spPr>
        <p:txBody>
          <a:bodyPr/>
          <a:lstStyle/>
          <a:p>
            <a:pPr marL="800100" lvl="2" indent="0">
              <a:buNone/>
            </a:pPr>
            <a:r>
              <a:rPr lang="en-US" sz="3600" b="1" dirty="0" smtClean="0"/>
              <a:t>Acid </a:t>
            </a:r>
            <a:r>
              <a:rPr lang="en-US" sz="3600" b="1" dirty="0"/>
              <a:t>precipitation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81939" y="867673"/>
            <a:ext cx="4191000" cy="5440362"/>
          </a:xfrm>
        </p:spPr>
        <p:txBody>
          <a:bodyPr/>
          <a:lstStyle/>
          <a:p>
            <a:r>
              <a:rPr lang="en-US" sz="4000" u="sng" dirty="0"/>
              <a:t>Rain</a:t>
            </a:r>
            <a:r>
              <a:rPr lang="en-US" sz="4000" dirty="0"/>
              <a:t>, sleet, or snow, that contains a high </a:t>
            </a:r>
            <a:r>
              <a:rPr lang="en-US" sz="4000" u="sng" dirty="0"/>
              <a:t>concentration</a:t>
            </a:r>
            <a:r>
              <a:rPr lang="en-US" sz="4000" dirty="0"/>
              <a:t> of acids.</a:t>
            </a:r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90122" y="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662609"/>
            <a:ext cx="4038600" cy="5700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Where does acid PRECIPTATION come from?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9566" y="1002196"/>
            <a:ext cx="6510010" cy="54403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Small amounts of nitric or sulfuric acids from </a:t>
            </a:r>
            <a:r>
              <a:rPr lang="en-US" sz="3600" u="sng" dirty="0" smtClean="0"/>
              <a:t>volcanoes</a:t>
            </a:r>
            <a:r>
              <a:rPr lang="en-US" sz="3600" dirty="0" smtClean="0"/>
              <a:t>.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600" dirty="0" smtClean="0"/>
              <a:t>Air pollution from </a:t>
            </a:r>
            <a:r>
              <a:rPr lang="en-US" sz="3600" u="sng" dirty="0" smtClean="0"/>
              <a:t>fossil fuels</a:t>
            </a:r>
            <a:r>
              <a:rPr lang="en-US" sz="3600" dirty="0" smtClean="0"/>
              <a:t> (coal &amp; oil) give off gases &amp; combines with water to form acid rain.</a:t>
            </a:r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956713" y="511366"/>
            <a:ext cx="12853" cy="58513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rupting Volcano Desig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88" y="2485837"/>
            <a:ext cx="2245720" cy="15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BQSEhAQEBUUEA8PEBQQFA8PEA8QFBAVFBQQFBQXHCYeFxkjGRUUHy8gIycpLCwsFR4xNTAqNSYrLCkBCQoKDgwOGg8PGikgHyQpKiksLSwuKSwpLCkpLCosLCwsLCksKSwsLCksKSwsKSksLCwsLCwsKSksLCwpLCksKf/AABEIAOEA4AMBIgACEQEDEQH/xAAcAAABBAMBAAAAAAAAAAAAAAAEAQIDBQAGBwj/xABEEAABAwIEAgYGBggEBwAAAAABAAIDBBEFEiExBkETIlFhcYEHFDKRobEjM0JyssEVJCVic3Sjs1Oi0eEWQ1SCksLw/8QAGgEAAgMBAQAAAAAAAAAAAAAABAUBAgMABv/EADQRAAICAQMBBgQFAgcAAAAAAAABAgMRBBIhMQUTMkGBwSJRYXEUM0JigiSRFSM0RKGx8P/aAAwDAQACEQMRAD8A5YHKRpUIT2lLWj2KCWFTMchWIhrVjJFwlr1MxyHY1SsCwkkSTtcnNKYEoCyZJJdLdIAlyqpwhKUJMqexihnCtangJ7WKTolm5EkICe1O6NLkVcnGNcpWvUOVKFDRwU0p4KgaVKwLFokla5StKiYFO1qoSPClYUxjFMxig4fE25AHNW0WAute9/BSYHw66U5icreRKvZaQwWF8wPPvV1F4ywWy9KW2L5Na/RbvipKakfewC2ekGY7CyvYoY2jRrR5LWFO7zBrdc6+MZPJic0J4iUjIk9ckGYHQsRcbE2KFFMjQ05F0I1imbGlZGiWRoaUiSFsaURokRp4hWW8kHYxSdGiGwp/QrNzOBBEpGQolsCmbCquwnAO2FSiJTtiUjYlk5HAhhSCJWHQLPV1G5klcYVGYlZup0M+JSpEA4apmBL0anhiXNkmMjU7Wq2w3huaX2Y3Wte5Fh7ypa3h2WLV7CO/ce9RtljOODPvYbtuVkqmRq0w7DXOIs3S+52UlDhbi5vUJBPktqbGWgC2Ue5TGOTK6/ZwuotCx1wNgNNNlYVFAZGke5B/pdjRZF0uLtNhdEw29GxNYrc70gdmFyMGgv4KXoco65N+xWnTC26ra6YE2Ws4QivhZlG2djwzzaylUopke2nT+gV3aekwBsiU7IlO2BTMhWUrCcELIlO2JSNjU7IlhKZOCFkSkbEiGxJ4iWTkcQNiUoiU7IlK2JVySDNhUrYUQ2NTMgUHAgiUrYlZ4dhJlfkBA7Sexbth/BkLWWe3OT9rUHy7FvTRO54igTUauujxdTnbYUvQre6rgdn2Hub3Gzgkw7g8N1kyv10tdS9NYpbWjP8AxCjbnJqtLwzNK0lrNAL66X7goHcKVH+C74LqrGho8E01TRuQifwkUvilgA/xOxt4ijnmE8DSOfeRoDedzYnwW2nh2Po8gjZpqBYb+KJqMeiZzHkqyXiIZ8zXCw5clXbVDjOSHPU3vOMB9LFI3S23JGPi6Rha8XB3CCdxVEACSO9AYlxQLaG2i1lKqC+GTf0MFTdZLw4+pexdHG2wsLKoxypDhZrrLVX8T3J1QVZjd/tIazUbo7Ug+nQOMt0mOrarKTcoJvEeU7qoxPFdDqtOr8VN91WmiVg0k0lydZZxsA329fFCDjrrXJXH34k48yk/SLu0o38BL5g26peSN4bClESJyLAxLd4WQiJOEanDEojVdxJG2NSsYlDFKxiqcKxqlbGsDLKVq44RrFI2NPiiJNgEc7CpGtDnMcAdiRa6nBVyS6sGjiRLaY2vlNu2xt71ZcP4SZJBdt2jU328FvZomFmQtGW1rcrIrT6WV2WuADU66NElHGTm+BVrop7SMcGEjK8NcA5x1Db7E2XRoqy4udPHRK9rA0CzbC1hpYW2VRjdULAh1rHXvCJjnTZ2yFlln4ua+HBbGqBQ9bjDIxvc9gWlYjxOGjR+y1bEeKi46OVHq7G211CK+zV1k+DccR411y7KsquIupmLvitAq8Y1uTcqrxLiAlmUOJ3WUabLGM41VVrhFvjvFjsxyu+Krqfi1wFi4rUZ6sk6lQtl1TWOhhtwwaWtSlhHQIMd6QizzuLq3qcabltm2C5eysLToSESMRdzJKwn2es8G8dVBm11GNd6rarH3bXWvyVt1GJLreGjjHqjOWqj0RYzYk53MoGWUlQPnsoXVKMhVjogK3VrpkncbbpvSKJ810wuWqiCSv54OwAJQFIWp7IF409OMY1ShikZDZKWrjhmVOjalDFKyNccIGqRsaUBEUsZL2ixsTYmxIA7SuIbwX/D+Blw6QuDbbdvitwo5mluUkEgWN1R4Xhb9fpRlJuBre1vgjZWtgGZx1A3TDTydXxJHn9VLvp4zn5YLCCjZHfI0Nub6KsxjF3RgusbBabxB6SejuGkErScS9IMrz7W/wD9ZXlZOxYrWEa06CW7dadAqeI5H+yQdrC9uapMbx94GUkbLR4uKy1+p05KDGMTM4ux2oud7adiwWnsckpdBtGEI+FEeNY7qQCb+KoJMWd2qKpYb73KGey26dU0QjHADffNPjgmfipO5QvrROgUZYE8yhFqEV0Qud9kvFIXo+9MZoU10yjc9XSYPKyK6BZlCgllUOZZdSo4M53uSwOa9O6ZRJQFbCMlOS6DjImpS1NXENvzHlyaXJFikhtnoUYZbkiIsO7ls3qI7E5lEF4vuz1b1aNaOFdyQ4UexbSKYJfVx2Ke7KfizU/0YexRvpLLbJKcIOPD+kflG4Ga3co2PyNI6lYyyqw3BDM6xOQW9o7eC2bB+EeizF0ucH2Q0WtpqU/C8NysAlBZYk9Yi+6sK3GoomXztPmEZRVWk3YLdTqbbJbaun/vMra7PALgtdroCbG3atM4g47i+qfYu531aguOOK3va4wuBsNdQLBcarcUc95JJuTzV6NO728PCCUo0RUrfEXXE9c0yEscCNxZUjMQ7SoPWr6Wufeo5aF7bF7S0O1F9Li6c1UxhFRYNdq5uW6vlE09WORumRYm4bKN7GgaJrZLLZRjjoCTus3Z3Y+wXHNmOYgn/XtUdQVG2rsFG+a65R5LTvjsxnLGFyaSsJSLUXtmLFixSVMWJbJFxxiUFIsXHDi5NWJQuJ6iLEQI9EzolGTR1NHryyQBOCyy8mMsiALMqUJykjJE6JVmF1wE8ry67Q7KMjh7LRbUfezK3lkDWlziAGguJOgAAuSSuA47VvM8ksM4i6WR8hjEgIZmJJbe+u6vCG58PATRHvFJPpg6P6Rsad0QkhnFvvAeW+vkuQ1/FUsjQ10pFrjQnXxVdXV88jrZnzEA+zmks29tANhqPeFbYB6K66rbnEYhbnyOM+aNwN9TkIubA3TOrTQrW61orPV92lXUs4KIYu4XBdcE3O5umU1N6zM1gsy/tG2jWjcrtOE+g6kjaOmdJO+13dYxsvaxADdbX77rVuOqenw6dkFLCwfRBz79ZwJe7UuOp0A3OlgrrUwbaqXP/BlFTuaja1tNFrcLEElszjYixIy3H+ilxnFGyNbYWsANybdqDxOvMjiSbkqvuioVuWJT6ozuvjVurrXDML01OyaXTUSLHnzMWJbJWtubDVcQNUsTLoh2FSa2aTYXNuXkpTT2Ggtos3YvJhlemnn4ljAE6AqOytaalLzlCn/4ee91ha4A303VO+jHxM1loZSWYIp2EWsVGVYVODvYSMp0FyeVkHJTka2Nu1aRnF9GDWU2R4lHoRpEtliuDiLEqxccTxXK6JwVwfHNZ8seYEDS+hB2P+y0XCaJ77lrS4AgHsBO1/cux8KY20RshDckjRsdzolHaFsorbH1PQaCrMNzX9zopqVM16DkZcKMPI0zJPkr3aa4LO6W6DbU96kZNdWyZODQ6vyGJ4kyZCx7X9KQI8pFiH30y66rzDgeHet1sdNnbCJJcrnXAaxupdlJ7gQBzNl3z0hyfsqs/l3D3kBedeHH2rKY9lVTn3StTfQxzXKQJbNwe1eZ6X4Y4HpKAD1eKz8pa6V/WmeCQSC7suBoByV8U26zMlcpOTzJ5NVHHQxy80ekWf8AaVUC7Pad4vsQBs3y28l6Vc5eWuK8X6bEZp3MZ9ebt65Y4RnLrck2IbqL89LI/s+OZt/QrZY4R48wjg3gqTEJSA4wxtDi6Usc9gcLfRjYZusDYkaLojPQ5SAD6WoIv1vq7u0toQ3qi+vNbnh1b0sEUuVrDJFHK4MFm5nxtcbeZSVGKNhje92jWtc9x30AudAh79dbKeI8BlOkio7mss85YpG1kskbWuaGve0Bxu4AOI6x7dFLQcN1Erc7IJXM164acunYeaIo545cQD5PpGPqS45gevmeSMwHaSF0zEDIDaMuaBbKBoAByt2dyY6nVujbFLlrzMNNpI6luTfCeMIrqX0dwGBt43NcRclzwXg9+XTyHagYuCoYpdHattcONx4jRLNiVRn1JsTtawQNXFLfMXm53sdAlqlc3zPqOlRUsNRXH0D5MkbnAauOg03Ws4lG7MSVeUNYPtNu4bX5oHGKhpJI+C1ozGeMepeaTRX4TV9FIHEXWwRV8cs31VxZpGpAzc3f7LVS7VWODVZbI094RN9SeZeeDGqWPhN1LWyjKW7NygHawQ83CrZWdGLRjMDcAEjuC2OmomOAla0BxAvZVeJVRaeroL3NuaSRskn8LCmk1hlJiHo6iYzqzPJDeeXfwsqGk4MOcB3WubeC292PtzgO1vYG/JXeGsbK+9hbQ6dqJ/GaiC5fUHelpbztXADhnolpzCSQ50hY4Aud1Q4jQgKrj9DTy1oPUd9tznAttfdoGt7LrlILCyIJXR1Ny/UwGSgnhRX9jU8E4CipoTE0BwcOuSOs53bfkO5HO4SiD2ytGVwIuW6XCvbrLrBtybb6llbJLCE5KKVgKChxNrtnApH1w2uq7kWVUkwiOLVGxAKr9bCmbUqE0dOuTKr0lyWwqr/gge+RgXnbBj+sw/x4f7jV3r0m1H7Kqdd2Rj3zMXAsL+vi/ixfjCfdn81S+/sJ9XHbNfY9bl35qJ0yhdUC58SonyX5pI2MI1/MJ6W58wvJ+KG88v8AFl/GV6i6ex8wvLNWbyPP77vxFN+y3nd6e4HrYbdvqejuF5b0FNf/AKWnH9FqH4mgHqlR/Lzn+k5Zwg79Qpf5WD+2FFxrLagqSP8AAlHvaQUqf52P3e42j+Xx8vY4Bh77SxnskYf8wXYZJybHXtJ8lxum9tv3m/MLs0bQWNtzAuDqb2THtbrD19gbsjpP0KTEsRG4sN99PcqeondYC5I3J7Vd4jhuY6N2uPFV9K3quY/Tl4eCFqcVHKHDKepqC7Ro5ckG6J9rkFX+HUuaYtsNDp39y2epwZuTUcvct5aqNTSwUcN3mcyMJujcNj6w7ldS4JqdOeilgwYCx5rWeqi4lI07Xk2bBcaNgy19LXKWvo9DqqOCXo3juVrNijXC97JPOLTyghFHLhJDw5wNlsvDc7c2UE+elkK/EGOYlwtgDwR2+9WnNyXxEYOlQTCw1U+ZVlEeqEX0qqmLpww+Ai6a56hMyaagKclFBnIsO4mLDe58FbQcSZje60SkjN1b0gsjLtPBdBmmzdm4qTrdW9JiV7LRqeoVnFXEbaJfKLiThMI9JlV+zZR2mEf1Wri9C60sZ7JGH3OC6jx1Wh2HPB3zRf3AuVwOs9p7HNPxXoezPyH937HnO01i5L6L/tnpaWqNz4n5pzamwQLZbpS9edyeg2LBJPWaE9y83OOvmvQUp0PgV58Kd9k/r9PcTdrLGxff2PQfB8n7Ppf5eL4NAScXvBoKr+Wm/AVVcIVVqGn1/wCS0fEpeLan9SqO+GQf5Utf+ox+73GKj/T5/b7HFqb22/fb+ILvsVOwbBcAi9ofeHzXfRImPa/6PX2AOyP1+nuC1UIJ961qalAkJtpe/mtokNgStfrKi7rBvPftSittPgdsdhVAGyCUbZgDztr2LYa4g7diqcLYRoUfKFWcm3ycA1MIvogKl4AVjIVV1ke5Uw5fJxRVta4H80Ea5x5qXEXa2QkcSdVxjt6GTLbD5yd1c0dTZwN1XUNJZt0Q3RA24k3gujecLxLT2tFY+v8AMFc/pqlzeatKbFTayDcXElxTNrOIDtTXVY7Vr3rV+ahqqrldUycopGpwUlgpcwBRTxcISopuet0wUtz5IF9ZsdEs1aWi90PE3WxQGIvN7LWNalLBDY3H8a6Sncz95nwddaow6jxCsMQ9nzCrgnOnrUIYR5rtCW670R2+PF+9Rz4z1g0Falh9U8tRlMBmu7mvNyo2t5PTp5Rs8lYejcb7NcfguHLrOIV7WwvF7fRv8+qVyZNOyo4jJ/YR9r9YevsdZ4Sl/U4B+5/7FScWuPqU38O3vICfwbEDQwHsYQfHO5ScZNAoJ/uWH/k1LP8Adfy9xln+l/j7HHG7rusLCBqVwkLt/TXaLHdoPwTHtfpD19hd2R1n6e4lZLpYKkqXZSFaTPtqqqsfmSitcjxljQ1fO+iJqKu7dFrrXkIgTlTKvk7JPHVHUHZCVlZyCZI/VBuOq2hWs5IyBVLLlRU0XWVg4ocmyOjLjBXBaRVlhZKJQVU9MlfORssO5JyWvTKWCZUQqiiYqhRKng7JeiqtzUT6i5VYagp3rCy7nBOTcpuHcoVXXYQba6BW2IcRNtuquoxtrh7QuhY7uqJKd1Da5uqCqlFzqrjFMS6lgtVneSU20sJPmRjZPagbETp5qvCJq3aeaGCd1rETzGrlutbOiUso6IctAo6ipAsRqqaWtIaGjsCyNxLSSdkl7jnLPUKXkZiuKFzSO4haurmucLG3YVTJpp4qMeBB2lLM0b/wbjuSFsZO17eFyfzTuMcZc6BzORt+ILWMLnAYO3X5onGKrNF7vmgHp1+I3/UZqedJ/H2NdXV6LFWljTf7Iv7lyhbVROOUa8h8lvr6lZFZAeynhy9DbJK4PbpooxqqukmKvKSK6STj3Y+XIOI0r4FYujaE9rWrHvCcFK+nNkHKyy2UxtUMlGwq8bsdTsGtFhUboCStj9Wb2JX0zbaLVajHkRg1k0pUnqRIVpJALqSMLR3sjBSMoSSijQZd0aG2N0kkl1ztkzsALo1GppXoV2uy0jyQVsuJOJ3TWVhvdAhynhd2pi60l0BYWuTCJKwlByO1UkhCHcVaEUuhW6fkC1iGCmqVCjY9Dzt7zYzYakABtjfqj5IcOKR0nVHgFFnQcYnoJWJGVLuqfBVasJXdU+CARNawhNrZbpp/QPoToEVXj6I+XzCiw2O7R5qwxSwp3Dn1fxBDyl/mJfUZQjjSt/t9jW1tUB0HgPktVWzU7uqPAfJW1S4QN2X4pehaUwO6tqessqGKa2iLElkntrz1HyZcvrUw1qrojdEdGh3XFFshbKkpzqhVVTUluygbXk7qVRnk7JbesJjqjvQJqdEPJUqypyRkPfV2TG1SrJJkyGqsVuqeCMlyZrqRuoQkTha5Uhq1i4+SJMljCYyMLNSsaNdFbojjTGvUolQAlS9Mn7hk85HVbQ4yqJz0N0qQyrlA6WqyZOVEnOddItUhfN5lkuG7DwCY5iKeQWi3YPkojEfzQSkeklD4fQGmi6p8FXKwqqjS2motoq9FV5xyJNZKLmtvyLXD5LMHn807Eai8ZHbb5oamPUHn80yql0t5/FZbMzyGyvUdPs+gIr2GXQeA+SoVdwRnKPAfJWv6Iz7Nb3SCo5TdHtlVbFurOka3xS63CH0Q6mbdG5bIZjrJ8kyXSy2aDaukzBU0jC0q0dWoZ7L6repuPDKsHdJogzKboyojJ2QL4COSKrwVYhlSNksVG8pGNJ2W2Fgo5B8daiYZM22pKDioSUfRR5Xj4Iae1LgushkNI/mLBHQ0+VSNqNNULWVwAS/MpvBp0OaLFixerPEiLFixcQYlCxYuOLiHceSPk9k/dPyWLEun1R6qH5bKSv5eH5oJYsR8Oh5q7xsPpfY9/wA1FXe0f+35LFipHxMIt/KX2QKtqw/6sfdHyWLFjqvCgnsvxy+xE/dE0XtLFiDn4R4iyCSfZIsQS6mgEN0Q3ZYsW0iEPCHmSrFEepxTy7lEUO6xYjZeEwj4i4j2Sw+0PBYsQHzCAuZVtckWKlPU5n//2Q=="/>
          <p:cNvSpPr>
            <a:spLocks noChangeAspect="1" noChangeArrowheads="1"/>
          </p:cNvSpPr>
          <p:nvPr/>
        </p:nvSpPr>
        <p:spPr bwMode="auto">
          <a:xfrm>
            <a:off x="1524000" y="-12668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QSEBQSEhAQEBUUEA8PEBQQFA8PEA8QFBAVFBQQFBQXHCYeFxkjGRUUHy8gIycpLCwsFR4xNTAqNSYrLCkBCQoKDgwOGg8PGikgHyQpKiksLSwuKSwpLCkpLCosLCwsLCksKSwsLCksKSwsKSksLCwsLCwsKSksLCwpLCksKf/AABEIAOEA4AMBIgACEQEDEQH/xAAcAAABBAMBAAAAAAAAAAAAAAAEAQIDBQAGBwj/xABEEAABAwIEAgYGBggEBwAAAAABAAIDBBEFEiExBkETIlFhcYEHFDKRobEjM0JyssEVJCVic3Sjs1Oi0eEWQ1SCksLw/8QAGgEAAgMBAQAAAAAAAAAAAAAABAUBAgMABv/EADQRAAICAQMBBgQFAgcAAAAAAAABAgMRBBIhMQUTMkGBwSJRYXEUM0JigiSRFSM0RKGx8P/aAAwDAQACEQMRAD8A5YHKRpUIT2lLWj2KCWFTMchWIhrVjJFwlr1MxyHY1SsCwkkSTtcnNKYEoCyZJJdLdIAlyqpwhKUJMqexihnCtangJ7WKTolm5EkICe1O6NLkVcnGNcpWvUOVKFDRwU0p4KgaVKwLFokla5StKiYFO1qoSPClYUxjFMxig4fE25AHNW0WAute9/BSYHw66U5icreRKvZaQwWF8wPPvV1F4ywWy9KW2L5Na/RbvipKakfewC2ekGY7CyvYoY2jRrR5LWFO7zBrdc6+MZPJic0J4iUjIk9ckGYHQsRcbE2KFFMjQ05F0I1imbGlZGiWRoaUiSFsaURokRp4hWW8kHYxSdGiGwp/QrNzOBBEpGQolsCmbCquwnAO2FSiJTtiUjYlk5HAhhSCJWHQLPV1G5klcYVGYlZup0M+JSpEA4apmBL0anhiXNkmMjU7Wq2w3huaX2Y3Wte5Fh7ypa3h2WLV7CO/ce9RtljOODPvYbtuVkqmRq0w7DXOIs3S+52UlDhbi5vUJBPktqbGWgC2Ue5TGOTK6/ZwuotCx1wNgNNNlYVFAZGke5B/pdjRZF0uLtNhdEw29GxNYrc70gdmFyMGgv4KXoco65N+xWnTC26ra6YE2Ws4QivhZlG2djwzzaylUopke2nT+gV3aekwBsiU7IlO2BTMhWUrCcELIlO2JSNjU7IlhKZOCFkSkbEiGxJ4iWTkcQNiUoiU7IlK2JVySDNhUrYUQ2NTMgUHAgiUrYlZ4dhJlfkBA7Sexbth/BkLWWe3OT9rUHy7FvTRO54igTUauujxdTnbYUvQre6rgdn2Hub3Gzgkw7g8N1kyv10tdS9NYpbWjP8AxCjbnJqtLwzNK0lrNAL66X7goHcKVH+C74LqrGho8E01TRuQifwkUvilgA/xOxt4ijnmE8DSOfeRoDedzYnwW2nh2Po8gjZpqBYb+KJqMeiZzHkqyXiIZ8zXCw5clXbVDjOSHPU3vOMB9LFI3S23JGPi6Rha8XB3CCdxVEACSO9AYlxQLaG2i1lKqC+GTf0MFTdZLw4+pexdHG2wsLKoxypDhZrrLVX8T3J1QVZjd/tIazUbo7Ug+nQOMt0mOrarKTcoJvEeU7qoxPFdDqtOr8VN91WmiVg0k0lydZZxsA329fFCDjrrXJXH34k48yk/SLu0o38BL5g26peSN4bClESJyLAxLd4WQiJOEanDEojVdxJG2NSsYlDFKxiqcKxqlbGsDLKVq44RrFI2NPiiJNgEc7CpGtDnMcAdiRa6nBVyS6sGjiRLaY2vlNu2xt71ZcP4SZJBdt2jU328FvZomFmQtGW1rcrIrT6WV2WuADU66NElHGTm+BVrop7SMcGEjK8NcA5x1Db7E2XRoqy4udPHRK9rA0CzbC1hpYW2VRjdULAh1rHXvCJjnTZ2yFlln4ua+HBbGqBQ9bjDIxvc9gWlYjxOGjR+y1bEeKi46OVHq7G211CK+zV1k+DccR411y7KsquIupmLvitAq8Y1uTcqrxLiAlmUOJ3WUabLGM41VVrhFvjvFjsxyu+Krqfi1wFi4rUZ6sk6lQtl1TWOhhtwwaWtSlhHQIMd6QizzuLq3qcabltm2C5eysLToSESMRdzJKwn2es8G8dVBm11GNd6rarH3bXWvyVt1GJLreGjjHqjOWqj0RYzYk53MoGWUlQPnsoXVKMhVjogK3VrpkncbbpvSKJ810wuWqiCSv54OwAJQFIWp7IF409OMY1ShikZDZKWrjhmVOjalDFKyNccIGqRsaUBEUsZL2ixsTYmxIA7SuIbwX/D+Blw6QuDbbdvitwo5mluUkEgWN1R4Xhb9fpRlJuBre1vgjZWtgGZx1A3TDTydXxJHn9VLvp4zn5YLCCjZHfI0Nub6KsxjF3RgusbBabxB6SejuGkErScS9IMrz7W/wD9ZXlZOxYrWEa06CW7dadAqeI5H+yQdrC9uapMbx94GUkbLR4uKy1+p05KDGMTM4ux2oud7adiwWnsckpdBtGEI+FEeNY7qQCb+KoJMWd2qKpYb73KGey26dU0QjHADffNPjgmfipO5QvrROgUZYE8yhFqEV0Qud9kvFIXo+9MZoU10yjc9XSYPKyK6BZlCgllUOZZdSo4M53uSwOa9O6ZRJQFbCMlOS6DjImpS1NXENvzHlyaXJFikhtnoUYZbkiIsO7ls3qI7E5lEF4vuz1b1aNaOFdyQ4UexbSKYJfVx2Ke7KfizU/0YexRvpLLbJKcIOPD+kflG4Ga3co2PyNI6lYyyqw3BDM6xOQW9o7eC2bB+EeizF0ucH2Q0WtpqU/C8NysAlBZYk9Yi+6sK3GoomXztPmEZRVWk3YLdTqbbJbaun/vMra7PALgtdroCbG3atM4g47i+qfYu531aguOOK3va4wuBsNdQLBcarcUc95JJuTzV6NO728PCCUo0RUrfEXXE9c0yEscCNxZUjMQ7SoPWr6Wufeo5aF7bF7S0O1F9Li6c1UxhFRYNdq5uW6vlE09WORumRYm4bKN7GgaJrZLLZRjjoCTus3Z3Y+wXHNmOYgn/XtUdQVG2rsFG+a65R5LTvjsxnLGFyaSsJSLUXtmLFixSVMWJbJFxxiUFIsXHDi5NWJQuJ6iLEQI9EzolGTR1NHryyQBOCyy8mMsiALMqUJykjJE6JVmF1wE8ry67Q7KMjh7LRbUfezK3lkDWlziAGguJOgAAuSSuA47VvM8ksM4i6WR8hjEgIZmJJbe+u6vCG58PATRHvFJPpg6P6Rsad0QkhnFvvAeW+vkuQ1/FUsjQ10pFrjQnXxVdXV88jrZnzEA+zmks29tANhqPeFbYB6K66rbnEYhbnyOM+aNwN9TkIubA3TOrTQrW61orPV92lXUs4KIYu4XBdcE3O5umU1N6zM1gsy/tG2jWjcrtOE+g6kjaOmdJO+13dYxsvaxADdbX77rVuOqenw6dkFLCwfRBz79ZwJe7UuOp0A3OlgrrUwbaqXP/BlFTuaja1tNFrcLEElszjYixIy3H+ilxnFGyNbYWsANybdqDxOvMjiSbkqvuioVuWJT6ozuvjVurrXDML01OyaXTUSLHnzMWJbJWtubDVcQNUsTLoh2FSa2aTYXNuXkpTT2Ggtos3YvJhlemnn4ljAE6AqOytaalLzlCn/4ee91ha4A303VO+jHxM1loZSWYIp2EWsVGVYVODvYSMp0FyeVkHJTka2Nu1aRnF9GDWU2R4lHoRpEtliuDiLEqxccTxXK6JwVwfHNZ8seYEDS+hB2P+y0XCaJ77lrS4AgHsBO1/cux8KY20RshDckjRsdzolHaFsorbH1PQaCrMNzX9zopqVM16DkZcKMPI0zJPkr3aa4LO6W6DbU96kZNdWyZODQ6vyGJ4kyZCx7X9KQI8pFiH30y66rzDgeHet1sdNnbCJJcrnXAaxupdlJ7gQBzNl3z0hyfsqs/l3D3kBedeHH2rKY9lVTn3StTfQxzXKQJbNwe1eZ6X4Y4HpKAD1eKz8pa6V/WmeCQSC7suBoByV8U26zMlcpOTzJ5NVHHQxy80ekWf8AaVUC7Pad4vsQBs3y28l6Vc5eWuK8X6bEZp3MZ9ebt65Y4RnLrck2IbqL89LI/s+OZt/QrZY4R48wjg3gqTEJSA4wxtDi6Usc9gcLfRjYZusDYkaLojPQ5SAD6WoIv1vq7u0toQ3qi+vNbnh1b0sEUuVrDJFHK4MFm5nxtcbeZSVGKNhje92jWtc9x30AudAh79dbKeI8BlOkio7mss85YpG1kskbWuaGve0Bxu4AOI6x7dFLQcN1Erc7IJXM164acunYeaIo545cQD5PpGPqS45gevmeSMwHaSF0zEDIDaMuaBbKBoAByt2dyY6nVujbFLlrzMNNpI6luTfCeMIrqX0dwGBt43NcRclzwXg9+XTyHagYuCoYpdHattcONx4jRLNiVRn1JsTtawQNXFLfMXm53sdAlqlc3zPqOlRUsNRXH0D5MkbnAauOg03Ws4lG7MSVeUNYPtNu4bX5oHGKhpJI+C1ozGeMepeaTRX4TV9FIHEXWwRV8cs31VxZpGpAzc3f7LVS7VWODVZbI094RN9SeZeeDGqWPhN1LWyjKW7NygHawQ83CrZWdGLRjMDcAEjuC2OmomOAla0BxAvZVeJVRaeroL3NuaSRskn8LCmk1hlJiHo6iYzqzPJDeeXfwsqGk4MOcB3WubeC292PtzgO1vYG/JXeGsbK+9hbQ6dqJ/GaiC5fUHelpbztXADhnolpzCSQ50hY4Aud1Q4jQgKrj9DTy1oPUd9tznAttfdoGt7LrlILCyIJXR1Ny/UwGSgnhRX9jU8E4CipoTE0BwcOuSOs53bfkO5HO4SiD2ytGVwIuW6XCvbrLrBtybb6llbJLCE5KKVgKChxNrtnApH1w2uq7kWVUkwiOLVGxAKr9bCmbUqE0dOuTKr0lyWwqr/gge+RgXnbBj+sw/x4f7jV3r0m1H7Kqdd2Rj3zMXAsL+vi/ixfjCfdn81S+/sJ9XHbNfY9bl35qJ0yhdUC58SonyX5pI2MI1/MJ6W58wvJ+KG88v8AFl/GV6i6ex8wvLNWbyPP77vxFN+y3nd6e4HrYbdvqejuF5b0FNf/AKWnH9FqH4mgHqlR/Lzn+k5Zwg79Qpf5WD+2FFxrLagqSP8AAlHvaQUqf52P3e42j+Xx8vY4Bh77SxnskYf8wXYZJybHXtJ8lxum9tv3m/MLs0bQWNtzAuDqb2THtbrD19gbsjpP0KTEsRG4sN99PcqeondYC5I3J7Vd4jhuY6N2uPFV9K3quY/Tl4eCFqcVHKHDKepqC7Ro5ckG6J9rkFX+HUuaYtsNDp39y2epwZuTUcvct5aqNTSwUcN3mcyMJujcNj6w7ldS4JqdOeilgwYCx5rWeqi4lI07Xk2bBcaNgy19LXKWvo9DqqOCXo3juVrNijXC97JPOLTyghFHLhJDw5wNlsvDc7c2UE+elkK/EGOYlwtgDwR2+9WnNyXxEYOlQTCw1U+ZVlEeqEX0qqmLpww+Ai6a56hMyaagKclFBnIsO4mLDe58FbQcSZje60SkjN1b0gsjLtPBdBmmzdm4qTrdW9JiV7LRqeoVnFXEbaJfKLiThMI9JlV+zZR2mEf1Wri9C60sZ7JGH3OC6jx1Wh2HPB3zRf3AuVwOs9p7HNPxXoezPyH937HnO01i5L6L/tnpaWqNz4n5pzamwQLZbpS9edyeg2LBJPWaE9y83OOvmvQUp0PgV58Kd9k/r9PcTdrLGxff2PQfB8n7Ppf5eL4NAScXvBoKr+Wm/AVVcIVVqGn1/wCS0fEpeLan9SqO+GQf5Utf+ox+73GKj/T5/b7HFqb22/fb+ILvsVOwbBcAi9ofeHzXfRImPa/6PX2AOyP1+nuC1UIJ961qalAkJtpe/mtokNgStfrKi7rBvPftSittPgdsdhVAGyCUbZgDztr2LYa4g7diqcLYRoUfKFWcm3ycA1MIvogKl4AVjIVV1ke5Uw5fJxRVta4H80Ea5x5qXEXa2QkcSdVxjt6GTLbD5yd1c0dTZwN1XUNJZt0Q3RA24k3gujecLxLT2tFY+v8AMFc/pqlzeatKbFTayDcXElxTNrOIDtTXVY7Vr3rV+ahqqrldUycopGpwUlgpcwBRTxcISopuet0wUtz5IF9ZsdEs1aWi90PE3WxQGIvN7LWNalLBDY3H8a6Sncz95nwddaow6jxCsMQ9nzCrgnOnrUIYR5rtCW670R2+PF+9Rz4z1g0Falh9U8tRlMBmu7mvNyo2t5PTp5Rs8lYejcb7NcfguHLrOIV7WwvF7fRv8+qVyZNOyo4jJ/YR9r9YevsdZ4Sl/U4B+5/7FScWuPqU38O3vICfwbEDQwHsYQfHO5ScZNAoJ/uWH/k1LP8Adfy9xln+l/j7HHG7rusLCBqVwkLt/TXaLHdoPwTHtfpD19hd2R1n6e4lZLpYKkqXZSFaTPtqqqsfmSitcjxljQ1fO+iJqKu7dFrrXkIgTlTKvk7JPHVHUHZCVlZyCZI/VBuOq2hWs5IyBVLLlRU0XWVg4ocmyOjLjBXBaRVlhZKJQVU9MlfORssO5JyWvTKWCZUQqiiYqhRKng7JeiqtzUT6i5VYagp3rCy7nBOTcpuHcoVXXYQba6BW2IcRNtuquoxtrh7QuhY7uqJKd1Da5uqCqlFzqrjFMS6lgtVneSU20sJPmRjZPagbETp5qvCJq3aeaGCd1rETzGrlutbOiUso6IctAo6ipAsRqqaWtIaGjsCyNxLSSdkl7jnLPUKXkZiuKFzSO4haurmucLG3YVTJpp4qMeBB2lLM0b/wbjuSFsZO17eFyfzTuMcZc6BzORt+ILWMLnAYO3X5onGKrNF7vmgHp1+I3/UZqedJ/H2NdXV6LFWljTf7Iv7lyhbVROOUa8h8lvr6lZFZAeynhy9DbJK4PbpooxqqukmKvKSK6STj3Y+XIOI0r4FYujaE9rWrHvCcFK+nNkHKyy2UxtUMlGwq8bsdTsGtFhUboCStj9Wb2JX0zbaLVajHkRg1k0pUnqRIVpJALqSMLR3sjBSMoSSijQZd0aG2N0kkl1ztkzsALo1GppXoV2uy0jyQVsuJOJ3TWVhvdAhynhd2pi60l0BYWuTCJKwlByO1UkhCHcVaEUuhW6fkC1iGCmqVCjY9Dzt7zYzYakABtjfqj5IcOKR0nVHgFFnQcYnoJWJGVLuqfBVasJXdU+CARNawhNrZbpp/QPoToEVXj6I+XzCiw2O7R5qwxSwp3Dn1fxBDyl/mJfUZQjjSt/t9jW1tUB0HgPktVWzU7uqPAfJW1S4QN2X4pehaUwO6tqessqGKa2iLElkntrz1HyZcvrUw1qrojdEdGh3XFFshbKkpzqhVVTUluygbXk7qVRnk7JbesJjqjvQJqdEPJUqypyRkPfV2TG1SrJJkyGqsVuqeCMlyZrqRuoQkTha5Uhq1i4+SJMljCYyMLNSsaNdFbojjTGvUolQAlS9Mn7hk85HVbQ4yqJz0N0qQyrlA6WqyZOVEnOddItUhfN5lkuG7DwCY5iKeQWi3YPkojEfzQSkeklD4fQGmi6p8FXKwqqjS2motoq9FV5xyJNZKLmtvyLXD5LMHn807Eai8ZHbb5oamPUHn80yql0t5/FZbMzyGyvUdPs+gIr2GXQeA+SoVdwRnKPAfJWv6Iz7Nb3SCo5TdHtlVbFurOka3xS63CH0Q6mbdG5bIZjrJ8kyXSy2aDaukzBU0jC0q0dWoZ7L6repuPDKsHdJogzKboyojJ2QL4COSKrwVYhlSNksVG8pGNJ2W2Fgo5B8daiYZM22pKDioSUfRR5Xj4Iae1LgushkNI/mLBHQ0+VSNqNNULWVwAS/MpvBp0OaLFixerPEiLFixcQYlCxYuOLiHceSPk9k/dPyWLEun1R6qH5bKSv5eH5oJYsR8Oh5q7xsPpfY9/wA1FXe0f+35LFipHxMIt/KX2QKtqw/6sfdHyWLFjqvCgnsvxy+xE/dE0XtLFiDn4R4iyCSfZIsQS6mgEN0Q3ZYsW0iEPCHmSrFEepxTy7lEUO6xYjZeEwj4i4j2Sw+0PBYsQHzCAuZVtckWKlPU5n//2Q=="/>
          <p:cNvSpPr>
            <a:spLocks noChangeAspect="1" noChangeArrowheads="1"/>
          </p:cNvSpPr>
          <p:nvPr/>
        </p:nvSpPr>
        <p:spPr bwMode="auto">
          <a:xfrm>
            <a:off x="1676400" y="-11144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6" y="2573972"/>
            <a:ext cx="3260034" cy="32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581</Words>
  <Application>Microsoft Office PowerPoint</Application>
  <PresentationFormat>Widescreen</PresentationFormat>
  <Paragraphs>113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Baskerville Old Face</vt:lpstr>
      <vt:lpstr>Calibri</vt:lpstr>
      <vt:lpstr>Comic Sans MS</vt:lpstr>
      <vt:lpstr>Garamond</vt:lpstr>
      <vt:lpstr>Organic</vt:lpstr>
      <vt:lpstr>Chemical Weathering</vt:lpstr>
      <vt:lpstr>PowerPoint Presentation</vt:lpstr>
      <vt:lpstr>PowerPoint Presentation</vt:lpstr>
      <vt:lpstr>Water</vt:lpstr>
      <vt:lpstr>PowerPoint Presentation</vt:lpstr>
      <vt:lpstr>PowerPoint Presentation</vt:lpstr>
      <vt:lpstr> Acid Precipitation  (weak acid)   </vt:lpstr>
      <vt:lpstr>PowerPoint Presentation</vt:lpstr>
      <vt:lpstr>PowerPoint Presentation</vt:lpstr>
      <vt:lpstr>Acid PRECIPITATION</vt:lpstr>
      <vt:lpstr>PowerPoint Presentation</vt:lpstr>
      <vt:lpstr>Acids in Groundwater (weak acid)</vt:lpstr>
      <vt:lpstr>PowerPoint Presentation</vt:lpstr>
      <vt:lpstr>Karst Topography</vt:lpstr>
      <vt:lpstr>Features of Karst:  Caves</vt:lpstr>
      <vt:lpstr>Features of Karst: Sinkholes</vt:lpstr>
      <vt:lpstr>Features of Karst: Disappearing Streams</vt:lpstr>
      <vt:lpstr>National Geographic Photos</vt:lpstr>
      <vt:lpstr>Acids in Living Things (weak acid)</vt:lpstr>
      <vt:lpstr>PowerPoint Presentation</vt:lpstr>
      <vt:lpstr>What Agent of Weathering Caused this?</vt:lpstr>
      <vt:lpstr>AIR </vt:lpstr>
      <vt:lpstr>Oxidation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Weathering</dc:title>
  <dc:creator>Abigail Turner-Nesmith</dc:creator>
  <cp:lastModifiedBy>Laquincia Brown</cp:lastModifiedBy>
  <cp:revision>1</cp:revision>
  <dcterms:created xsi:type="dcterms:W3CDTF">2018-01-29T02:11:16Z</dcterms:created>
  <dcterms:modified xsi:type="dcterms:W3CDTF">2018-02-03T00:41:14Z</dcterms:modified>
</cp:coreProperties>
</file>