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2"/>
  </p:notesMasterIdLst>
  <p:sldIdLst>
    <p:sldId id="312" r:id="rId5"/>
    <p:sldId id="296" r:id="rId6"/>
    <p:sldId id="297" r:id="rId7"/>
    <p:sldId id="315" r:id="rId8"/>
    <p:sldId id="314" r:id="rId9"/>
    <p:sldId id="313" r:id="rId10"/>
    <p:sldId id="302" r:id="rId11"/>
    <p:sldId id="304" r:id="rId12"/>
    <p:sldId id="301" r:id="rId13"/>
    <p:sldId id="305" r:id="rId14"/>
    <p:sldId id="300" r:id="rId15"/>
    <p:sldId id="306" r:id="rId16"/>
    <p:sldId id="303" r:id="rId17"/>
    <p:sldId id="307" r:id="rId18"/>
    <p:sldId id="308" r:id="rId19"/>
    <p:sldId id="298" r:id="rId20"/>
    <p:sldId id="299" r:id="rId21"/>
    <p:sldId id="316" r:id="rId22"/>
    <p:sldId id="318" r:id="rId23"/>
    <p:sldId id="317" r:id="rId24"/>
    <p:sldId id="320" r:id="rId25"/>
    <p:sldId id="319" r:id="rId26"/>
    <p:sldId id="311" r:id="rId27"/>
    <p:sldId id="294" r:id="rId28"/>
    <p:sldId id="259" r:id="rId29"/>
    <p:sldId id="260" r:id="rId30"/>
    <p:sldId id="261" r:id="rId31"/>
    <p:sldId id="262" r:id="rId32"/>
    <p:sldId id="290" r:id="rId33"/>
    <p:sldId id="263" r:id="rId34"/>
    <p:sldId id="309" r:id="rId35"/>
    <p:sldId id="268" r:id="rId36"/>
    <p:sldId id="310" r:id="rId37"/>
    <p:sldId id="266" r:id="rId38"/>
    <p:sldId id="267" r:id="rId39"/>
    <p:sldId id="269" r:id="rId40"/>
    <p:sldId id="270" r:id="rId41"/>
    <p:sldId id="271" r:id="rId42"/>
    <p:sldId id="272" r:id="rId43"/>
    <p:sldId id="273" r:id="rId44"/>
    <p:sldId id="275" r:id="rId45"/>
    <p:sldId id="276" r:id="rId46"/>
    <p:sldId id="289" r:id="rId47"/>
    <p:sldId id="277" r:id="rId48"/>
    <p:sldId id="278" r:id="rId49"/>
    <p:sldId id="279" r:id="rId50"/>
    <p:sldId id="292" r:id="rId51"/>
    <p:sldId id="293" r:id="rId52"/>
    <p:sldId id="291" r:id="rId53"/>
    <p:sldId id="280" r:id="rId54"/>
    <p:sldId id="281" r:id="rId55"/>
    <p:sldId id="282" r:id="rId56"/>
    <p:sldId id="283" r:id="rId57"/>
    <p:sldId id="284" r:id="rId58"/>
    <p:sldId id="286" r:id="rId59"/>
    <p:sldId id="287" r:id="rId60"/>
    <p:sldId id="288" r:id="rId61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429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64" autoAdjust="0"/>
    <p:restoredTop sz="94660"/>
  </p:normalViewPr>
  <p:slideViewPr>
    <p:cSldViewPr>
      <p:cViewPr>
        <p:scale>
          <a:sx n="80" d="100"/>
          <a:sy n="80" d="100"/>
        </p:scale>
        <p:origin x="1374" y="-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C506FE79-875C-4D99-8426-791BEEEDF35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E751821A-D786-4C93-81C2-0342CEFCF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http://www.popsci.com/files/imagecache/article_image_large/files/articles/sci0505disaster_485x270.jpg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D3D9-2730-4985-B206-974C8919C82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821A-D786-4C93-81C2-0342CEFCF4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0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821A-D786-4C93-81C2-0342CEFCF4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821A-D786-4C93-81C2-0342CEFCF4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821A-D786-4C93-81C2-0342CEFCF4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821A-D786-4C93-81C2-0342CEFCF4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3256" indent="-28586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472" indent="-2286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860" indent="-2286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8249" indent="-2286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5637" indent="-2286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3026" indent="-2286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0414" indent="-2286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7803" indent="-2286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DC341B-FCFE-493D-B2E4-1D9F018A93DB}" type="slidenum">
              <a:rPr lang="en-US" sz="1200">
                <a:solidFill>
                  <a:prstClr val="black"/>
                </a:solidFill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58C4-801D-4244-BEB2-98A4CD0ADE7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00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AA9E-86D0-4A3E-82E2-60DD7ABE65E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733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D53E-A11F-451C-AD7E-C3FC2AA1889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286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0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1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7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6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46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FAA9-C658-40FB-8175-422219D7034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73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6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86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01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48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28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52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3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49FE-C0CA-47A2-A23C-0995B59CCE8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154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96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9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2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76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21209-330E-492B-83EB-6B136B0BA1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9D34-4650-4FA7-B0C0-A24AC4EDA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38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4EA25-BC08-40EA-98F7-A89BAC24C8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7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93C9-FF4A-4CFB-A4C5-F06195F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48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EB63-2748-4727-BFF3-D0D1AE69A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17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32C0-5222-4AA6-BC81-BAEB7B6077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9443-5066-492D-A899-31510E8CB3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53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FD30-9122-4907-B712-55AF5BCC0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2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6D83-1BE0-4B73-8BAA-76649F8FD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8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3E4F-994E-4CFC-9D80-9BDFE3F49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94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2E50-76FD-44DC-9F81-29F496ED4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1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87DE-7FD6-4F35-9C1A-6BE63E8CC7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A157C-EE9B-4DE9-8BA7-DCEBDE1E3AA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488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4431-0CF0-45B3-BEE9-5E23E91C4A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79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9A5F-3D75-4647-B821-99F8EE614E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73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D270-CA2D-4973-A093-57C11800E9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725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9165-1717-458A-BDF3-DFAECDF7BD7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430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39F39-5587-46C2-8BF5-7127EDE3E6BD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3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C575-0BF2-49EF-A3C4-6F52F0D65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652C-B1AC-461D-9E28-3D2BA2725A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0887-A520-47BB-8AFD-F348A3195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2025-1209-4B21-80E3-BD6AEA10F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42814-2369-431F-9681-DD3001E792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1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beg.utexas.edu/mainweb/publications/graphics/granite-400.jpg&amp;imgrefurl=http://www.beg.utexas.edu/mainweb/publications/graphics/granite.htm&amp;h=300&amp;w=400&amp;sz=78&amp;hl=en&amp;start=4&amp;um=1&amp;usg=__bLvBjDKfA-9ulIo_os8k-hVBFqo=&amp;tbnid=KHAn81O-WrYHiM:&amp;tbnh=93&amp;tbnw=124&amp;prev=/images?q=igneous+rock&amp;um=1&amp;hl=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.ucar.edu/tour/link=/earth/geology/ig_intrusive.html&amp;edu=high&amp;fr=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windows.ucar.edu/tour/link=/earth/geology/ig_intrusive.html&amp;edu=high&amp;fr=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 Session: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0763"/>
          </a:xfrm>
        </p:spPr>
        <p:txBody>
          <a:bodyPr/>
          <a:lstStyle/>
          <a:p>
            <a:r>
              <a:rPr lang="en-US" sz="4400" b="1" dirty="0" smtClean="0"/>
              <a:t>1. </a:t>
            </a:r>
            <a:r>
              <a:rPr lang="en-US" sz="4400" b="1" dirty="0" smtClean="0"/>
              <a:t>Complete </a:t>
            </a:r>
            <a:r>
              <a:rPr lang="en-US" sz="4400" b="1" dirty="0" smtClean="0"/>
              <a:t>this week’s DRAW on igneous rock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/>
              <a:t>2. Review Questions</a:t>
            </a:r>
          </a:p>
          <a:p>
            <a:r>
              <a:rPr lang="en-US" sz="4400" b="1" dirty="0" smtClean="0"/>
              <a:t>3. Begin Igneous Rocks Notes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404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emstonebuzz.com/files/gemstone/black-obsidi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" y="0"/>
            <a:ext cx="9169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274638"/>
            <a:ext cx="518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Extrusive (small or microscopic crystals, fine-grained)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42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 dirty="0"/>
          </a:p>
        </p:txBody>
      </p:sp>
      <p:pic>
        <p:nvPicPr>
          <p:cNvPr id="3074" name="Picture 2" descr="http://upload.wikimedia.org/wikipedia/commons/6/6c/FeldsparsGra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008938"/>
            <a:ext cx="21488400" cy="166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08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 dirty="0"/>
          </a:p>
        </p:txBody>
      </p:sp>
      <p:pic>
        <p:nvPicPr>
          <p:cNvPr id="3074" name="Picture 2" descr="http://upload.wikimedia.org/wikipedia/commons/6/6c/FeldsparsGra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008938"/>
            <a:ext cx="21488400" cy="166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0" y="-25908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Intrusive (large crystals, coarse-grained)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8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lexiblelearning.auckland.ac.nz/rocks_minerals/rocks/images/rhyolit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" y="0"/>
            <a:ext cx="9174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1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lexiblelearning.auckland.ac.nz/rocks_minerals/rocks/images/rhyolit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" y="0"/>
            <a:ext cx="9174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274638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Extrusive (small or microscopic crystals, fine-grained)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6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126163"/>
          </a:xfrm>
        </p:spPr>
        <p:txBody>
          <a:bodyPr/>
          <a:lstStyle/>
          <a:p>
            <a:r>
              <a:rPr lang="en-US" sz="5400" b="1" dirty="0" smtClean="0"/>
              <a:t>In</a:t>
            </a:r>
            <a:r>
              <a:rPr lang="en-US" sz="3600" b="1" dirty="0" smtClean="0"/>
              <a:t>trusive: formed when magma cools </a:t>
            </a:r>
            <a:r>
              <a:rPr lang="en-US" sz="5400" b="1" dirty="0" smtClean="0"/>
              <a:t>in</a:t>
            </a:r>
            <a:r>
              <a:rPr lang="en-US" sz="3600" b="1" dirty="0" smtClean="0"/>
              <a:t>side the Earth. Cooling happens slowly so large crystals form (coarse-grained).</a:t>
            </a:r>
            <a:endParaRPr lang="en-US" sz="3600" b="1" dirty="0"/>
          </a:p>
          <a:p>
            <a:r>
              <a:rPr lang="en-US" sz="5400" b="1" dirty="0" smtClean="0"/>
              <a:t>Ex</a:t>
            </a:r>
            <a:r>
              <a:rPr lang="en-US" sz="3600" b="1" dirty="0" smtClean="0"/>
              <a:t>trusive: formed when lava cools outside the Earth (think </a:t>
            </a:r>
            <a:r>
              <a:rPr lang="en-US" sz="5400" b="1" dirty="0" smtClean="0"/>
              <a:t>ex</a:t>
            </a:r>
            <a:r>
              <a:rPr lang="en-US" sz="3600" b="1" dirty="0" smtClean="0"/>
              <a:t>it). Cooling happens quickly so only small-microscopic crystals form (fine-grained).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3942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 Session: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sz="4400" b="1" dirty="0" smtClean="0"/>
              <a:t>1. Complete this week’s  DRAW on igneous rock.</a:t>
            </a:r>
          </a:p>
          <a:p>
            <a:r>
              <a:rPr lang="en-US" sz="4400" b="1" dirty="0" smtClean="0"/>
              <a:t>2. Complete the mineral lab.</a:t>
            </a:r>
          </a:p>
          <a:p>
            <a:r>
              <a:rPr lang="en-US" sz="4400" b="1" dirty="0" smtClean="0"/>
              <a:t>3. Complete the mineral acrostic.</a:t>
            </a:r>
          </a:p>
          <a:p>
            <a:r>
              <a:rPr lang="en-US" sz="4400" b="1" dirty="0" smtClean="0"/>
              <a:t>4. Rd. pg. 66-69 (quest. 1-4, 6-7) Rd. pg. 70-73 (quest. 1-4, 6-7)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880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Closing: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0763"/>
          </a:xfrm>
        </p:spPr>
        <p:txBody>
          <a:bodyPr/>
          <a:lstStyle/>
          <a:p>
            <a:r>
              <a:rPr lang="en-US" sz="4400" b="1" dirty="0" smtClean="0"/>
              <a:t>Take a sticky note and write your name at the top. Explain:</a:t>
            </a:r>
          </a:p>
          <a:p>
            <a:r>
              <a:rPr lang="en-US" sz="4400" b="1" dirty="0" smtClean="0"/>
              <a:t>Intrusive igneous rock:</a:t>
            </a:r>
          </a:p>
          <a:p>
            <a:r>
              <a:rPr lang="en-US" sz="4400" b="1" dirty="0" smtClean="0"/>
              <a:t>Extrusive igneous rock: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926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Warm Up: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sz="4400" b="1" dirty="0" smtClean="0"/>
              <a:t>1. What is the difference in mafic and felsic?</a:t>
            </a:r>
          </a:p>
          <a:p>
            <a:r>
              <a:rPr lang="en-US" sz="4400" b="1" dirty="0" smtClean="0"/>
              <a:t>2. What is the difference between intrusive and extrusive?</a:t>
            </a:r>
          </a:p>
          <a:p>
            <a:r>
              <a:rPr lang="en-US" sz="4400" b="1" dirty="0" smtClean="0"/>
              <a:t>3. STUDY for the QUIZ!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184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 Session: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sz="4400" b="1" dirty="0" smtClean="0"/>
              <a:t>1. Igneous Rock Password</a:t>
            </a:r>
          </a:p>
          <a:p>
            <a:r>
              <a:rPr lang="en-US" sz="4400" b="1" dirty="0" smtClean="0"/>
              <a:t>2. Quiz</a:t>
            </a:r>
          </a:p>
          <a:p>
            <a:r>
              <a:rPr lang="en-US" sz="4400" b="1" dirty="0" smtClean="0"/>
              <a:t>3. Complete the igneous/mineral vocabulary drawings.</a:t>
            </a:r>
          </a:p>
          <a:p>
            <a:r>
              <a:rPr lang="en-US" sz="4400" b="1" dirty="0" smtClean="0"/>
              <a:t>4. Complete rd. pg.</a:t>
            </a:r>
            <a:r>
              <a:rPr lang="en-US" sz="4400" b="1" dirty="0"/>
              <a:t> </a:t>
            </a:r>
            <a:r>
              <a:rPr lang="en-US" sz="4400" b="1" dirty="0" smtClean="0"/>
              <a:t>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575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Closing: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0763"/>
          </a:xfrm>
        </p:spPr>
        <p:txBody>
          <a:bodyPr/>
          <a:lstStyle/>
          <a:p>
            <a:r>
              <a:rPr lang="en-US" sz="4400" b="1" dirty="0" smtClean="0"/>
              <a:t>Take a sticky note and write your name at the top. Explain:</a:t>
            </a:r>
          </a:p>
          <a:p>
            <a:r>
              <a:rPr lang="en-US" sz="4400" b="1" dirty="0" smtClean="0"/>
              <a:t>Intrusive igneous rock:</a:t>
            </a:r>
          </a:p>
          <a:p>
            <a:r>
              <a:rPr lang="en-US" sz="4400" b="1" dirty="0" smtClean="0"/>
              <a:t>Extrusive igneous rock: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734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Closing: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0763"/>
          </a:xfrm>
        </p:spPr>
        <p:txBody>
          <a:bodyPr/>
          <a:lstStyle/>
          <a:p>
            <a:r>
              <a:rPr lang="en-US" sz="4400" b="1" dirty="0" smtClean="0"/>
              <a:t>Take a sticky note and write your name at the top. Explain:</a:t>
            </a:r>
          </a:p>
          <a:p>
            <a:r>
              <a:rPr lang="en-US" sz="4400" b="1" dirty="0" smtClean="0"/>
              <a:t>How long did you study?</a:t>
            </a:r>
          </a:p>
          <a:p>
            <a:r>
              <a:rPr lang="en-US" sz="4400" b="1" dirty="0" smtClean="0"/>
              <a:t>What questions or concepts were difficult?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779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219200"/>
            <a:ext cx="8229600" cy="4830763"/>
          </a:xfrm>
        </p:spPr>
        <p:txBody>
          <a:bodyPr/>
          <a:lstStyle/>
          <a:p>
            <a:r>
              <a:rPr lang="en-US" dirty="0" smtClean="0"/>
              <a:t> #1- Gabbro	</a:t>
            </a:r>
          </a:p>
          <a:p>
            <a:r>
              <a:rPr lang="en-US" dirty="0" smtClean="0"/>
              <a:t> #2- Rhyolite</a:t>
            </a:r>
          </a:p>
          <a:p>
            <a:r>
              <a:rPr lang="en-US" dirty="0"/>
              <a:t> </a:t>
            </a:r>
            <a:r>
              <a:rPr lang="en-US" dirty="0" smtClean="0"/>
              <a:t>#3- Pumice</a:t>
            </a:r>
          </a:p>
          <a:p>
            <a:r>
              <a:rPr lang="en-US" dirty="0" smtClean="0"/>
              <a:t> #4 –Obsidian</a:t>
            </a:r>
          </a:p>
          <a:p>
            <a:r>
              <a:rPr lang="en-US" dirty="0"/>
              <a:t> </a:t>
            </a:r>
            <a:r>
              <a:rPr lang="en-US" dirty="0" smtClean="0"/>
              <a:t>#5- Basalt</a:t>
            </a:r>
          </a:p>
          <a:p>
            <a:r>
              <a:rPr lang="en-US" dirty="0"/>
              <a:t> </a:t>
            </a:r>
            <a:r>
              <a:rPr lang="en-US" dirty="0" smtClean="0"/>
              <a:t>#6- Granite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2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Warm UP: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0763"/>
          </a:xfrm>
        </p:spPr>
        <p:txBody>
          <a:bodyPr/>
          <a:lstStyle/>
          <a:p>
            <a:r>
              <a:rPr lang="en-US" sz="4400" b="1" dirty="0" smtClean="0"/>
              <a:t>1. What are three out of the 5 characteristics of a mineral?</a:t>
            </a:r>
          </a:p>
          <a:p>
            <a:r>
              <a:rPr lang="en-US" sz="4400" b="1" dirty="0" smtClean="0"/>
              <a:t>2. What is streak?</a:t>
            </a:r>
          </a:p>
          <a:p>
            <a:r>
              <a:rPr lang="en-US" sz="4400" b="1" dirty="0" smtClean="0"/>
              <a:t>3. What is luster?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03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Warm Up: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599" cy="5135563"/>
          </a:xfrm>
        </p:spPr>
        <p:txBody>
          <a:bodyPr/>
          <a:lstStyle/>
          <a:p>
            <a:r>
              <a:rPr lang="en-US" sz="4400" b="1" dirty="0" smtClean="0"/>
              <a:t>1. </a:t>
            </a:r>
            <a:r>
              <a:rPr lang="en-US" sz="6600" b="1" dirty="0" smtClean="0"/>
              <a:t>In</a:t>
            </a:r>
            <a:r>
              <a:rPr lang="en-US" sz="4400" b="1" dirty="0" smtClean="0"/>
              <a:t>trusive means </a:t>
            </a:r>
            <a:r>
              <a:rPr lang="en-US" sz="4400" b="1" u="sng" dirty="0" smtClean="0"/>
              <a:t>magma</a:t>
            </a:r>
            <a:r>
              <a:rPr lang="en-US" sz="4400" b="1" dirty="0" smtClean="0"/>
              <a:t> cooled ________ the Earth.</a:t>
            </a:r>
          </a:p>
          <a:p>
            <a:r>
              <a:rPr lang="en-US" sz="4400" b="1" dirty="0" smtClean="0"/>
              <a:t>2. </a:t>
            </a:r>
            <a:r>
              <a:rPr lang="en-US" sz="6000" b="1" dirty="0" smtClean="0"/>
              <a:t>Ex</a:t>
            </a:r>
            <a:r>
              <a:rPr lang="en-US" sz="4400" b="1" dirty="0" smtClean="0"/>
              <a:t>trusive means </a:t>
            </a:r>
            <a:r>
              <a:rPr lang="en-US" sz="4400" b="1" u="sng" dirty="0" smtClean="0"/>
              <a:t>lava</a:t>
            </a:r>
            <a:r>
              <a:rPr lang="en-US" sz="4400" b="1" dirty="0" smtClean="0"/>
              <a:t> cooled ________ the Earth.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434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Igneous rock</a:t>
            </a:r>
          </a:p>
        </p:txBody>
      </p:sp>
      <p:pic>
        <p:nvPicPr>
          <p:cNvPr id="4099" name="Picture 8" descr="volcan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6288088" cy="4997450"/>
          </a:xfrm>
          <a:noFill/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09600" y="2286000"/>
            <a:ext cx="190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Intrusive rock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324600" y="2819400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Magma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514600" y="4648200"/>
            <a:ext cx="798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Lava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010400" y="449580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Extrusive Rock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1143000" y="4114800"/>
            <a:ext cx="198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Small Crystals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6248400" y="1981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Large Crystals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762000" y="3581400"/>
            <a:ext cx="167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Inside Earth</a:t>
            </a: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838200" y="3200400"/>
            <a:ext cx="239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At or near surface</a:t>
            </a:r>
          </a:p>
        </p:txBody>
      </p:sp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6705600" y="37338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Fine Grained</a:t>
            </a:r>
          </a:p>
        </p:txBody>
      </p:sp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304800" y="5105400"/>
            <a:ext cx="206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Coarse-grained</a:t>
            </a: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381000" y="4724400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Cools fast</a:t>
            </a:r>
          </a:p>
        </p:txBody>
      </p:sp>
      <p:sp>
        <p:nvSpPr>
          <p:cNvPr id="4111" name="TextBox 16"/>
          <p:cNvSpPr txBox="1">
            <a:spLocks noChangeArrowheads="1"/>
          </p:cNvSpPr>
          <p:nvPr/>
        </p:nvSpPr>
        <p:spPr bwMode="auto">
          <a:xfrm>
            <a:off x="6400800" y="33528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Cools slowly</a:t>
            </a:r>
          </a:p>
        </p:txBody>
      </p:sp>
    </p:spTree>
    <p:extLst>
      <p:ext uri="{BB962C8B-B14F-4D97-AF65-F5344CB8AC3E}">
        <p14:creationId xmlns:p14="http://schemas.microsoft.com/office/powerpoint/2010/main" val="7628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05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Look how quickly lava begins to cool!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popsci.com/files/imagecache/article_image_large/files/articles/sci0505disaster_485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17642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4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7200" b="1" dirty="0" smtClean="0">
                <a:solidFill>
                  <a:schemeClr val="accent2"/>
                </a:solidFill>
              </a:rPr>
              <a:t>Igneous Rocks</a:t>
            </a:r>
          </a:p>
          <a:p>
            <a:pPr algn="ctr" eaLnBrk="1" hangingPunct="1">
              <a:buFontTx/>
              <a:buNone/>
            </a:pPr>
            <a:r>
              <a:rPr lang="en-US" sz="4800" dirty="0" smtClean="0"/>
              <a:t>form from the </a:t>
            </a:r>
            <a:r>
              <a:rPr lang="en-US" sz="4800" b="1" u="sng" dirty="0" smtClean="0"/>
              <a:t>cooling</a:t>
            </a:r>
            <a:r>
              <a:rPr lang="en-US" sz="4800" dirty="0" smtClean="0"/>
              <a:t> of molten rock (lava and magma).</a:t>
            </a:r>
          </a:p>
          <a:p>
            <a:pPr eaLnBrk="1" hangingPunct="1"/>
            <a:endParaRPr lang="en-US" sz="4800" dirty="0" smtClean="0"/>
          </a:p>
        </p:txBody>
      </p:sp>
      <p:pic>
        <p:nvPicPr>
          <p:cNvPr id="2" name="Picture 6" descr="Creature_on_fa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924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volcano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1752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granite-4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Are lava and magma the same?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b="1" u="sng" dirty="0" smtClean="0"/>
              <a:t>MAGMA</a:t>
            </a:r>
            <a:r>
              <a:rPr lang="en-US" dirty="0" smtClean="0"/>
              <a:t>:  molten material found beneath the surface of the earth.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lvl="0">
              <a:buFont typeface="Arial" charset="0"/>
              <a:buChar char="•"/>
            </a:pPr>
            <a:r>
              <a:rPr lang="en-US" b="1" u="sng" dirty="0" smtClean="0">
                <a:solidFill>
                  <a:prstClr val="black"/>
                </a:solidFill>
              </a:rPr>
              <a:t>LAVA</a:t>
            </a:r>
            <a:r>
              <a:rPr lang="en-US" dirty="0">
                <a:solidFill>
                  <a:prstClr val="black"/>
                </a:solidFill>
              </a:rPr>
              <a:t>:  molten material found on the surface of the earth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5124" name="Picture 3" descr="lav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03699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atholith_sm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2552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Classified by Formation: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5400" b="1" u="sng" dirty="0" smtClean="0">
                <a:solidFill>
                  <a:srgbClr val="00FFFF"/>
                </a:solidFill>
              </a:rPr>
              <a:t> </a:t>
            </a:r>
            <a:endParaRPr lang="en-US" sz="5400" b="1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7200" b="1" u="sng" dirty="0" smtClean="0">
                <a:solidFill>
                  <a:srgbClr val="FF0000"/>
                </a:solidFill>
              </a:rPr>
              <a:t>In</a:t>
            </a:r>
            <a:r>
              <a:rPr lang="en-US" sz="5400" b="1" u="sng" dirty="0" smtClean="0"/>
              <a:t>trusive</a:t>
            </a:r>
            <a:r>
              <a:rPr lang="en-US" sz="5400" b="1" dirty="0" smtClean="0"/>
              <a:t> Rock </a:t>
            </a:r>
            <a:r>
              <a:rPr lang="en-US" sz="5400" dirty="0" smtClean="0"/>
              <a:t>is</a:t>
            </a:r>
            <a:r>
              <a:rPr lang="en-US" sz="5400" b="1" dirty="0" smtClean="0"/>
              <a:t> </a:t>
            </a:r>
            <a:r>
              <a:rPr lang="en-US" sz="5400" dirty="0" smtClean="0"/>
              <a:t>formed when </a:t>
            </a:r>
            <a:r>
              <a:rPr lang="en-US" sz="5400" dirty="0" smtClean="0">
                <a:solidFill>
                  <a:srgbClr val="FF0000"/>
                </a:solidFill>
              </a:rPr>
              <a:t>magma</a:t>
            </a:r>
            <a:r>
              <a:rPr lang="en-US" sz="5400" dirty="0" smtClean="0"/>
              <a:t> hardens beneath Earth’s surface.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In</a:t>
            </a:r>
            <a:r>
              <a:rPr lang="en-US" sz="5400" dirty="0" smtClean="0"/>
              <a:t>side the Earth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5400" dirty="0" smtClean="0"/>
              <a:t>(Granite)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7171" name="Picture 2" descr="granite-coarse-grain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windows.ucar.edu/earth/geology/images/batholith_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60453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1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Igneous Rocks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791200" cy="53340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800" u="sng" dirty="0" smtClean="0"/>
              <a:t>Intrusive Igneous Rocks</a:t>
            </a:r>
            <a:r>
              <a:rPr lang="en-US" sz="4800" dirty="0" smtClean="0"/>
              <a:t>: magma pushes into surrounding rock below the Earth’s surface, and cools slowly.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13316" name="Picture 2" descr="http://www.windows.ucar.edu/earth/geology/images/batholith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319" y="1985962"/>
            <a:ext cx="3466681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14400" y="6381750"/>
            <a:ext cx="495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prstClr val="black"/>
                </a:solidFill>
                <a:latin typeface="Corbel" pitchFamily="34" charset="0"/>
                <a:hlinkClick r:id="rId3"/>
              </a:rPr>
              <a:t>http://www.windows.ucar.edu/tour/link=/earth/geology/ig_intrusive.html&amp;edu=high&amp;fr=t</a:t>
            </a:r>
            <a:r>
              <a:rPr lang="en-US" sz="1000">
                <a:solidFill>
                  <a:prstClr val="black"/>
                </a:solidFill>
                <a:latin typeface="Corbe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0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Warm Up: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599" cy="5135563"/>
          </a:xfrm>
        </p:spPr>
        <p:txBody>
          <a:bodyPr/>
          <a:lstStyle/>
          <a:p>
            <a:r>
              <a:rPr lang="en-US" sz="4400" b="1" dirty="0" smtClean="0"/>
              <a:t>1. How are igneous rocks formed?</a:t>
            </a:r>
          </a:p>
          <a:p>
            <a:r>
              <a:rPr lang="en-US" sz="4400" b="1" dirty="0" smtClean="0"/>
              <a:t>2. Intrusive rocks are formed above or below the earth’s surface?</a:t>
            </a:r>
          </a:p>
          <a:p>
            <a:r>
              <a:rPr lang="en-US" sz="4400" b="1" dirty="0" smtClean="0"/>
              <a:t>3. Extrusive rocks are formed above or below the earth’s surface?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883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chemeClr val="accent2"/>
                </a:solidFill>
              </a:rPr>
              <a:t>Classified by Formation:</a:t>
            </a:r>
            <a:endParaRPr lang="en-US" b="1" u="sng" dirty="0" smtClean="0">
              <a:solidFill>
                <a:srgbClr val="00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6600" b="1" u="sng" dirty="0" smtClean="0">
                <a:solidFill>
                  <a:srgbClr val="FF0000"/>
                </a:solidFill>
              </a:rPr>
              <a:t>Ex</a:t>
            </a:r>
            <a:r>
              <a:rPr lang="en-US" sz="5400" b="1" u="sng" dirty="0" smtClean="0"/>
              <a:t>trusive</a:t>
            </a:r>
            <a:r>
              <a:rPr lang="en-US" sz="5400" b="1" dirty="0" smtClean="0"/>
              <a:t> Rock </a:t>
            </a:r>
            <a:r>
              <a:rPr lang="en-US" sz="5400" dirty="0" smtClean="0"/>
              <a:t>is formed from </a:t>
            </a:r>
            <a:r>
              <a:rPr lang="en-US" sz="5400" dirty="0" smtClean="0">
                <a:solidFill>
                  <a:srgbClr val="FF0000"/>
                </a:solidFill>
              </a:rPr>
              <a:t>lava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smtClean="0"/>
              <a:t>erupted onto Earth’s surface, then cools and hardens.                            </a:t>
            </a:r>
            <a:r>
              <a:rPr lang="en-US" sz="6600" b="1" dirty="0" smtClean="0">
                <a:solidFill>
                  <a:srgbClr val="FF0000"/>
                </a:solidFill>
              </a:rPr>
              <a:t>Ex</a:t>
            </a:r>
            <a:r>
              <a:rPr lang="en-US" sz="5400" dirty="0" smtClean="0">
                <a:solidFill>
                  <a:srgbClr val="FF0000"/>
                </a:solidFill>
              </a:rPr>
              <a:t>its the Earth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(Basalt)</a:t>
            </a:r>
          </a:p>
        </p:txBody>
      </p:sp>
      <p:pic>
        <p:nvPicPr>
          <p:cNvPr id="6147" name="Picture 2" descr="basalt-3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windows.ucar.edu/earth/images/Stromboli_1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43400"/>
            <a:ext cx="19520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6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Igneous Rocks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791200" cy="53340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400" u="sng" dirty="0" smtClean="0"/>
              <a:t>Extrusive Rocks</a:t>
            </a:r>
            <a:r>
              <a:rPr lang="en-US" sz="4400" dirty="0" smtClean="0"/>
              <a:t>: forms when magma erupts onto the Earth’s surface (lava),  cools quickly with very small or no crystals formed</a:t>
            </a:r>
            <a:endParaRPr lang="en-US" sz="4400" dirty="0"/>
          </a:p>
        </p:txBody>
      </p:sp>
      <p:pic>
        <p:nvPicPr>
          <p:cNvPr id="13317" name="Picture 4" descr="http://www.windows.ucar.edu/earth/images/Stromboli_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86058"/>
            <a:ext cx="2743200" cy="37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14400" y="6381750"/>
            <a:ext cx="495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prstClr val="black"/>
                </a:solidFill>
                <a:latin typeface="Corbel" pitchFamily="34" charset="0"/>
                <a:hlinkClick r:id="rId4"/>
              </a:rPr>
              <a:t>http://www.windows.ucar.edu/tour/link=/earth/geology/ig_intrusive.html&amp;edu=high&amp;fr=t</a:t>
            </a:r>
            <a:r>
              <a:rPr lang="en-US" sz="1000">
                <a:solidFill>
                  <a:prstClr val="black"/>
                </a:solidFill>
                <a:latin typeface="Corbe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6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</a:rPr>
              <a:t>Classified by Texture:</a:t>
            </a:r>
            <a:r>
              <a:rPr lang="en-US" sz="4400" b="1" u="sng" smtClean="0">
                <a:solidFill>
                  <a:schemeClr val="accent1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chemeClr val="accent1"/>
                </a:solidFill>
              </a:rPr>
              <a:t>Fast Cooling Lava (Extrusive)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Fine-Grained, small crystals, smooth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u="sng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800" b="1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chemeClr val="accent1"/>
                </a:solidFill>
              </a:rPr>
              <a:t>Slow Cooling Magma (Intrusive)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Coarse-Grained, large crystals, rough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</p:txBody>
      </p:sp>
      <p:pic>
        <p:nvPicPr>
          <p:cNvPr id="10243" name="Picture 2" descr="obsidian-3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pegmat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48250"/>
            <a:ext cx="241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satMod val="150000"/>
                  </a:schemeClr>
                </a:solidFill>
              </a:rPr>
              <a:t>Intrusive Igneous Rocks</a:t>
            </a:r>
            <a:endParaRPr lang="en-US" sz="54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Coarse-</a:t>
            </a:r>
            <a:r>
              <a:rPr lang="en-US" sz="5400" b="1" dirty="0" smtClean="0"/>
              <a:t>grained</a:t>
            </a:r>
            <a:r>
              <a:rPr lang="en-US" sz="5400" dirty="0" smtClean="0"/>
              <a:t>:  takes longer to cool, giving mineral crystals more time to grow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3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satMod val="150000"/>
                  </a:schemeClr>
                </a:solidFill>
              </a:rPr>
              <a:t>Extrusive Igneous Rocks</a:t>
            </a:r>
            <a:endParaRPr lang="en-US" sz="54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Fine</a:t>
            </a:r>
            <a:r>
              <a:rPr lang="en-US" sz="5400" u="sng" dirty="0" smtClean="0"/>
              <a:t>-</a:t>
            </a:r>
            <a:r>
              <a:rPr lang="en-US" sz="5400" b="1" dirty="0" smtClean="0"/>
              <a:t>grained</a:t>
            </a:r>
            <a:r>
              <a:rPr lang="en-US" sz="5400" dirty="0" smtClean="0"/>
              <a:t>: cools quickly with tiny crystals or no crystals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9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sz="54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 smtClean="0"/>
              <a:t>Mafic</a:t>
            </a:r>
            <a:r>
              <a:rPr lang="en-US" sz="4000" dirty="0" smtClean="0"/>
              <a:t>: dark colored rocks that are rich in calcium, iron, and magnesium, poor in silicon</a:t>
            </a:r>
          </a:p>
          <a:p>
            <a:r>
              <a:rPr lang="en-US" sz="4000" b="1" u="sng" dirty="0" err="1" smtClean="0"/>
              <a:t>Felsic</a:t>
            </a:r>
            <a:r>
              <a:rPr lang="en-US" sz="4000" dirty="0" smtClean="0"/>
              <a:t>: light colored rocks that are rich in elements such as aluminum, potassium, silicon, and sodium</a:t>
            </a:r>
          </a:p>
          <a:p>
            <a:pPr eaLnBrk="1" hangingPunct="1"/>
            <a:r>
              <a:rPr lang="en-US" sz="4000" b="1" u="sng" dirty="0" smtClean="0"/>
              <a:t>Glassy</a:t>
            </a:r>
            <a:r>
              <a:rPr lang="en-US" sz="4000" dirty="0" smtClean="0"/>
              <a:t>: smooth, shiny surface. No visible grains.</a:t>
            </a:r>
          </a:p>
        </p:txBody>
      </p:sp>
    </p:spTree>
    <p:extLst>
      <p:ext uri="{BB962C8B-B14F-4D97-AF65-F5344CB8AC3E}">
        <p14:creationId xmlns:p14="http://schemas.microsoft.com/office/powerpoint/2010/main" val="14844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914400"/>
            <a:ext cx="81534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3622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6670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2578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-66675"/>
            <a:ext cx="80772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</a:rPr>
              <a:t>Label the blanks as magma or lava.</a:t>
            </a:r>
          </a:p>
        </p:txBody>
      </p:sp>
    </p:spTree>
    <p:extLst>
      <p:ext uri="{BB962C8B-B14F-4D97-AF65-F5344CB8AC3E}">
        <p14:creationId xmlns:p14="http://schemas.microsoft.com/office/powerpoint/2010/main" val="37031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1534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3622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Lava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26670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</a:rPr>
              <a:t>Lava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52578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Magma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80772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</a:rPr>
              <a:t>Label the blanks as magma or lava.</a:t>
            </a:r>
          </a:p>
        </p:txBody>
      </p:sp>
    </p:spTree>
    <p:extLst>
      <p:ext uri="{BB962C8B-B14F-4D97-AF65-F5344CB8AC3E}">
        <p14:creationId xmlns:p14="http://schemas.microsoft.com/office/powerpoint/2010/main" val="34244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1534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3622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667000"/>
            <a:ext cx="2590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2578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0"/>
            <a:ext cx="80772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</a:rPr>
              <a:t>Label </a:t>
            </a:r>
            <a:r>
              <a:rPr lang="en-US" sz="4600" dirty="0" smtClean="0">
                <a:solidFill>
                  <a:prstClr val="black"/>
                </a:solidFill>
              </a:rPr>
              <a:t>where </a:t>
            </a:r>
            <a:r>
              <a:rPr lang="en-US" sz="4600" u="sng" dirty="0" smtClean="0">
                <a:solidFill>
                  <a:prstClr val="black"/>
                </a:solidFill>
              </a:rPr>
              <a:t>intrusive</a:t>
            </a:r>
            <a:r>
              <a:rPr lang="en-US" sz="4600" dirty="0" smtClean="0">
                <a:solidFill>
                  <a:prstClr val="black"/>
                </a:solidFill>
              </a:rPr>
              <a:t> and </a:t>
            </a:r>
            <a:r>
              <a:rPr lang="en-US" sz="4600" u="sng" dirty="0" smtClean="0">
                <a:solidFill>
                  <a:prstClr val="black"/>
                </a:solidFill>
              </a:rPr>
              <a:t>extrusive</a:t>
            </a:r>
            <a:r>
              <a:rPr lang="en-US" sz="4600" dirty="0" smtClean="0">
                <a:solidFill>
                  <a:prstClr val="black"/>
                </a:solidFill>
              </a:rPr>
              <a:t> igneous </a:t>
            </a:r>
            <a:r>
              <a:rPr lang="en-US" sz="4600" dirty="0">
                <a:solidFill>
                  <a:prstClr val="black"/>
                </a:solidFill>
              </a:rPr>
              <a:t>rock form.</a:t>
            </a:r>
          </a:p>
        </p:txBody>
      </p:sp>
    </p:spTree>
    <p:extLst>
      <p:ext uri="{BB962C8B-B14F-4D97-AF65-F5344CB8AC3E}">
        <p14:creationId xmlns:p14="http://schemas.microsoft.com/office/powerpoint/2010/main" val="16015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1534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3622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Extrusive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2667000"/>
            <a:ext cx="2590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</a:rPr>
              <a:t>Extrusive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5257800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Intrusive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0"/>
            <a:ext cx="80772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</a:rPr>
              <a:t>Label where the 2 major types of igneous rock form.</a:t>
            </a:r>
          </a:p>
        </p:txBody>
      </p:sp>
    </p:spTree>
    <p:extLst>
      <p:ext uri="{BB962C8B-B14F-4D97-AF65-F5344CB8AC3E}">
        <p14:creationId xmlns:p14="http://schemas.microsoft.com/office/powerpoint/2010/main" val="25350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Warm Up: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599" cy="5135563"/>
          </a:xfrm>
        </p:spPr>
        <p:txBody>
          <a:bodyPr/>
          <a:lstStyle/>
          <a:p>
            <a:r>
              <a:rPr lang="en-US" sz="6600" b="1" dirty="0" smtClean="0"/>
              <a:t>Explain:</a:t>
            </a:r>
          </a:p>
          <a:p>
            <a:r>
              <a:rPr lang="en-US" sz="6600" b="1" dirty="0" smtClean="0"/>
              <a:t>1. Mafic</a:t>
            </a:r>
          </a:p>
          <a:p>
            <a:r>
              <a:rPr lang="en-US" sz="6600" b="1" dirty="0" smtClean="0"/>
              <a:t>2. Felsic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16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How do igneous rocks form?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638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Igneous rocks are classified according to their origin, texture, and mineral composition. </a:t>
            </a:r>
          </a:p>
          <a:p>
            <a:pPr eaLnBrk="1" hangingPunct="1">
              <a:buFontTx/>
              <a:buNone/>
            </a:pPr>
            <a:endParaRPr lang="en-US" sz="3000" dirty="0" smtClean="0"/>
          </a:p>
          <a:p>
            <a:pPr eaLnBrk="1" hangingPunct="1"/>
            <a:r>
              <a:rPr lang="en-US" sz="3000" dirty="0" smtClean="0">
                <a:solidFill>
                  <a:srgbClr val="FFFF66"/>
                </a:solidFill>
              </a:rPr>
              <a:t>Igneous rocks form either from lava, above the earth’s surface or magma, below the earth’s surface. </a:t>
            </a:r>
          </a:p>
          <a:p>
            <a:pPr eaLnBrk="1" hangingPunct="1"/>
            <a:r>
              <a:rPr lang="en-US" sz="3000" dirty="0" smtClean="0">
                <a:solidFill>
                  <a:srgbClr val="FFFF66"/>
                </a:solidFill>
              </a:rPr>
              <a:t>They also differ in texture according to the size and shape of their mineral grains. (course-grained or fine-grained) </a:t>
            </a:r>
          </a:p>
          <a:p>
            <a:pPr eaLnBrk="1" hangingPunct="1"/>
            <a:r>
              <a:rPr lang="en-US" sz="3000" dirty="0" smtClean="0">
                <a:solidFill>
                  <a:srgbClr val="FFFF66"/>
                </a:solidFill>
              </a:rPr>
              <a:t>Igneous rocks differ in mineral composition depending on how much silica and other minerals are present. (</a:t>
            </a:r>
            <a:r>
              <a:rPr lang="en-US" sz="3000" dirty="0" err="1" smtClean="0">
                <a:solidFill>
                  <a:srgbClr val="FFFF66"/>
                </a:solidFill>
              </a:rPr>
              <a:t>felsic</a:t>
            </a:r>
            <a:r>
              <a:rPr lang="en-US" sz="3000" dirty="0" smtClean="0">
                <a:solidFill>
                  <a:srgbClr val="FFFF66"/>
                </a:solidFill>
              </a:rPr>
              <a:t> or </a:t>
            </a:r>
            <a:r>
              <a:rPr lang="en-US" sz="3000" dirty="0" err="1" smtClean="0">
                <a:solidFill>
                  <a:srgbClr val="FFFF66"/>
                </a:solidFill>
              </a:rPr>
              <a:t>mafic</a:t>
            </a:r>
            <a:r>
              <a:rPr lang="en-US" sz="30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1593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How do igneous rocks form?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63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000" dirty="0" smtClean="0"/>
          </a:p>
          <a:p>
            <a:pPr eaLnBrk="1" hangingPunct="1"/>
            <a:r>
              <a:rPr lang="en-US" sz="3000" dirty="0" smtClean="0"/>
              <a:t>Dark igneous rocks form from magma or lava low in silica content (</a:t>
            </a:r>
            <a:r>
              <a:rPr lang="en-US" sz="3000" dirty="0" err="1" smtClean="0"/>
              <a:t>mafic</a:t>
            </a:r>
            <a:r>
              <a:rPr lang="en-US" sz="3000" dirty="0" smtClean="0"/>
              <a:t>).  </a:t>
            </a:r>
          </a:p>
          <a:p>
            <a:pPr eaLnBrk="1" hangingPunct="1"/>
            <a:r>
              <a:rPr lang="en-US" sz="3000" dirty="0" smtClean="0"/>
              <a:t>Light igneous rocks form from magma high in silica content (</a:t>
            </a:r>
            <a:r>
              <a:rPr lang="en-US" sz="3000" dirty="0" err="1" smtClean="0"/>
              <a:t>felsic</a:t>
            </a:r>
            <a:r>
              <a:rPr lang="en-US" sz="3000" dirty="0" smtClean="0"/>
              <a:t>).</a:t>
            </a:r>
          </a:p>
          <a:p>
            <a:pPr eaLnBrk="1" hangingPunct="1"/>
            <a:r>
              <a:rPr lang="en-US" sz="3000" dirty="0" smtClean="0"/>
              <a:t>Light-colored rocks are less dense than the dark-colored rocks.</a:t>
            </a:r>
          </a:p>
        </p:txBody>
      </p:sp>
    </p:spTree>
    <p:extLst>
      <p:ext uri="{BB962C8B-B14F-4D97-AF65-F5344CB8AC3E}">
        <p14:creationId xmlns:p14="http://schemas.microsoft.com/office/powerpoint/2010/main" val="164130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Igneous rock begins as magma.</a:t>
            </a:r>
          </a:p>
          <a:p>
            <a:pPr eaLnBrk="1" hangingPunct="1"/>
            <a:r>
              <a:rPr lang="en-US" dirty="0" smtClean="0"/>
              <a:t>Magma freezes between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700 °C and 1,250 °C</a:t>
            </a:r>
          </a:p>
          <a:p>
            <a:pPr eaLnBrk="1" hangingPunct="1"/>
            <a:r>
              <a:rPr lang="en-US" dirty="0" smtClean="0"/>
              <a:t>Magma is a mixture of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many minerals</a:t>
            </a:r>
          </a:p>
        </p:txBody>
      </p:sp>
      <p:pic>
        <p:nvPicPr>
          <p:cNvPr id="10244" name="Picture 2" descr="IGNANIM.GIF (230930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6622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6324600"/>
            <a:ext cx="37338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http://www.fi.edu/fellows/payton/rocks/create/igneous.htm</a:t>
            </a:r>
          </a:p>
        </p:txBody>
      </p:sp>
    </p:spTree>
    <p:extLst>
      <p:ext uri="{BB962C8B-B14F-4D97-AF65-F5344CB8AC3E}">
        <p14:creationId xmlns:p14="http://schemas.microsoft.com/office/powerpoint/2010/main" val="31830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QUIZ YOURSELF!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6324600"/>
            <a:ext cx="37338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http://www.fi.edu/fellows/payton/rocks/create/igneous.htm</a:t>
            </a:r>
          </a:p>
        </p:txBody>
      </p:sp>
    </p:spTree>
    <p:extLst>
      <p:ext uri="{BB962C8B-B14F-4D97-AF65-F5344CB8AC3E}">
        <p14:creationId xmlns:p14="http://schemas.microsoft.com/office/powerpoint/2010/main" val="3568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2295" name="Picture 2" descr="gran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rhyo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gabb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basa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7600" y="45720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90800" y="4038600"/>
            <a:ext cx="93166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</a:rPr>
              <a:t>Granite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5859" y="6248400"/>
            <a:ext cx="97174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prstClr val="white"/>
                </a:solidFill>
              </a:rPr>
              <a:t>Gabbro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6248400"/>
            <a:ext cx="85792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</a:rPr>
              <a:t>Basalt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8264" y="4050268"/>
            <a:ext cx="10759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prstClr val="white"/>
                </a:solidFill>
              </a:rPr>
              <a:t>Rhyolite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1600200"/>
            <a:ext cx="2743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1524000"/>
            <a:ext cx="2743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819400"/>
            <a:ext cx="152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5029200"/>
            <a:ext cx="152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orbel" pitchFamily="34" charset="0"/>
              </a:rPr>
              <a:t>Felsic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81000" y="4724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orbel" pitchFamily="34" charset="0"/>
              </a:rPr>
              <a:t>Mafic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286000" y="1752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orbel" pitchFamily="34" charset="0"/>
              </a:rPr>
              <a:t>Coarse-Grained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562600" y="1752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orbel" pitchFamily="34" charset="0"/>
              </a:rPr>
              <a:t>Fine-Grained</a:t>
            </a:r>
          </a:p>
        </p:txBody>
      </p:sp>
      <p:pic>
        <p:nvPicPr>
          <p:cNvPr id="12295" name="Picture 2" descr="gran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rhyo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gabb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basa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7600" y="45720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90800" y="4038600"/>
            <a:ext cx="93166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</a:rPr>
              <a:t>Granite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5859" y="6248400"/>
            <a:ext cx="97174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prstClr val="white"/>
                </a:solidFill>
              </a:rPr>
              <a:t>Gabbro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6248400"/>
            <a:ext cx="85792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</a:rPr>
              <a:t>Basalt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8264" y="4050268"/>
            <a:ext cx="10759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prstClr val="white"/>
                </a:solidFill>
              </a:rPr>
              <a:t>Rhyolite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44436" anchor="ctr">
            <a:spAutoFit/>
          </a:bodyPr>
          <a:lstStyle/>
          <a:p>
            <a:r>
              <a:rPr lang="en-US" sz="2100" b="1">
                <a:solidFill>
                  <a:srgbClr val="555555"/>
                </a:solidFill>
                <a:cs typeface="Arial" pitchFamily="34" charset="0"/>
              </a:rPr>
              <a:t>Obsidian</a:t>
            </a:r>
          </a:p>
          <a:p>
            <a:pPr eaLnBrk="0" hangingPunct="0"/>
            <a:r>
              <a:rPr lang="en-US" sz="1100">
                <a:solidFill>
                  <a:prstClr val="black"/>
                </a:solidFill>
              </a:rPr>
              <a:t/>
            </a:r>
            <a:br>
              <a:rPr lang="en-US" sz="1100">
                <a:solidFill>
                  <a:prstClr val="black"/>
                </a:solidFill>
              </a:rPr>
            </a:br>
            <a:endParaRPr lang="en-US" sz="1300" b="1">
              <a:solidFill>
                <a:srgbClr val="555555"/>
              </a:solidFill>
              <a:cs typeface="Arial" pitchFamily="34" charset="0"/>
            </a:endParaRPr>
          </a:p>
          <a:p>
            <a:pPr eaLnBrk="0" hangingPunct="0"/>
            <a:r>
              <a:rPr lang="en-US" sz="1300" b="1">
                <a:solidFill>
                  <a:srgbClr val="555555"/>
                </a:solidFill>
                <a:cs typeface="Arial" pitchFamily="34" charset="0"/>
              </a:rPr>
              <a:t>What is Obsidian?</a:t>
            </a:r>
          </a:p>
          <a:p>
            <a:pPr eaLnBrk="0" hangingPunct="0"/>
            <a:r>
              <a:rPr lang="en-US" sz="1100">
                <a:solidFill>
                  <a:prstClr val="black"/>
                </a:solidFill>
              </a:rPr>
              <a:t/>
            </a:r>
            <a:br>
              <a:rPr lang="en-US" sz="1100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/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Obsidian is a dark-colored volcanic glass that forms from the very rapid cooling of molten rock material. It cools so rapidly that crystals do not form.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/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sz="25200">
                <a:solidFill>
                  <a:prstClr val="black"/>
                </a:solidFill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4340" name="Picture 2" descr="obsid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Corbel" pitchFamily="34" charset="0"/>
              </a:rPr>
              <a:t>Obsidian is a dark-colored volcanic glass that forms from the very rapid cooling of molten rock material. It cools so rapidly that crystals do not form. </a:t>
            </a:r>
            <a:br>
              <a:rPr lang="en-US" sz="2000" b="1">
                <a:solidFill>
                  <a:prstClr val="black"/>
                </a:solidFill>
                <a:latin typeface="Corbel" pitchFamily="34" charset="0"/>
              </a:rPr>
            </a:br>
            <a:endParaRPr lang="en-US" sz="2000" b="1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3124200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Is this rock </a:t>
            </a:r>
            <a:r>
              <a:rPr lang="en-US" sz="2400" dirty="0" err="1">
                <a:solidFill>
                  <a:srgbClr val="FFFF00"/>
                </a:solidFill>
              </a:rPr>
              <a:t>Felsic</a:t>
            </a:r>
            <a:r>
              <a:rPr lang="en-US" sz="2400" dirty="0">
                <a:solidFill>
                  <a:srgbClr val="FFFF00"/>
                </a:solidFill>
              </a:rPr>
              <a:t> or </a:t>
            </a:r>
            <a:r>
              <a:rPr lang="en-US" sz="2400" dirty="0" err="1">
                <a:solidFill>
                  <a:srgbClr val="FFFF00"/>
                </a:solidFill>
              </a:rPr>
              <a:t>Mafic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Is it fine-grained or coarse-grained?</a:t>
            </a: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Is this rock Intrusive or  Extrusive?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32004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Mafic</a:t>
            </a:r>
            <a:r>
              <a:rPr lang="en-US" sz="1600" b="1" dirty="0">
                <a:solidFill>
                  <a:prstClr val="black"/>
                </a:solidFill>
              </a:rPr>
              <a:t>, fine grained, extrusive</a:t>
            </a:r>
          </a:p>
        </p:txBody>
      </p:sp>
    </p:spTree>
    <p:extLst>
      <p:ext uri="{BB962C8B-B14F-4D97-AF65-F5344CB8AC3E}">
        <p14:creationId xmlns:p14="http://schemas.microsoft.com/office/powerpoint/2010/main" val="39263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44436" anchor="ctr">
            <a:spAutoFit/>
          </a:bodyPr>
          <a:lstStyle/>
          <a:p>
            <a:r>
              <a:rPr lang="en-US" sz="2100" b="1">
                <a:solidFill>
                  <a:srgbClr val="555555"/>
                </a:solidFill>
                <a:cs typeface="Arial" pitchFamily="34" charset="0"/>
              </a:rPr>
              <a:t>Obsidian</a:t>
            </a:r>
          </a:p>
          <a:p>
            <a:pPr eaLnBrk="0" hangingPunct="0"/>
            <a:r>
              <a:rPr lang="en-US" sz="1100">
                <a:solidFill>
                  <a:prstClr val="black"/>
                </a:solidFill>
              </a:rPr>
              <a:t/>
            </a:r>
            <a:br>
              <a:rPr lang="en-US" sz="1100">
                <a:solidFill>
                  <a:prstClr val="black"/>
                </a:solidFill>
              </a:rPr>
            </a:br>
            <a:endParaRPr lang="en-US" sz="1300" b="1">
              <a:solidFill>
                <a:srgbClr val="555555"/>
              </a:solidFill>
              <a:cs typeface="Arial" pitchFamily="34" charset="0"/>
            </a:endParaRPr>
          </a:p>
          <a:p>
            <a:pPr eaLnBrk="0" hangingPunct="0"/>
            <a:r>
              <a:rPr lang="en-US" sz="1300" b="1">
                <a:solidFill>
                  <a:srgbClr val="555555"/>
                </a:solidFill>
                <a:cs typeface="Arial" pitchFamily="34" charset="0"/>
              </a:rPr>
              <a:t>What is Obsidian?</a:t>
            </a:r>
          </a:p>
          <a:p>
            <a:pPr eaLnBrk="0" hangingPunct="0"/>
            <a:r>
              <a:rPr lang="en-US" sz="1100">
                <a:solidFill>
                  <a:prstClr val="black"/>
                </a:solidFill>
              </a:rPr>
              <a:t/>
            </a:r>
            <a:br>
              <a:rPr lang="en-US" sz="1100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/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Obsidian is a dark-colored volcanic glass that forms from the very rapid cooling of molten rock material. It cools so rapidly that crystals do not form.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/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sz="25200">
                <a:solidFill>
                  <a:prstClr val="black"/>
                </a:solidFill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4340" name="Picture 2" descr="obsid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Corbel" pitchFamily="34" charset="0"/>
              </a:rPr>
              <a:t>Obsidian is a dark-colored volcanic glass that forms from the very rapid cooling of molten rock material. It cools so rapidly that crystals do not form. </a:t>
            </a:r>
            <a:br>
              <a:rPr lang="en-US" sz="2000" b="1">
                <a:solidFill>
                  <a:prstClr val="black"/>
                </a:solidFill>
                <a:latin typeface="Corbel" pitchFamily="34" charset="0"/>
              </a:rPr>
            </a:br>
            <a:endParaRPr lang="en-US" sz="2000" b="1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31242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mafic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No-grain (glassy)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Extrusive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32004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Mafic</a:t>
            </a:r>
            <a:r>
              <a:rPr lang="en-US" sz="1600" b="1" dirty="0">
                <a:solidFill>
                  <a:prstClr val="black"/>
                </a:solidFill>
              </a:rPr>
              <a:t>, fine grained, extrusive</a:t>
            </a:r>
          </a:p>
        </p:txBody>
      </p:sp>
    </p:spTree>
    <p:extLst>
      <p:ext uri="{BB962C8B-B14F-4D97-AF65-F5344CB8AC3E}">
        <p14:creationId xmlns:p14="http://schemas.microsoft.com/office/powerpoint/2010/main" val="36772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Rocks: Granite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orbel" pitchFamily="34" charset="0"/>
              </a:rPr>
              <a:t>Granite forms underground when magma cools slowly. The mineral crystals have time to grow, which is why you see individual colors of crystals</a:t>
            </a:r>
            <a:endParaRPr lang="en-US" sz="2000" b="1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0"/>
            <a:ext cx="31242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Composition?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Texture? </a:t>
            </a: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Type?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32004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Mafic</a:t>
            </a:r>
            <a:r>
              <a:rPr lang="en-US" sz="1600" b="1" dirty="0">
                <a:solidFill>
                  <a:prstClr val="black"/>
                </a:solidFill>
              </a:rPr>
              <a:t>, fine grained, extrusive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393512"/>
            <a:ext cx="5044440" cy="463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7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Igneous Rocks: Granite Rock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orbel" pitchFamily="34" charset="0"/>
              </a:rPr>
              <a:t>Granite forms underground when magma cools slowly. The mineral crystals have time to grow, which is why you see individual colors of crystals</a:t>
            </a:r>
            <a:endParaRPr lang="en-US" sz="2000" b="1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907" y="2627971"/>
            <a:ext cx="31242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Felsic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coarse-grained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smtClean="0">
                <a:solidFill>
                  <a:srgbClr val="FFFF00"/>
                </a:solidFill>
              </a:rPr>
              <a:t>Intrusive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32004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Mafic</a:t>
            </a:r>
            <a:r>
              <a:rPr lang="en-US" sz="1600" b="1" dirty="0">
                <a:solidFill>
                  <a:prstClr val="black"/>
                </a:solidFill>
              </a:rPr>
              <a:t>, fine grained, extrusive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393512"/>
            <a:ext cx="5044440" cy="463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 Session: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599" cy="5135563"/>
          </a:xfrm>
        </p:spPr>
        <p:txBody>
          <a:bodyPr/>
          <a:lstStyle/>
          <a:p>
            <a:r>
              <a:rPr lang="en-US" sz="4800" b="1" dirty="0" smtClean="0"/>
              <a:t>1. Complete Unfinished Work/Conference with Teachers</a:t>
            </a:r>
          </a:p>
          <a:p>
            <a:r>
              <a:rPr lang="en-US" sz="4800" b="1" dirty="0" smtClean="0"/>
              <a:t>2. Igneous Rock Vocabulary Activity.</a:t>
            </a:r>
          </a:p>
          <a:p>
            <a:r>
              <a:rPr lang="en-US" sz="4800" b="1" dirty="0" smtClean="0"/>
              <a:t>3. Mineral Vocabulary Activity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230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4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800" b="1" dirty="0" smtClean="0">
                <a:solidFill>
                  <a:srgbClr val="CC00FF"/>
                </a:solidFill>
              </a:rPr>
              <a:t>1’s   </a:t>
            </a:r>
            <a:r>
              <a:rPr lang="en-US" sz="4800" dirty="0" smtClean="0">
                <a:solidFill>
                  <a:srgbClr val="CC00FF"/>
                </a:solidFill>
              </a:rPr>
              <a:t>An intrusive igneous rock would have what type of texture?  Why?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CC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093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4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800" b="1" dirty="0" smtClean="0">
                <a:solidFill>
                  <a:srgbClr val="CC00FF"/>
                </a:solidFill>
              </a:rPr>
              <a:t>1’s   </a:t>
            </a:r>
            <a:r>
              <a:rPr lang="en-US" sz="4800" dirty="0" smtClean="0">
                <a:solidFill>
                  <a:srgbClr val="CC00FF"/>
                </a:solidFill>
              </a:rPr>
              <a:t>An intrusive igneous rock would have what type of texture?  Why?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CC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Coarse-Grained, large crystals. Smooth &amp; rough.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4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It is hotter in the earth than on the outside of the earth so it takes longer for magma to cool down.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1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4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000" b="1" dirty="0" smtClean="0">
                <a:solidFill>
                  <a:srgbClr val="CC00FF"/>
                </a:solidFill>
              </a:rPr>
              <a:t>2’s  </a:t>
            </a:r>
            <a:r>
              <a:rPr lang="en-US" sz="6000" dirty="0" smtClean="0">
                <a:solidFill>
                  <a:srgbClr val="CC00FF"/>
                </a:solidFill>
              </a:rPr>
              <a:t>An extrusive igneous rock would have what type of texture?  Why?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dirty="0" smtClean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4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000" b="1" dirty="0" smtClean="0">
                <a:solidFill>
                  <a:srgbClr val="CC00FF"/>
                </a:solidFill>
              </a:rPr>
              <a:t>2’s  </a:t>
            </a:r>
            <a:r>
              <a:rPr lang="en-US" sz="6000" dirty="0" smtClean="0">
                <a:solidFill>
                  <a:srgbClr val="CC00FF"/>
                </a:solidFill>
              </a:rPr>
              <a:t>An extrusive igneous rock would have what type of texture?  Why?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dirty="0" smtClean="0">
              <a:solidFill>
                <a:srgbClr val="CC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dirty="0" smtClean="0"/>
              <a:t>Fine-Grained or glassy texture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dirty="0" smtClean="0"/>
              <a:t>It is cooler on the surface of the Earth so the rocks can cool faster.</a:t>
            </a:r>
          </a:p>
          <a:p>
            <a:pPr eaLnBrk="1" hangingPunct="1">
              <a:lnSpc>
                <a:spcPct val="90000"/>
              </a:lnSpc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6741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991600" cy="6248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b="1" smtClean="0">
                <a:solidFill>
                  <a:schemeClr val="accent2"/>
                </a:solidFill>
              </a:rPr>
              <a:t>Classified </a:t>
            </a:r>
            <a:r>
              <a:rPr lang="en-US" sz="4400" b="1" dirty="0" smtClean="0">
                <a:solidFill>
                  <a:schemeClr val="accent2"/>
                </a:solidFill>
              </a:rPr>
              <a:t>by Mineral Composition: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err="1" smtClean="0"/>
              <a:t>Mafic</a:t>
            </a:r>
            <a:r>
              <a:rPr lang="en-US" sz="4000" dirty="0" smtClean="0"/>
              <a:t> describes </a:t>
            </a:r>
            <a:r>
              <a:rPr lang="en-US" sz="4000" b="1" dirty="0" smtClean="0"/>
              <a:t>dark</a:t>
            </a:r>
            <a:r>
              <a:rPr lang="en-US" sz="4000" dirty="0" smtClean="0"/>
              <a:t> colored rocks because of low silica (basalt, </a:t>
            </a:r>
            <a:r>
              <a:rPr lang="en-US" sz="4000" dirty="0" err="1" smtClean="0"/>
              <a:t>peridotite</a:t>
            </a:r>
            <a:r>
              <a:rPr lang="en-US" sz="4000" dirty="0" smtClean="0"/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4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4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4400" b="1" dirty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4400" b="1" dirty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</a:rPr>
              <a:t>Felsic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dirty="0" smtClean="0"/>
              <a:t>describes </a:t>
            </a: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light</a:t>
            </a:r>
            <a:r>
              <a:rPr lang="en-US" sz="4000" dirty="0" smtClean="0"/>
              <a:t> colored rocks because of high silica (granite, </a:t>
            </a:r>
            <a:r>
              <a:rPr lang="en-US" sz="4000" dirty="0" err="1" smtClean="0"/>
              <a:t>rhyolite</a:t>
            </a:r>
            <a:r>
              <a:rPr lang="en-US" sz="4000" dirty="0" smtClean="0"/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4800" dirty="0" smtClean="0"/>
          </a:p>
        </p:txBody>
      </p:sp>
      <p:pic>
        <p:nvPicPr>
          <p:cNvPr id="13315" name="Picture 2" descr="maf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1527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Rhyol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6924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14286"/>
              </p:ext>
            </p:extLst>
          </p:nvPr>
        </p:nvGraphicFramePr>
        <p:xfrm>
          <a:off x="609600" y="579120"/>
          <a:ext cx="85344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Intrusive Rock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Extrusive Rock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Where it formed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Cool</a:t>
                      </a:r>
                      <a:r>
                        <a:rPr lang="en-US" sz="3700" b="1" baseline="0" dirty="0" smtClean="0"/>
                        <a:t> fast or slow?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Texture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Grain</a:t>
                      </a:r>
                      <a:r>
                        <a:rPr lang="en-US" sz="3700" b="1" baseline="0" dirty="0" smtClean="0"/>
                        <a:t> Size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Composition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Examples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0"/>
            <a:ext cx="7669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Intrusive Rock vs. Extrusive Rock</a:t>
            </a:r>
          </a:p>
        </p:txBody>
      </p:sp>
    </p:spTree>
    <p:extLst>
      <p:ext uri="{BB962C8B-B14F-4D97-AF65-F5344CB8AC3E}">
        <p14:creationId xmlns:p14="http://schemas.microsoft.com/office/powerpoint/2010/main" val="17715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31472"/>
              </p:ext>
            </p:extLst>
          </p:nvPr>
        </p:nvGraphicFramePr>
        <p:xfrm>
          <a:off x="0" y="579120"/>
          <a:ext cx="91440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Intrusive Rock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Extrusive Rock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Where it formed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Below ground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Above ground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Cool</a:t>
                      </a:r>
                      <a:r>
                        <a:rPr lang="en-US" sz="3700" b="1" baseline="0" dirty="0" smtClean="0"/>
                        <a:t> fast or slow?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Cool slow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Cool fast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Texture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Coarse-grain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Fine-Grain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Grain</a:t>
                      </a:r>
                      <a:r>
                        <a:rPr lang="en-US" sz="3700" b="1" baseline="0" dirty="0" smtClean="0"/>
                        <a:t> Size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Large</a:t>
                      </a:r>
                      <a:r>
                        <a:rPr lang="en-US" sz="3700" baseline="0" dirty="0" smtClean="0"/>
                        <a:t> grain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Small grain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Composition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err="1" smtClean="0"/>
                        <a:t>Felsic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err="1" smtClean="0"/>
                        <a:t>Mafic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700" b="1" dirty="0" smtClean="0"/>
                        <a:t>Examples</a:t>
                      </a:r>
                      <a:endParaRPr lang="en-US" sz="3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Granite</a:t>
                      </a:r>
                      <a:endParaRPr lang="en-US" sz="3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Obsidian</a:t>
                      </a:r>
                      <a:endParaRPr lang="en-US" sz="3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0"/>
            <a:ext cx="7669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Intrusive Rock vs. Extrusive Rock</a:t>
            </a:r>
          </a:p>
        </p:txBody>
      </p:sp>
    </p:spTree>
    <p:extLst>
      <p:ext uri="{BB962C8B-B14F-4D97-AF65-F5344CB8AC3E}">
        <p14:creationId xmlns:p14="http://schemas.microsoft.com/office/powerpoint/2010/main" val="5402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CC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u="sng" smtClean="0"/>
              <a:t>Mineral Composition Igneous Rocks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u="sng" smtClean="0"/>
              <a:t>Granite</a:t>
            </a:r>
            <a:r>
              <a:rPr lang="en-US" sz="4000" smtClean="0"/>
              <a:t> is made of: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Feldspar, Mica, Quartz, Horneblende (dark)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u="sng" smtClean="0"/>
              <a:t>Rhyolite</a:t>
            </a:r>
            <a:r>
              <a:rPr lang="en-US" sz="4000" smtClean="0"/>
              <a:t> is made of: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Feldspar, Mica, Quartz, Horneblende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u="sng" smtClean="0"/>
              <a:t>Obsidian</a:t>
            </a:r>
            <a:r>
              <a:rPr lang="en-US" sz="4000" smtClean="0"/>
              <a:t> is made of: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Quartz, Iron, Magnesium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894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Closing: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0763"/>
          </a:xfrm>
        </p:spPr>
        <p:txBody>
          <a:bodyPr/>
          <a:lstStyle/>
          <a:p>
            <a:r>
              <a:rPr lang="en-US" sz="4400" b="1" dirty="0" smtClean="0"/>
              <a:t>Take a sticky note and write your name at the top. Explain:</a:t>
            </a:r>
          </a:p>
          <a:p>
            <a:r>
              <a:rPr lang="en-US" sz="4400" b="1" dirty="0" smtClean="0"/>
              <a:t>Felsic:</a:t>
            </a:r>
          </a:p>
          <a:p>
            <a:r>
              <a:rPr lang="en-US" sz="4400" b="1" dirty="0" smtClean="0"/>
              <a:t>Mafic: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106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lh6.ggpht.com/-k1bxRwdY2LY/UMZO83C0cfI/AAAAAAAAEKg/Yy8XSmyHeFk/s720/IMG_6709%252520gabb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" y="76200"/>
            <a:ext cx="9138430" cy="68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5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lh6.ggpht.com/-k1bxRwdY2LY/UMZO83C0cfI/AAAAAAAAEKg/Yy8XSmyHeFk/s720/IMG_6709%252520gabb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1" y="0"/>
            <a:ext cx="9138430" cy="68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76429"/>
                </a:solidFill>
              </a:rPr>
              <a:t>Intrusive </a:t>
            </a:r>
            <a:r>
              <a:rPr lang="en-US" sz="4800" b="1" dirty="0">
                <a:solidFill>
                  <a:srgbClr val="F76429"/>
                </a:solidFill>
              </a:rPr>
              <a:t>(large crystals and is coarse-grained)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5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emstonebuzz.com/files/gemstone/black-obsidi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" y="0"/>
            <a:ext cx="9169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5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GD_BusPres_01_TP01136794 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1383</Words>
  <Application>Microsoft Office PowerPoint</Application>
  <PresentationFormat>On-screen Show (4:3)</PresentationFormat>
  <Paragraphs>272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Corbel</vt:lpstr>
      <vt:lpstr>Times New Roman</vt:lpstr>
      <vt:lpstr>Wingdings</vt:lpstr>
      <vt:lpstr>Wingdings 2</vt:lpstr>
      <vt:lpstr>3_GD_BusPres_01_TP01136794 </vt:lpstr>
      <vt:lpstr>3_Office Theme</vt:lpstr>
      <vt:lpstr>1_Office Theme</vt:lpstr>
      <vt:lpstr>Default Design</vt:lpstr>
      <vt:lpstr>Work Session:</vt:lpstr>
      <vt:lpstr>Closing:</vt:lpstr>
      <vt:lpstr>Warm Up:</vt:lpstr>
      <vt:lpstr>Warm Up:</vt:lpstr>
      <vt:lpstr>Work Session:</vt:lpstr>
      <vt:lpstr>Closing: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Session:</vt:lpstr>
      <vt:lpstr>Closing:</vt:lpstr>
      <vt:lpstr>Warm Up:</vt:lpstr>
      <vt:lpstr>Work Session:</vt:lpstr>
      <vt:lpstr>Closing:</vt:lpstr>
      <vt:lpstr>Rock Samples</vt:lpstr>
      <vt:lpstr>Warm UP:</vt:lpstr>
      <vt:lpstr>Warm Up:</vt:lpstr>
      <vt:lpstr>Igneous rock</vt:lpstr>
      <vt:lpstr>Look how quickly lava begins to cool!</vt:lpstr>
      <vt:lpstr>PowerPoint Presentation</vt:lpstr>
      <vt:lpstr>Are lava and magma the same?</vt:lpstr>
      <vt:lpstr>PowerPoint Presentation</vt:lpstr>
      <vt:lpstr>Igneous Rocks</vt:lpstr>
      <vt:lpstr>PowerPoint Presentation</vt:lpstr>
      <vt:lpstr>Igneous Rocks</vt:lpstr>
      <vt:lpstr>PowerPoint Presentation</vt:lpstr>
      <vt:lpstr>Intrusive Igneous Rocks</vt:lpstr>
      <vt:lpstr>Extrusive Igneous Rocks</vt:lpstr>
      <vt:lpstr>Igneous Rocks</vt:lpstr>
      <vt:lpstr>PowerPoint Presentation</vt:lpstr>
      <vt:lpstr>PowerPoint Presentation</vt:lpstr>
      <vt:lpstr>PowerPoint Presentation</vt:lpstr>
      <vt:lpstr>PowerPoint Presentation</vt:lpstr>
      <vt:lpstr>How do igneous rocks form?</vt:lpstr>
      <vt:lpstr>How do igneous rocks form?</vt:lpstr>
      <vt:lpstr>Igneous Rocks</vt:lpstr>
      <vt:lpstr>QUIZ YOURSELF!</vt:lpstr>
      <vt:lpstr>Igneous Rocks</vt:lpstr>
      <vt:lpstr>Igneous Rocks</vt:lpstr>
      <vt:lpstr>Igneous Rocks</vt:lpstr>
      <vt:lpstr>Igneous Rocks</vt:lpstr>
      <vt:lpstr>Igneous Rocks: Granite Rock</vt:lpstr>
      <vt:lpstr>Igneous Rocks: Granite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rock</dc:title>
  <dc:creator>Heather Axt</dc:creator>
  <cp:lastModifiedBy>Laquincia Brown</cp:lastModifiedBy>
  <cp:revision>38</cp:revision>
  <cp:lastPrinted>2016-08-24T13:28:10Z</cp:lastPrinted>
  <dcterms:created xsi:type="dcterms:W3CDTF">2015-04-06T15:18:16Z</dcterms:created>
  <dcterms:modified xsi:type="dcterms:W3CDTF">2018-04-25T21:51:48Z</dcterms:modified>
</cp:coreProperties>
</file>