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256" r:id="rId2"/>
    <p:sldId id="270" r:id="rId3"/>
    <p:sldId id="259" r:id="rId4"/>
    <p:sldId id="303" r:id="rId5"/>
    <p:sldId id="260" r:id="rId6"/>
    <p:sldId id="261" r:id="rId7"/>
    <p:sldId id="290" r:id="rId8"/>
    <p:sldId id="301" r:id="rId9"/>
    <p:sldId id="285" r:id="rId10"/>
    <p:sldId id="302" r:id="rId11"/>
    <p:sldId id="268" r:id="rId12"/>
    <p:sldId id="286" r:id="rId13"/>
    <p:sldId id="262" r:id="rId14"/>
    <p:sldId id="258" r:id="rId15"/>
    <p:sldId id="265" r:id="rId16"/>
    <p:sldId id="263" r:id="rId17"/>
    <p:sldId id="306" r:id="rId18"/>
    <p:sldId id="28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19" autoAdjust="0"/>
  </p:normalViewPr>
  <p:slideViewPr>
    <p:cSldViewPr>
      <p:cViewPr varScale="1">
        <p:scale>
          <a:sx n="53" d="100"/>
          <a:sy n="53" d="100"/>
        </p:scale>
        <p:origin x="36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04009E-96D1-4FA6-B17E-BEB67EBE31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20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2D99E9-010E-4CC7-BE83-585FC376A228}" type="slidenum">
              <a:rPr lang="en-US"/>
              <a:pPr/>
              <a:t>1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http://www.rockwoodwaterandgas.com/sitebuildercontent/sitebuilderpictures/.pond/SAFETY.jpg.w300h388.jpg</a:t>
            </a:r>
            <a:br>
              <a:rPr lang="en-US"/>
            </a:br>
            <a:r>
              <a:rPr lang="en-US"/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</a:p>
        </p:txBody>
      </p:sp>
    </p:spTree>
    <p:extLst>
      <p:ext uri="{BB962C8B-B14F-4D97-AF65-F5344CB8AC3E}">
        <p14:creationId xmlns:p14="http://schemas.microsoft.com/office/powerpoint/2010/main" val="1078184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774133-C93B-42F8-9624-AD696A71E58E}" type="slidenum">
              <a:rPr lang="en-US"/>
              <a:pPr/>
              <a:t>10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42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12B5E2-D79D-4DDA-BB18-811D9C602D2A}" type="slidenum">
              <a:rPr lang="en-US"/>
              <a:pPr/>
              <a:t>11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</a:p>
        </p:txBody>
      </p:sp>
    </p:spTree>
    <p:extLst>
      <p:ext uri="{BB962C8B-B14F-4D97-AF65-F5344CB8AC3E}">
        <p14:creationId xmlns:p14="http://schemas.microsoft.com/office/powerpoint/2010/main" val="167077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BD4B52-60B7-46A0-BB9C-25A136C74D72}" type="slidenum">
              <a:rPr lang="en-US"/>
              <a:pPr/>
              <a:t>12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  <a:br>
              <a:rPr lang="en-US"/>
            </a:br>
            <a:r>
              <a:rPr lang="en-US"/>
              <a:t>http://www.cartoonstock.com/newscartoons/cartoonists/rha/lowres/rhan190l.jpg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84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DE7260-0380-4235-8780-C908DFE00D00}" type="slidenum">
              <a:rPr lang="en-US"/>
              <a:pPr/>
              <a:t>13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12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D1869A-5B42-496D-8861-C6BC167AD08F}" type="slidenum">
              <a:rPr lang="en-US"/>
              <a:pPr/>
              <a:t>14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</a:p>
        </p:txBody>
      </p:sp>
    </p:spTree>
    <p:extLst>
      <p:ext uri="{BB962C8B-B14F-4D97-AF65-F5344CB8AC3E}">
        <p14:creationId xmlns:p14="http://schemas.microsoft.com/office/powerpoint/2010/main" val="3434562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32E184-0D3A-4CB4-80BE-2DF16A3BCA2B}" type="slidenum">
              <a:rPr lang="en-US"/>
              <a:pPr/>
              <a:t>15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http://www.cartoonstock.com/lowres/sea0209l.jpg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42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AC5AA3-D6FC-488C-A11B-991ABE6F0DE2}" type="slidenum">
              <a:rPr lang="en-US"/>
              <a:pPr/>
              <a:t>16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08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040664-8ECD-42A8-8BDC-1DCBA408033F}" type="slidenum">
              <a:rPr lang="en-US"/>
              <a:pPr/>
              <a:t>17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93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EA09C1-F78E-4993-B460-DD6AC16878E4}" type="slidenum">
              <a:rPr lang="en-US"/>
              <a:pPr/>
              <a:t>18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http://www.blinn.edu/brazos/natscience/lab/man.gif</a:t>
            </a:r>
            <a:br>
              <a:rPr lang="en-US"/>
            </a:br>
            <a:r>
              <a:rPr lang="en-US"/>
              <a:t>http://images.google.com/imgres?imgurl=http://www.morrisonlabs.com/images/lab%2520safety/labkidsmistakes.jpg&amp;imgrefurl=http://www.morrisonlabs.com/lab_safety.htm&amp;h=319&amp;w=600&amp;sz=32&amp;hl=en&amp;start=101&amp;um=1&amp;tbnid=ijK8pYVbZiTVaM:&amp;tbnh=72&amp;tbnw=135&amp;prev=/images%3Fq%3Dlab%2Bsafety%2Bimages%26start%3D100%26ndsp%3D20%26svnum%3D10%26um%3D1%26hl%3Den%26rls%3DGGLB,GGLB:1969-53,GGLB:en%26sa%3D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23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DAE092-5789-48C8-BB9F-314A1FA3F65E}" type="slidenum">
              <a:rPr lang="en-US"/>
              <a:pPr/>
              <a:t>2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www.utpb.edu/utpb_adm/BusinessAffairs/OfficeOfEHS/images/safety_main.jpg&amp;imgrefurl=http://www.utpb.edu/utpb_adm/BusinessAffairs/OfficeOfEHS/index_frame.htm&amp;h=360&amp;w=358&amp;sz=49&amp;tbnid=M4hbjYJ8bTeETM:&amp;tbnh=121&amp;tbnw=120&amp;prev=/images%3Fq%3Dsafety%2Bimages%26um%3D1&amp;start=1&amp;sa=X&amp;oi=images&amp;ct=image&amp;cd=1</a:t>
            </a:r>
          </a:p>
        </p:txBody>
      </p:sp>
    </p:spTree>
    <p:extLst>
      <p:ext uri="{BB962C8B-B14F-4D97-AF65-F5344CB8AC3E}">
        <p14:creationId xmlns:p14="http://schemas.microsoft.com/office/powerpoint/2010/main" val="226181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297E4-B73B-4D66-9F61-7C45EE47F7F7}" type="slidenum">
              <a:rPr lang="en-US"/>
              <a:pPr/>
              <a:t>3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65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A3FFB2-E2CD-4650-B0C9-CA4FF8FDAF08}" type="slidenum">
              <a:rPr lang="en-US"/>
              <a:pPr/>
              <a:t>4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58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8BDAED-4F10-4184-843C-CC955F8C750D}" type="slidenum">
              <a:rPr lang="en-US"/>
              <a:pPr/>
              <a:t>5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www.morrisonlabs.com/images/lab%2520safety/labkidsmistakes.jpg&amp;imgrefurl=http://www.morrisonlabs.com/lab_safety.htm&amp;h=319&amp;w=600&amp;sz=32&amp;hl=en&amp;start=101&amp;um=1&amp;tbnid=ijK8pYVbZiTVaM:&amp;tbnh=72&amp;tbnw=135&amp;prev=/images%3Fq%3Dlab%2Bsafety%2Bimages%26start%3D100%26ndsp%3D20%26svnum%3D10%26um%3D1%26hl%3Den%26rls%3DGGLB,GGLB:1969-53,GGLB:en%26sa%3DN</a:t>
            </a:r>
          </a:p>
        </p:txBody>
      </p:sp>
    </p:spTree>
    <p:extLst>
      <p:ext uri="{BB962C8B-B14F-4D97-AF65-F5344CB8AC3E}">
        <p14:creationId xmlns:p14="http://schemas.microsoft.com/office/powerpoint/2010/main" val="3671169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087827-F519-4D48-A30A-E827A87B991F}" type="slidenum">
              <a:rPr lang="en-US"/>
              <a:pPr/>
              <a:t>6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sme.clc.uc.edu/labsafety/Amy%2520%26%2520Shower.JPG&amp;imgrefurl=http://sme.clc.uc.edu/labsafety/index.htm&amp;h=400&amp;w=400&amp;sz=166&amp;hl=en&amp;start=41&amp;um=1&amp;tbnid=kaMEXKY4mzKodM:&amp;tbnh=124&amp;tbnw=124&amp;prev=/images%3Fq%3Dlab%2Bsafety%2Bimages%26start%3D40%26ndsp%3D20%26svnum%3D10%26um%3D1%26hl%3Den%26rls%3DGGLB,GGLB:1969-53,GGLB:en%26sa%3DN</a:t>
            </a:r>
            <a:br>
              <a:rPr lang="en-US"/>
            </a:br>
            <a:r>
              <a:rPr lang="en-US"/>
              <a:t>http://images.google.com/imgres?imgurl=http://www.morrisonlabs.com/images/lab%2520safety/labkidsmistakes.jpg&amp;imgrefurl=http://www.morrisonlabs.com/lab_safety.htm&amp;h=319&amp;w=600&amp;sz=32&amp;hl=en&amp;start=101&amp;um=1&amp;tbnid=ijK8pYVbZiTVaM:&amp;tbnh=72&amp;tbnw=135&amp;prev=/images%3Fq%3Dlab%2Bsafety%2Bimages%26start%3D100%26ndsp%3D20%26svnum%3D10%26um%3D1%26hl%3Den%26rls%3DGGLB,GGLB:1969-53,GGLB:en%26sa%3DN</a:t>
            </a:r>
          </a:p>
        </p:txBody>
      </p:sp>
    </p:spTree>
    <p:extLst>
      <p:ext uri="{BB962C8B-B14F-4D97-AF65-F5344CB8AC3E}">
        <p14:creationId xmlns:p14="http://schemas.microsoft.com/office/powerpoint/2010/main" val="1367581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509861-854F-49AD-9C0B-D875BAC391B5}" type="slidenum">
              <a:rPr lang="en-US"/>
              <a:pPr/>
              <a:t>7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0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3F4E2-54ED-496D-B8CF-0848631E7D42}" type="slidenum">
              <a:rPr lang="en-US"/>
              <a:pPr/>
              <a:t>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www.cartoonstock.com/newscartoons/cartoonists/mfl/lowres/mfln160l.jpg&amp;imgrefurl=http://www.cartoonstock.com/directory/s/science_lab.asp&amp;h=400&amp;w=370&amp;sz=27&amp;hl=en&amp;start=2&amp;um=1&amp;tbnid=XdURqFQR7vf2GM:&amp;tbnh=124&amp;tbnw=115&amp;prev=/images%3Fq%3Dscience%2Blab%2Bsafety%2Bicons%26svnum%3D10%26um%3D1%26hl%3Den%26rls%3DGGLB,GGLB:1969-53,GGLB:en%26sa%3DG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52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A5F329-BBED-4DEC-8260-5379660528CE}" type="slidenum">
              <a:rPr lang="en-US"/>
              <a:pPr/>
              <a:t>9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images.google.com/imgres?imgurl=http://68.90.81.6/ScienceTAKS/Integration/Science%2520TAKS%2520Objective%25201/safety4.jpg&amp;imgrefurl=http://68.90.81.6/ScienceTAKS/Integration/Science%2520TAKS%2520Objective%25201/safetysymbols.htm&amp;h=95&amp;w=93&amp;sz=3&amp;hl=en&amp;start=32&amp;um=1&amp;tbnid=AOIrcMWCY6-NPM:&amp;tbnh=80&amp;tbnw=78&amp;prev=/images%3Fq%3DLab%2BSafety%2BSymbols%26start%3D20%26ndsp%3D20%26svnum%3D10%26um%3D1%26hl%3Den%26rls%3DGGLB,GGLB:1969-53,GGLB:en%26sa%3D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04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/>
          </a:p>
        </p:txBody>
      </p:sp>
      <p:pic>
        <p:nvPicPr>
          <p:cNvPr id="4099" name="Picture 3" descr="minisp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</p:spPr>
      </p:pic>
      <p:sp>
        <p:nvSpPr>
          <p:cNvPr id="4100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/>
          </a:p>
        </p:txBody>
      </p:sp>
      <p:pic>
        <p:nvPicPr>
          <p:cNvPr id="4101" name="Picture 5" descr="minispir"/>
          <p:cNvPicPr>
            <a:picLocks noChangeAspect="1" noChangeArrowheads="1"/>
          </p:cNvPicPr>
          <p:nvPr/>
        </p:nvPicPr>
        <p:blipFill>
          <a:blip r:embed="rId3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522663" y="6096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CD7FB95-1DF4-4ED7-84F8-F2AB500A88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45E4C-6C26-4CAF-B2F2-EDF7CE8FA0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4D89A-958D-4D08-9A24-DB695CCFF1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FFE859C-898E-4826-AA26-4415D10FC8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144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52813" y="61071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81813" y="61071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9BA86E9-08B2-4269-9D3C-E58C95039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98EB1-C762-4FEA-ABB9-F62E2EC374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4BB27-8274-4615-B0CF-17DFD9A00C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6CCBE-1B38-4769-8790-43EEAD9444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839B2-893F-446A-A25E-90B9B87C6B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C9B0C-F570-41ED-B267-73EA8BCC56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5EAC4-7EBE-4C70-A2E7-F03EE4ADAE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1792A-3DC0-469A-A148-EAAB5E6399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68379-8E31-42EF-A235-E66C634314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6" name="Picture 4" descr="minispir"/>
          <p:cNvPicPr>
            <a:picLocks noChangeAspect="1" noChangeArrowheads="1"/>
          </p:cNvPicPr>
          <p:nvPr/>
        </p:nvPicPr>
        <p:blipFill>
          <a:blip r:embed="rId15" cstate="print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</p:spPr>
      </p:pic>
      <p:pic>
        <p:nvPicPr>
          <p:cNvPr id="3077" name="Picture 5" descr="minispir"/>
          <p:cNvPicPr>
            <a:picLocks noChangeAspect="1" noChangeArrowheads="1"/>
          </p:cNvPicPr>
          <p:nvPr/>
        </p:nvPicPr>
        <p:blipFill>
          <a:blip r:embed="rId15" cstate="print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52813" y="61071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D29B27-DC33-4C57-AE88-22D71A2FD80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30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www.biggamehunt.net/graphics/photos_talltales/knife_basics_2.gif&amp;imgrefurl=http://www.biggamehunt.net/sections/Off_Season/Hunting_Knife_Basics_06280412.html&amp;h=521&amp;w=400&amp;sz=22&amp;hl=en&amp;start=25&amp;um=1&amp;tbnid=jWJuVmlcJYGvaM:&amp;tbnh=131&amp;tbnw=101&amp;prev=/images?q%3Dknife%2Bthrowing%2Bcartoons%26start%3D20%26ndsp%3D20%26svnum%3D10%26um%3D1%26hl%3Den%26rls%3DGGLB,GGLB:1969-53,GGLB:en%26sa%3DN" TargetMode="External"/><Relationship Id="rId5" Type="http://schemas.openxmlformats.org/officeDocument/2006/relationships/image" Target="file:///N:\Science\A.%20Chavez\Integration\Science%20TAKS%20Objective%201\safety2.jpg" TargetMode="External"/><Relationship Id="rId10" Type="http://schemas.openxmlformats.org/officeDocument/2006/relationships/image" Target="../media/image29.png"/><Relationship Id="rId4" Type="http://schemas.openxmlformats.org/officeDocument/2006/relationships/image" Target="../media/image25.jpe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5" Type="http://schemas.openxmlformats.org/officeDocument/2006/relationships/hyperlink" Target="http://images.google.com/imgres?imgurl=http://www.ueinet.com/images/pages/ElectricalSafety.jpg&amp;imgrefurl=http://www.ueinet.com/safety/&amp;h=367&amp;w=432&amp;sz=25&amp;hl=en&amp;start=26&amp;um=1&amp;tbnid=CQuZ2FmN7PUlKM:&amp;tbnh=107&amp;tbnw=126&amp;prev=/images?q%3Dsafety%2Bimages%26start%3D20%26ndsp%3D20%26svnum%3D10%26um%3D1%26hl%3Den%26rls%3DGGLB,GGLB:1969-53,GGLB:en%26sa%3DN" TargetMode="External"/><Relationship Id="rId4" Type="http://schemas.openxmlformats.org/officeDocument/2006/relationships/image" Target="../media/image3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3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8.jpeg"/><Relationship Id="rId4" Type="http://schemas.openxmlformats.org/officeDocument/2006/relationships/image" Target="../media/image3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hyperlink" Target="http://www.shutterstock.com/subscribe.m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hyperlink" Target="http://www.shutterstock.com/subscribe.m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rrisonlabs.com/softchalksafety/index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hyperlink" Target="http://68.90.81.6/ScienceTAKS/Integration/index_HOME%20PAGE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http://www.shutterstock.com/subscribe.m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utterstock.com/subscribe.m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www.whitworth.edu/Academic/Department/Chemistry/Classes/Images/goggles2.gif" TargetMode="External"/><Relationship Id="rId7" Type="http://schemas.openxmlformats.org/officeDocument/2006/relationships/hyperlink" Target="http://images.google.com/imgres?imgurl=http://www.tigerlair.com/hotdogandahalf/bear-goggles.jpg&amp;imgrefurl=http://www.mhd.miun.se/~stok/ghetto-gps/&amp;h=824&amp;w=942&amp;sz=127&amp;tbnid=v8HUiAYV7ZeDyM:&amp;tbnh=129&amp;tbnw=148&amp;prev=/images?q%3Dsafety%2Bgoggles%26um%3D1&amp;start=3&amp;sa=X&amp;oi=images&amp;ct=image&amp;cd=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hyperlink" Target="http://images.google.com/imgres?imgurl=http://www.coop.uvic.ca/whmis/image/apron2.jpg&amp;imgrefurl=http://www.coop.uvic.ca/whmis/ppesym.html&amp;h=141&amp;w=150&amp;sz=5&amp;hl=en&amp;start=45&amp;um=1&amp;tbnid=duLtNRqraDvpxM:&amp;tbnh=90&amp;tbnw=96&amp;prev=/images?q%3Dlab%2Bapron%2Bsymbol%26start%3D40%26ndsp%3D20%26svnum%3D10%26um%3D1%26hl%3Den%26rls%3DGGLB,GGLB:1969-53,GGLB:en%26sa%3DN" TargetMode="Externa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://images.google.com/imgres?imgurl=http://www.foodprotection.org/images/Icons/HANDWASH_TN.GIF&amp;imgrefurl=http://www.foodprotection.org/aboutIAFP/IconMain.asp&amp;h=157&amp;w=150&amp;sz=3&amp;tbnid=z8ZMmVYM_8EpkM:&amp;tbnh=97&amp;tbnw=93&amp;prev=/images?q%3Dsafety%2Bicons%26um%3D1&amp;start=2&amp;sa=X&amp;oi=images&amp;ct=image&amp;cd=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1.jpeg"/><Relationship Id="rId4" Type="http://schemas.openxmlformats.org/officeDocument/2006/relationships/hyperlink" Target="http://images.google.com/imgres?imgurl=http://www.foodprotection.org/images/Icons/HANDWASH_TN.GIF&amp;imgrefurl=http://www.foodprotection.org/aboutIAFP/IconMain.asp&amp;h=157&amp;w=150&amp;sz=3&amp;tbnid=z8ZMmVYM_8EpkM:&amp;tbnh=97&amp;tbnw=93&amp;prev=/images?q%3Dsafety%2Bicons%26um%3D1&amp;start=2&amp;sa=X&amp;oi=images&amp;ct=image&amp;cd=2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mark.stosberg.com/Juggle/knive_under_leg_mp.jpg&amp;imgrefurl=http://www.stosberg.com/Juggle/&amp;h=876&amp;w=1059&amp;sz=116&amp;hl=en&amp;start=7&amp;um=1&amp;tbnid=3ae-vm5TNoE7SM:&amp;tbnh=124&amp;tbnw=150&amp;prev=/images?q%3Dknife%2Bjuggling%26svnum%3D10%26um%3D1%26hl%3Den%26rls%3DGGLB,GGLB:1969-53,GGLB:en%26sa%3DN" TargetMode="External"/><Relationship Id="rId5" Type="http://schemas.openxmlformats.org/officeDocument/2006/relationships/image" Target="../media/image26.jpeg"/><Relationship Id="rId4" Type="http://schemas.openxmlformats.org/officeDocument/2006/relationships/image" Target="file:///N:\Science\A.%20Chavez\Integration\Science%20TAKS%20Objective%201\safety2.jpg" TargetMode="External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57800" y="838200"/>
            <a:ext cx="3454400" cy="2057400"/>
          </a:xfrm>
        </p:spPr>
        <p:txBody>
          <a:bodyPr/>
          <a:lstStyle/>
          <a:p>
            <a:r>
              <a:rPr lang="en-US" b="1"/>
              <a:t>Safety and Rules of </a:t>
            </a:r>
            <a:br>
              <a:rPr lang="en-US" b="1"/>
            </a:br>
            <a:r>
              <a:rPr lang="en-US" b="1"/>
              <a:t>the Lab</a:t>
            </a:r>
          </a:p>
        </p:txBody>
      </p:sp>
      <p:pic>
        <p:nvPicPr>
          <p:cNvPr id="2057" name="Picture 9" descr="SAFETY"/>
          <p:cNvPicPr>
            <a:picLocks noChangeAspect="1" noChangeArrowheads="1"/>
          </p:cNvPicPr>
          <p:nvPr/>
        </p:nvPicPr>
        <p:blipFill>
          <a:blip r:embed="rId3" cstate="print"/>
          <a:srcRect l="5333" t="12372" r="3999" b="7216"/>
          <a:stretch>
            <a:fillRect/>
          </a:stretch>
        </p:blipFill>
        <p:spPr bwMode="auto">
          <a:xfrm>
            <a:off x="5562600" y="3200400"/>
            <a:ext cx="2590800" cy="2971800"/>
          </a:xfrm>
          <a:prstGeom prst="rect">
            <a:avLst/>
          </a:prstGeom>
          <a:noFill/>
        </p:spPr>
      </p:pic>
      <p:pic>
        <p:nvPicPr>
          <p:cNvPr id="2059" name="Picture 11" descr="Beaker.gif - (2K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048000"/>
            <a:ext cx="879475" cy="1000125"/>
          </a:xfrm>
          <a:prstGeom prst="rect">
            <a:avLst/>
          </a:prstGeom>
          <a:noFill/>
        </p:spPr>
      </p:pic>
      <p:grpSp>
        <p:nvGrpSpPr>
          <p:cNvPr id="2062" name="Group 14"/>
          <p:cNvGrpSpPr>
            <a:grpSpLocks/>
          </p:cNvGrpSpPr>
          <p:nvPr/>
        </p:nvGrpSpPr>
        <p:grpSpPr bwMode="auto">
          <a:xfrm>
            <a:off x="1295400" y="838200"/>
            <a:ext cx="3784600" cy="4876800"/>
            <a:chOff x="816" y="528"/>
            <a:chExt cx="2384" cy="3072"/>
          </a:xfrm>
        </p:grpSpPr>
        <p:pic>
          <p:nvPicPr>
            <p:cNvPr id="2055" name="Picture 7" descr="61870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16" y="528"/>
              <a:ext cx="2384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2496" y="3264"/>
              <a:ext cx="576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1152" y="3360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64" name="Picture 16" descr="Beaker.gif - (2K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343400"/>
            <a:ext cx="677863" cy="77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Sharp Objects</a:t>
            </a:r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0" y="-4167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  </a:t>
            </a:r>
          </a:p>
          <a:p>
            <a:pPr eaLnBrk="0" hangingPunct="0"/>
            <a:endParaRPr lang="en-US"/>
          </a:p>
        </p:txBody>
      </p:sp>
      <p:graphicFrame>
        <p:nvGraphicFramePr>
          <p:cNvPr id="111621" name="Group 5"/>
          <p:cNvGraphicFramePr>
            <a:graphicFrameLocks noGrp="1"/>
          </p:cNvGraphicFramePr>
          <p:nvPr/>
        </p:nvGraphicFramePr>
        <p:xfrm>
          <a:off x="0" y="-4167188"/>
          <a:ext cx="416560" cy="1246632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tique Olive"/>
                          <a:cs typeface="Times New Roman" pitchFamily="18" charset="0"/>
                        </a:rPr>
                        <a:t>•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Xb (W1)"/>
                          <a:cs typeface="Times New Roman" pitchFamily="18" charset="0"/>
                        </a:rPr>
                        <a:t>When using knifes or other sharp objects always walk with the points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1628" name="Rectangle 12"/>
          <p:cNvSpPr>
            <a:spLocks noChangeArrowheads="1"/>
          </p:cNvSpPr>
          <p:nvPr/>
        </p:nvSpPr>
        <p:spPr bwMode="auto">
          <a:xfrm>
            <a:off x="0" y="-4167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  </a:t>
            </a:r>
          </a:p>
          <a:p>
            <a:pPr eaLnBrk="0" hangingPunct="0"/>
            <a:endParaRPr lang="en-US"/>
          </a:p>
        </p:txBody>
      </p:sp>
      <p:graphicFrame>
        <p:nvGraphicFramePr>
          <p:cNvPr id="111630" name="Group 14"/>
          <p:cNvGraphicFramePr>
            <a:graphicFrameLocks noGrp="1"/>
          </p:cNvGraphicFramePr>
          <p:nvPr/>
        </p:nvGraphicFramePr>
        <p:xfrm>
          <a:off x="0" y="-4167188"/>
          <a:ext cx="416560" cy="1246632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tique Olive"/>
                          <a:cs typeface="Times New Roman" pitchFamily="18" charset="0"/>
                        </a:rPr>
                        <a:t>•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Xb (W1)"/>
                          <a:cs typeface="Times New Roman" pitchFamily="18" charset="0"/>
                        </a:rPr>
                        <a:t>When using knifes or other sharp objects always walk with the points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1637" name="Rectangle 21"/>
          <p:cNvSpPr>
            <a:spLocks noChangeArrowheads="1"/>
          </p:cNvSpPr>
          <p:nvPr/>
        </p:nvSpPr>
        <p:spPr bwMode="auto">
          <a:xfrm>
            <a:off x="0" y="240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  <a:p>
            <a:pPr eaLnBrk="0" hangingPunct="0"/>
            <a:r>
              <a:rPr lang="en-US"/>
              <a:t>  </a:t>
            </a:r>
          </a:p>
          <a:p>
            <a:pPr eaLnBrk="0" hangingPunct="0"/>
            <a:endParaRPr lang="en-US"/>
          </a:p>
        </p:txBody>
      </p:sp>
      <p:sp>
        <p:nvSpPr>
          <p:cNvPr id="111639" name="Rectangle 23"/>
          <p:cNvSpPr>
            <a:spLocks noChangeArrowheads="1"/>
          </p:cNvSpPr>
          <p:nvPr/>
        </p:nvSpPr>
        <p:spPr bwMode="auto">
          <a:xfrm>
            <a:off x="0" y="399732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111641" name="Picture 25" descr="playgndrubbish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1663" y="1905000"/>
            <a:ext cx="3109912" cy="3429000"/>
          </a:xfrm>
          <a:prstGeom prst="rect">
            <a:avLst/>
          </a:prstGeom>
          <a:noFill/>
        </p:spPr>
      </p:pic>
      <p:pic>
        <p:nvPicPr>
          <p:cNvPr id="111642" name="Picture 26" descr="N:\Science\A. Chavez\Integration\Science TAKS Objective 1\safety2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467600" y="304800"/>
            <a:ext cx="1257300" cy="1212850"/>
          </a:xfrm>
          <a:prstGeom prst="rect">
            <a:avLst/>
          </a:prstGeom>
          <a:noFill/>
        </p:spPr>
      </p:pic>
      <p:pic>
        <p:nvPicPr>
          <p:cNvPr id="111644" name="Picture 28" descr="knife_basics_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3810000"/>
            <a:ext cx="1820863" cy="2362200"/>
          </a:xfrm>
          <a:prstGeom prst="rect">
            <a:avLst/>
          </a:prstGeom>
          <a:noFill/>
        </p:spPr>
      </p:pic>
      <p:pic>
        <p:nvPicPr>
          <p:cNvPr id="111645" name="Picture 29" descr="scissor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3000" y="381000"/>
            <a:ext cx="14478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46" name="Picture 30" descr="231319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9200" y="5486400"/>
            <a:ext cx="1600200" cy="1049338"/>
          </a:xfrm>
          <a:prstGeom prst="rect">
            <a:avLst/>
          </a:prstGeom>
          <a:noFill/>
        </p:spPr>
      </p:pic>
      <p:pic>
        <p:nvPicPr>
          <p:cNvPr id="111650" name="Picture 34" descr="limitsin"/>
          <p:cNvPicPr>
            <a:picLocks noChangeAspect="1" noChangeArrowheads="1"/>
          </p:cNvPicPr>
          <p:nvPr/>
        </p:nvPicPr>
        <p:blipFill>
          <a:blip r:embed="rId10" cstate="print"/>
          <a:srcRect t="66858" r="52222"/>
          <a:stretch>
            <a:fillRect/>
          </a:stretch>
        </p:blipFill>
        <p:spPr bwMode="auto">
          <a:xfrm>
            <a:off x="7543800" y="5334000"/>
            <a:ext cx="1212850" cy="1219200"/>
          </a:xfrm>
          <a:prstGeom prst="rect">
            <a:avLst/>
          </a:prstGeom>
          <a:noFill/>
        </p:spPr>
      </p:pic>
      <p:sp>
        <p:nvSpPr>
          <p:cNvPr id="111651" name="Rectangle 35"/>
          <p:cNvSpPr>
            <a:spLocks noChangeArrowheads="1"/>
          </p:cNvSpPr>
          <p:nvPr/>
        </p:nvSpPr>
        <p:spPr bwMode="auto">
          <a:xfrm>
            <a:off x="1066800" y="1676400"/>
            <a:ext cx="5181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Notify teacher if you get cut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Broken glass and sharp objects do not go in trash cans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u="sng" dirty="0"/>
              <a:t>Teacher</a:t>
            </a:r>
            <a:r>
              <a:rPr lang="en-US" sz="2800" dirty="0"/>
              <a:t> will clean up </a:t>
            </a:r>
            <a:br>
              <a:rPr lang="en-US" sz="2800" dirty="0"/>
            </a:br>
            <a:r>
              <a:rPr lang="en-US" sz="2800" dirty="0"/>
              <a:t>broken glass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5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Electrical Safety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752600"/>
            <a:ext cx="3733800" cy="4572000"/>
          </a:xfrm>
        </p:spPr>
        <p:txBody>
          <a:bodyPr/>
          <a:lstStyle/>
          <a:p>
            <a:r>
              <a:rPr lang="en-US" sz="2800" b="1" u="sng" dirty="0"/>
              <a:t>Only</a:t>
            </a:r>
            <a:r>
              <a:rPr lang="en-US" sz="2800" dirty="0"/>
              <a:t> electrical plugs are to be placed into an electrical outlet</a:t>
            </a:r>
          </a:p>
          <a:p>
            <a:r>
              <a:rPr lang="en-US" sz="2800" b="1" u="sng" dirty="0"/>
              <a:t>Unplug</a:t>
            </a:r>
            <a:r>
              <a:rPr lang="en-US" sz="2800" dirty="0"/>
              <a:t> electrical equipment after use</a:t>
            </a:r>
          </a:p>
          <a:p>
            <a:r>
              <a:rPr lang="en-US" sz="2800" dirty="0"/>
              <a:t>Keep all electrical cords, wires, and appliances </a:t>
            </a:r>
            <a:br>
              <a:rPr lang="en-US" sz="2800" dirty="0"/>
            </a:br>
            <a:r>
              <a:rPr lang="en-US" sz="2800" dirty="0"/>
              <a:t>away from </a:t>
            </a:r>
            <a:br>
              <a:rPr lang="en-US" sz="2800" dirty="0"/>
            </a:br>
            <a:r>
              <a:rPr lang="en-US" sz="2800" b="1" u="sng" dirty="0"/>
              <a:t>water</a:t>
            </a:r>
          </a:p>
        </p:txBody>
      </p:sp>
      <p:pic>
        <p:nvPicPr>
          <p:cNvPr id="17417" name="Picture 9" descr="outlet_safe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76400"/>
            <a:ext cx="3821113" cy="4238625"/>
          </a:xfrm>
          <a:prstGeom prst="rect">
            <a:avLst/>
          </a:prstGeom>
          <a:noFill/>
        </p:spPr>
      </p:pic>
      <p:pic>
        <p:nvPicPr>
          <p:cNvPr id="17419" name="Picture 11" descr="bd06711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81000"/>
            <a:ext cx="129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21" name="Picture 13" descr="ElectricalSafety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5105400"/>
            <a:ext cx="1428750" cy="1212850"/>
          </a:xfrm>
          <a:prstGeom prst="rect">
            <a:avLst/>
          </a:prstGeom>
          <a:noFill/>
        </p:spPr>
      </p:pic>
      <p:pic>
        <p:nvPicPr>
          <p:cNvPr id="17422" name="Picture 14" descr="symbol_safety_office2"/>
          <p:cNvPicPr>
            <a:picLocks noChangeAspect="1" noChangeArrowheads="1"/>
          </p:cNvPicPr>
          <p:nvPr/>
        </p:nvPicPr>
        <p:blipFill>
          <a:blip r:embed="rId7" cstate="print"/>
          <a:srcRect l="42207" t="11510" r="44469" b="75337"/>
          <a:stretch>
            <a:fillRect/>
          </a:stretch>
        </p:blipFill>
        <p:spPr bwMode="auto">
          <a:xfrm>
            <a:off x="7391400" y="381000"/>
            <a:ext cx="1295400" cy="1187450"/>
          </a:xfrm>
          <a:prstGeom prst="rect">
            <a:avLst/>
          </a:prstGeom>
          <a:noFill/>
        </p:spPr>
      </p:pic>
      <p:pic>
        <p:nvPicPr>
          <p:cNvPr id="17415" name="Picture 7" descr="Bulbs_flash.gif - (4K)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43800" y="5334000"/>
            <a:ext cx="1093788" cy="103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00" name="Picture 16" descr="pki0069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810000"/>
            <a:ext cx="3505200" cy="2716213"/>
          </a:xfrm>
          <a:prstGeom prst="rect">
            <a:avLst/>
          </a:prstGeom>
          <a:noFill/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Physical Safety</a:t>
            </a:r>
          </a:p>
        </p:txBody>
      </p:sp>
      <p:pic>
        <p:nvPicPr>
          <p:cNvPr id="67590" name="Picture 6" descr="bd06711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81000"/>
            <a:ext cx="129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92" name="Picture 8" descr="rhan190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676400"/>
            <a:ext cx="2895600" cy="2541588"/>
          </a:xfrm>
          <a:prstGeom prst="rect">
            <a:avLst/>
          </a:prstGeom>
          <a:noFill/>
        </p:spPr>
      </p:pic>
      <p:pic>
        <p:nvPicPr>
          <p:cNvPr id="67594" name="Picture 10" descr="limitsin"/>
          <p:cNvPicPr>
            <a:picLocks noChangeAspect="1" noChangeArrowheads="1"/>
          </p:cNvPicPr>
          <p:nvPr/>
        </p:nvPicPr>
        <p:blipFill>
          <a:blip r:embed="rId6" cstate="print"/>
          <a:srcRect r="50000" b="66858"/>
          <a:stretch>
            <a:fillRect/>
          </a:stretch>
        </p:blipFill>
        <p:spPr bwMode="auto">
          <a:xfrm>
            <a:off x="7467600" y="304800"/>
            <a:ext cx="1257300" cy="1208088"/>
          </a:xfrm>
          <a:prstGeom prst="rect">
            <a:avLst/>
          </a:prstGeom>
          <a:noFill/>
        </p:spPr>
      </p:pic>
      <p:pic>
        <p:nvPicPr>
          <p:cNvPr id="67596" name="Picture 12" descr="ani-cartoon-elephant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4953000"/>
            <a:ext cx="1981200" cy="1539875"/>
          </a:xfrm>
          <a:prstGeom prst="rect">
            <a:avLst/>
          </a:prstGeom>
          <a:noFill/>
        </p:spPr>
      </p:pic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3886200" y="1752600"/>
            <a:ext cx="6705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Handle all equipment carefully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Do not place a cord where</a:t>
            </a:r>
            <a:br>
              <a:rPr lang="en-US" sz="2800" dirty="0"/>
            </a:br>
            <a:r>
              <a:rPr lang="en-US" sz="2800" dirty="0"/>
              <a:t>someone can </a:t>
            </a:r>
            <a:r>
              <a:rPr lang="en-US" sz="2800" b="1" u="sng" dirty="0"/>
              <a:t>trip</a:t>
            </a:r>
            <a:r>
              <a:rPr lang="en-US" sz="2800" dirty="0"/>
              <a:t> over it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Push all </a:t>
            </a:r>
            <a:r>
              <a:rPr lang="en-US" sz="2800" dirty="0" smtClean="0"/>
              <a:t>chairs </a:t>
            </a:r>
            <a:r>
              <a:rPr lang="en-US" sz="2800" b="1" u="sng" dirty="0"/>
              <a:t>in</a:t>
            </a:r>
            <a:r>
              <a:rPr lang="en-US" sz="2800" dirty="0"/>
              <a:t> </a:t>
            </a:r>
            <a:r>
              <a:rPr lang="en-US" sz="2800" dirty="0" smtClean="0"/>
              <a:t>and </a:t>
            </a:r>
            <a:r>
              <a:rPr lang="en-US" sz="2800" b="1" u="sng" dirty="0" smtClean="0"/>
              <a:t>out</a:t>
            </a:r>
            <a:r>
              <a:rPr lang="en-US" sz="2800" dirty="0" smtClean="0"/>
              <a:t> </a:t>
            </a:r>
            <a:r>
              <a:rPr lang="en-US" sz="2800" dirty="0"/>
              <a:t>of the </a:t>
            </a:r>
            <a:br>
              <a:rPr lang="en-US" sz="2800" dirty="0"/>
            </a:br>
            <a:r>
              <a:rPr lang="en-US" sz="2800" dirty="0"/>
              <a:t>way</a:t>
            </a: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1143000" y="4267200"/>
            <a:ext cx="6705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Keep books picked up out</a:t>
            </a:r>
            <a:br>
              <a:rPr lang="en-US" sz="2800" dirty="0"/>
            </a:br>
            <a:r>
              <a:rPr lang="en-US" sz="2800" dirty="0"/>
              <a:t>                   of walking </a:t>
            </a:r>
            <a:r>
              <a:rPr lang="en-US" sz="2800" b="1" u="sng" dirty="0"/>
              <a:t>isles</a:t>
            </a:r>
          </a:p>
          <a:p>
            <a:pPr marL="342900" indent="-342900">
              <a:spcBef>
                <a:spcPct val="20000"/>
              </a:spcBef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7" grpId="0" build="p" autoUpdateAnimBg="0"/>
      <p:bldP spid="6760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You Should Never…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Enter store room unless given permission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Take any </a:t>
            </a:r>
            <a:r>
              <a:rPr lang="en-US" sz="2800" b="1" u="sng" dirty="0"/>
              <a:t>chemicals</a:t>
            </a:r>
            <a:r>
              <a:rPr lang="en-US" sz="2800" dirty="0"/>
              <a:t> from lab or store room </a:t>
            </a:r>
          </a:p>
          <a:p>
            <a:pPr>
              <a:lnSpc>
                <a:spcPct val="90000"/>
              </a:lnSpc>
            </a:pPr>
            <a:r>
              <a:rPr lang="en-US" sz="2800" b="1" u="sng" dirty="0"/>
              <a:t>Touch</a:t>
            </a:r>
            <a:r>
              <a:rPr lang="en-US" sz="2800" dirty="0"/>
              <a:t> any equipment,  chemicals, or other materials until instructed to do so </a:t>
            </a:r>
          </a:p>
        </p:txBody>
      </p:sp>
      <p:pic>
        <p:nvPicPr>
          <p:cNvPr id="9221" name="Picture 5" descr="wall o chemical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1828800"/>
            <a:ext cx="3733800" cy="4114800"/>
          </a:xfrm>
          <a:ln/>
        </p:spPr>
      </p:pic>
      <p:pic>
        <p:nvPicPr>
          <p:cNvPr id="9222" name="Picture 6" descr="stock photo : Science Laboratory Safety &amp;amp; Chemical Hazard Sign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3703" t="71489" r="72487" b="4681"/>
          <a:stretch>
            <a:fillRect/>
          </a:stretch>
        </p:blipFill>
        <p:spPr bwMode="auto">
          <a:xfrm>
            <a:off x="1066800" y="304800"/>
            <a:ext cx="1143000" cy="1219200"/>
          </a:xfrm>
          <a:prstGeom prst="rect">
            <a:avLst/>
          </a:prstGeom>
          <a:noFill/>
        </p:spPr>
      </p:pic>
      <p:pic>
        <p:nvPicPr>
          <p:cNvPr id="9223" name="Picture 7" descr="stock photo : Science Laboratory Safety &amp;amp; Chemical Hazard Sign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3703" t="71489" r="72487" b="4681"/>
          <a:stretch>
            <a:fillRect/>
          </a:stretch>
        </p:blipFill>
        <p:spPr bwMode="auto">
          <a:xfrm>
            <a:off x="7620000" y="304800"/>
            <a:ext cx="11430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You Should Never…</a:t>
            </a:r>
            <a:r>
              <a:rPr lang="en-US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b="1" u="sng" dirty="0"/>
              <a:t>Eat</a:t>
            </a:r>
            <a:r>
              <a:rPr lang="en-US" sz="2800" dirty="0"/>
              <a:t> or drink in the lab</a:t>
            </a:r>
          </a:p>
          <a:p>
            <a:r>
              <a:rPr lang="en-US" sz="2800" dirty="0"/>
              <a:t>Use lab </a:t>
            </a:r>
            <a:r>
              <a:rPr lang="en-US" sz="2800" dirty="0" smtClean="0"/>
              <a:t>glassware </a:t>
            </a:r>
            <a:r>
              <a:rPr lang="en-US" sz="2800" dirty="0"/>
              <a:t>to eat or drink out of</a:t>
            </a:r>
          </a:p>
        </p:txBody>
      </p:sp>
      <p:pic>
        <p:nvPicPr>
          <p:cNvPr id="6150" name="Picture 6" descr="frog Baskin robi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1752600"/>
            <a:ext cx="3733800" cy="3228975"/>
          </a:xfrm>
          <a:ln/>
        </p:spPr>
      </p:pic>
      <p:pic>
        <p:nvPicPr>
          <p:cNvPr id="6152" name="Picture 8" descr="Do not eat food, drink beverages, or chew gum in the laborato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533400"/>
            <a:ext cx="1295400" cy="971550"/>
          </a:xfrm>
          <a:prstGeom prst="rect">
            <a:avLst/>
          </a:prstGeom>
          <a:noFill/>
        </p:spPr>
      </p:pic>
      <p:pic>
        <p:nvPicPr>
          <p:cNvPr id="6153" name="Picture 9" descr="hip_symbols1"/>
          <p:cNvPicPr>
            <a:picLocks noChangeAspect="1" noChangeArrowheads="1"/>
          </p:cNvPicPr>
          <p:nvPr/>
        </p:nvPicPr>
        <p:blipFill>
          <a:blip r:embed="rId5" cstate="print"/>
          <a:srcRect l="75926" t="50052"/>
          <a:stretch>
            <a:fillRect/>
          </a:stretch>
        </p:blipFill>
        <p:spPr bwMode="auto">
          <a:xfrm>
            <a:off x="7620000" y="381000"/>
            <a:ext cx="1141413" cy="1752600"/>
          </a:xfrm>
          <a:prstGeom prst="rect">
            <a:avLst/>
          </a:prstGeom>
          <a:noFill/>
        </p:spPr>
      </p:pic>
      <p:pic>
        <p:nvPicPr>
          <p:cNvPr id="6155" name="Picture 11" descr="eating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3429000"/>
            <a:ext cx="4114800" cy="308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033917" y="1447800"/>
            <a:ext cx="3886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800" b="1" dirty="0" smtClean="0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b="1" dirty="0"/>
              <a:t> </a:t>
            </a:r>
            <a:r>
              <a:rPr lang="en-US" sz="2800" b="1" dirty="0" smtClean="0"/>
              <a:t>   </a:t>
            </a:r>
            <a:r>
              <a:rPr lang="en-US" sz="2800" b="1" dirty="0" smtClean="0"/>
              <a:t>Engage </a:t>
            </a:r>
            <a:r>
              <a:rPr lang="en-US" sz="2800" b="1" dirty="0"/>
              <a:t>in….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latin typeface="Arial" pitchFamily="34" charset="0"/>
              </a:rPr>
              <a:t> </a:t>
            </a:r>
            <a:r>
              <a:rPr lang="en-US" sz="2800" dirty="0">
                <a:latin typeface="+mn-lt"/>
              </a:rPr>
              <a:t>practical </a:t>
            </a:r>
            <a:r>
              <a:rPr lang="en-US" sz="2800" b="1" u="sng" dirty="0">
                <a:latin typeface="+mn-lt"/>
              </a:rPr>
              <a:t>jokes</a:t>
            </a:r>
            <a:r>
              <a:rPr lang="en-US" sz="2800" dirty="0">
                <a:latin typeface="+mn-lt"/>
              </a:rPr>
              <a:t>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+mn-lt"/>
              </a:rPr>
              <a:t> horse play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+mn-lt"/>
              </a:rPr>
              <a:t> rough </a:t>
            </a:r>
            <a:r>
              <a:rPr lang="en-US" sz="2800" dirty="0" smtClean="0">
                <a:latin typeface="+mn-lt"/>
              </a:rPr>
              <a:t>house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dirty="0" smtClean="0">
              <a:latin typeface="+mn-lt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Smell </a:t>
            </a:r>
            <a:r>
              <a:rPr lang="en-US" sz="2800" dirty="0"/>
              <a:t>chemicals </a:t>
            </a:r>
            <a:r>
              <a:rPr lang="en-US" sz="2800" dirty="0" smtClean="0"/>
              <a:t>(</a:t>
            </a:r>
            <a:r>
              <a:rPr lang="en-US" sz="2800" b="1" u="sng" dirty="0" smtClean="0"/>
              <a:t>waft</a:t>
            </a:r>
            <a:r>
              <a:rPr lang="en-US" sz="2800" dirty="0" smtClean="0"/>
              <a:t> don’t </a:t>
            </a:r>
            <a:r>
              <a:rPr lang="en-US" sz="2800" dirty="0"/>
              <a:t>whiff)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dirty="0" smtClean="0"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dirty="0" smtClean="0"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dirty="0">
              <a:latin typeface="+mn-lt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800" dirty="0"/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/>
              <a:t>You Should Never…</a:t>
            </a:r>
            <a:r>
              <a:rPr lang="en-US"/>
              <a:t> </a:t>
            </a:r>
          </a:p>
        </p:txBody>
      </p:sp>
      <p:pic>
        <p:nvPicPr>
          <p:cNvPr id="12297" name="Picture 9" descr="sea0209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1888" y="1676400"/>
            <a:ext cx="3744912" cy="4800600"/>
          </a:xfrm>
          <a:prstGeom prst="rect">
            <a:avLst/>
          </a:prstGeom>
          <a:noFill/>
        </p:spPr>
      </p:pic>
      <p:pic>
        <p:nvPicPr>
          <p:cNvPr id="12298" name="Picture 10" descr="stock photo : Science Laboratory Safety &amp;amp; Chemical Hazard Sign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3703" t="71489" r="72487" b="4681"/>
          <a:stretch>
            <a:fillRect/>
          </a:stretch>
        </p:blipFill>
        <p:spPr bwMode="auto">
          <a:xfrm>
            <a:off x="1066800" y="304800"/>
            <a:ext cx="1143000" cy="1219200"/>
          </a:xfrm>
          <a:prstGeom prst="rect">
            <a:avLst/>
          </a:prstGeom>
          <a:noFill/>
        </p:spPr>
      </p:pic>
      <p:pic>
        <p:nvPicPr>
          <p:cNvPr id="12299" name="Picture 11" descr="stock photo : Science Laboratory Safety &amp;amp; Chemical Hazard Sign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3703" t="71489" r="72487" b="4681"/>
          <a:stretch>
            <a:fillRect/>
          </a:stretch>
        </p:blipFill>
        <p:spPr bwMode="auto">
          <a:xfrm>
            <a:off x="7543800" y="304800"/>
            <a:ext cx="1143000" cy="1219200"/>
          </a:xfrm>
          <a:prstGeom prst="rect">
            <a:avLst/>
          </a:prstGeom>
          <a:noFill/>
        </p:spPr>
      </p:pic>
      <p:sp>
        <p:nvSpPr>
          <p:cNvPr id="2" name="Online Image Placeholder 1"/>
          <p:cNvSpPr>
            <a:spLocks noGrp="1"/>
          </p:cNvSpPr>
          <p:nvPr>
            <p:ph type="clipArt" sz="half" idx="2"/>
          </p:nvPr>
        </p:nvSpPr>
        <p:spPr/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6553200" cy="1143000"/>
          </a:xfrm>
        </p:spPr>
        <p:txBody>
          <a:bodyPr/>
          <a:lstStyle/>
          <a:p>
            <a:r>
              <a:rPr lang="en-US" b="1"/>
              <a:t>In case of an emergency…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52600"/>
            <a:ext cx="41148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Know the locations of:</a:t>
            </a:r>
          </a:p>
          <a:p>
            <a:pPr lvl="1">
              <a:lnSpc>
                <a:spcPct val="80000"/>
              </a:lnSpc>
            </a:pPr>
            <a:r>
              <a:rPr lang="en-US" sz="2400" b="1" u="sng" dirty="0"/>
              <a:t>fire</a:t>
            </a:r>
            <a:r>
              <a:rPr lang="en-US" sz="2400" dirty="0"/>
              <a:t> extinguisher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fire blanket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body shower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eyewash </a:t>
            </a:r>
            <a:br>
              <a:rPr lang="en-US" sz="2400" dirty="0"/>
            </a:br>
            <a:r>
              <a:rPr lang="en-US" sz="2400" dirty="0"/>
              <a:t>station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first aid kit </a:t>
            </a:r>
            <a:r>
              <a:rPr lang="en-US" sz="2400" dirty="0">
                <a:latin typeface="Arial" pitchFamily="34" charset="0"/>
              </a:rPr>
              <a:t/>
            </a:r>
            <a:br>
              <a:rPr lang="en-US" sz="2400" dirty="0">
                <a:latin typeface="Arial" pitchFamily="34" charset="0"/>
              </a:rPr>
            </a:br>
            <a:endParaRPr lang="en-US" sz="2400" dirty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400" dirty="0"/>
              <a:t>If you spill a harmful chemical on yourself or in your eyes, start rinsing  immediately and send your partner to get teacher’s </a:t>
            </a:r>
            <a:r>
              <a:rPr lang="en-US" sz="2400" b="1" u="sng" dirty="0"/>
              <a:t>help</a:t>
            </a:r>
          </a:p>
        </p:txBody>
      </p:sp>
      <p:pic>
        <p:nvPicPr>
          <p:cNvPr id="10245" name="Picture 5" descr="fire blanket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1676400"/>
            <a:ext cx="3514725" cy="3657600"/>
          </a:xfrm>
          <a:ln/>
        </p:spPr>
      </p:pic>
      <p:pic>
        <p:nvPicPr>
          <p:cNvPr id="10247" name="Picture 7" descr="symbol_em-shower1_s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2413" y="381000"/>
            <a:ext cx="814387" cy="1143000"/>
          </a:xfrm>
          <a:prstGeom prst="rect">
            <a:avLst/>
          </a:prstGeom>
          <a:noFill/>
        </p:spPr>
      </p:pic>
      <p:pic>
        <p:nvPicPr>
          <p:cNvPr id="10249" name="Picture 9" descr="fireextinguish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457200"/>
            <a:ext cx="625475" cy="1066800"/>
          </a:xfrm>
          <a:prstGeom prst="rect">
            <a:avLst/>
          </a:prstGeom>
          <a:noFill/>
        </p:spPr>
      </p:pic>
      <p:pic>
        <p:nvPicPr>
          <p:cNvPr id="10250" name="Picture 10" descr="image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45854" y="2438400"/>
            <a:ext cx="1442545" cy="2057400"/>
          </a:xfrm>
          <a:prstGeom prst="rect">
            <a:avLst/>
          </a:prstGeom>
          <a:noFill/>
        </p:spPr>
      </p:pic>
      <p:pic>
        <p:nvPicPr>
          <p:cNvPr id="10251" name="Picture 11" descr="LSS_SafetyShowersEyeWash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51054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Remember to…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4572000"/>
            <a:ext cx="5181600" cy="4572000"/>
          </a:xfrm>
        </p:spPr>
        <p:txBody>
          <a:bodyPr/>
          <a:lstStyle/>
          <a:p>
            <a:endParaRPr lang="en-US"/>
          </a:p>
          <a:p>
            <a:endParaRPr lang="en-US"/>
          </a:p>
        </p:txBody>
      </p:sp>
      <p:pic>
        <p:nvPicPr>
          <p:cNvPr id="121860" name="Picture 4" descr="Professor_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76400"/>
            <a:ext cx="2493963" cy="3200400"/>
          </a:xfrm>
          <a:prstGeom prst="rect">
            <a:avLst/>
          </a:prstGeom>
          <a:noFill/>
        </p:spPr>
      </p:pic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3581400" y="1600200"/>
            <a:ext cx="5257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/>
              <a:t>Stay at your work station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/>
              <a:t>Maintain a clean work area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/>
              <a:t>Read and follow all directions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/>
              <a:t>Report any spills, accidents, </a:t>
            </a:r>
            <a:br>
              <a:rPr lang="en-US" sz="2600"/>
            </a:br>
            <a:r>
              <a:rPr lang="en-US" sz="2600"/>
              <a:t>or injury to the teacher immediately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/>
              <a:t>Clean and put away all equipment at the end of the</a:t>
            </a:r>
            <a:br>
              <a:rPr lang="en-US" sz="2600"/>
            </a:br>
            <a:r>
              <a:rPr lang="en-US" sz="2600"/>
              <a:t>lab period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/>
              <a:t>Dispose of waste products according to instruction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8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6" name="Picture 6" descr="labkidsmistake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04800"/>
            <a:ext cx="5715000" cy="3886200"/>
          </a:xfrm>
          <a:prstGeom prst="rect">
            <a:avLst/>
          </a:prstGeom>
          <a:noFill/>
        </p:spPr>
      </p:pic>
      <p:pic>
        <p:nvPicPr>
          <p:cNvPr id="61444" name="Picture 4" descr="man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400800" y="3810000"/>
            <a:ext cx="2352675" cy="2743200"/>
          </a:xfrm>
          <a:noFill/>
          <a:ln/>
        </p:spPr>
      </p:pic>
      <p:sp>
        <p:nvSpPr>
          <p:cNvPr id="61449" name="WordArt 9"/>
          <p:cNvSpPr>
            <a:spLocks noChangeArrowheads="1" noChangeShapeType="1" noTextEdit="1"/>
          </p:cNvSpPr>
          <p:nvPr/>
        </p:nvSpPr>
        <p:spPr bwMode="auto">
          <a:xfrm>
            <a:off x="1219200" y="4572000"/>
            <a:ext cx="4953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/>
              </a:rPr>
              <a:t>So Do It Right!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Safety Symbols</a:t>
            </a:r>
          </a:p>
        </p:txBody>
      </p:sp>
      <p:pic>
        <p:nvPicPr>
          <p:cNvPr id="36869" name="Picture 5" descr="safety pictu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905000"/>
            <a:ext cx="3713163" cy="3886200"/>
          </a:xfrm>
          <a:prstGeom prst="rect">
            <a:avLst/>
          </a:prstGeom>
          <a:noFill/>
        </p:spPr>
      </p:pic>
      <p:pic>
        <p:nvPicPr>
          <p:cNvPr id="36871" name="Picture 7" descr="Biohazard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411163"/>
            <a:ext cx="990600" cy="950912"/>
          </a:xfrm>
          <a:prstGeom prst="rect">
            <a:avLst/>
          </a:prstGeom>
          <a:noFill/>
        </p:spPr>
      </p:pic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5029200" y="1828800"/>
            <a:ext cx="3733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Know safety symbols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They appear in your laboratory activities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They will alert you </a:t>
            </a:r>
            <a:br>
              <a:rPr lang="en-US" sz="2800" dirty="0"/>
            </a:br>
            <a:r>
              <a:rPr lang="en-US" sz="2800" dirty="0"/>
              <a:t>to possible dangers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They will remind you to work carefully</a:t>
            </a:r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41910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8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Use Your Head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752600"/>
            <a:ext cx="3962400" cy="3886200"/>
          </a:xfrm>
        </p:spPr>
        <p:txBody>
          <a:bodyPr/>
          <a:lstStyle/>
          <a:p>
            <a:r>
              <a:rPr lang="en-US" sz="2800" dirty="0"/>
              <a:t>Exercise Caution and Good Judgment</a:t>
            </a:r>
          </a:p>
          <a:p>
            <a:r>
              <a:rPr lang="en-US" sz="2800" dirty="0"/>
              <a:t>Follow all instructions given by the </a:t>
            </a:r>
            <a:r>
              <a:rPr lang="en-US" sz="2800" b="1" u="sng" dirty="0"/>
              <a:t>teacher</a:t>
            </a:r>
            <a:r>
              <a:rPr lang="en-US" sz="2800" dirty="0"/>
              <a:t> </a:t>
            </a:r>
          </a:p>
          <a:p>
            <a:r>
              <a:rPr lang="en-US" sz="2800" b="1" u="sng" dirty="0"/>
              <a:t>Notify</a:t>
            </a:r>
            <a:r>
              <a:rPr lang="en-US" sz="2800" dirty="0"/>
              <a:t> the teacher immediately regarding any accident or unsafe areas </a:t>
            </a:r>
          </a:p>
          <a:p>
            <a:endParaRPr lang="en-US" sz="2800" dirty="0"/>
          </a:p>
        </p:txBody>
      </p:sp>
      <p:pic>
        <p:nvPicPr>
          <p:cNvPr id="1034" name="Picture 10" descr="far-side-hcl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 l="5827" t="3076" r="4816" b="3078"/>
          <a:stretch>
            <a:fillRect/>
          </a:stretch>
        </p:blipFill>
        <p:spPr>
          <a:xfrm>
            <a:off x="1066800" y="1676400"/>
            <a:ext cx="3619500" cy="4800600"/>
          </a:xfrm>
        </p:spPr>
      </p:pic>
      <p:pic>
        <p:nvPicPr>
          <p:cNvPr id="1035" name="Picture 11" descr="stock photo : Science Laboratory Safety &amp;amp; Chemical Hazard Sign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51852" t="49362" r="27103" b="30281"/>
          <a:stretch>
            <a:fillRect/>
          </a:stretch>
        </p:blipFill>
        <p:spPr bwMode="auto">
          <a:xfrm>
            <a:off x="7543800" y="304800"/>
            <a:ext cx="1157288" cy="1219200"/>
          </a:xfrm>
          <a:prstGeom prst="rect">
            <a:avLst/>
          </a:prstGeom>
          <a:noFill/>
        </p:spPr>
      </p:pic>
      <p:pic>
        <p:nvPicPr>
          <p:cNvPr id="1036" name="Picture 12" descr="stock photo : Science Laboratory Safety &amp;amp; Chemical Hazard Sign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3703" t="71489" r="72487" b="4681"/>
          <a:stretch>
            <a:fillRect/>
          </a:stretch>
        </p:blipFill>
        <p:spPr bwMode="auto">
          <a:xfrm>
            <a:off x="1066800" y="304800"/>
            <a:ext cx="1143000" cy="1219200"/>
          </a:xfrm>
          <a:prstGeom prst="rect">
            <a:avLst/>
          </a:prstGeom>
          <a:noFill/>
        </p:spPr>
      </p:pic>
      <p:pic>
        <p:nvPicPr>
          <p:cNvPr id="1037" name="Picture 13" descr="Report all incidents and injuiries immediatel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4953000"/>
            <a:ext cx="1800225" cy="1592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uiExpand="1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Follow Directions</a:t>
            </a:r>
            <a:endParaRPr lang="en-US" b="1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1752600"/>
            <a:ext cx="7543800" cy="2133600"/>
          </a:xfrm>
        </p:spPr>
        <p:txBody>
          <a:bodyPr/>
          <a:lstStyle/>
          <a:p>
            <a:r>
              <a:rPr lang="en-US" sz="2800" b="1" u="sng" dirty="0"/>
              <a:t>Read</a:t>
            </a:r>
            <a:r>
              <a:rPr lang="en-US" sz="2800" dirty="0"/>
              <a:t> lab instructions ahead of time </a:t>
            </a:r>
          </a:p>
          <a:p>
            <a:r>
              <a:rPr lang="en-US" sz="2800" dirty="0"/>
              <a:t>Always </a:t>
            </a:r>
            <a:r>
              <a:rPr lang="en-US" sz="2800" b="1" u="sng" dirty="0"/>
              <a:t>follow</a:t>
            </a:r>
            <a:r>
              <a:rPr lang="en-US" sz="2800" dirty="0"/>
              <a:t> lab procedures exactly</a:t>
            </a:r>
          </a:p>
          <a:p>
            <a:r>
              <a:rPr lang="en-US" sz="2800" dirty="0"/>
              <a:t>Never do an unauthorized experiment</a:t>
            </a:r>
          </a:p>
          <a:p>
            <a:pPr>
              <a:buFontTx/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113669" name="Picture 5" descr="stock photo : Science Laboratory Safety &amp;amp; Chemical Hazard Sign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51852" t="49362" r="27103" b="30281"/>
          <a:stretch>
            <a:fillRect/>
          </a:stretch>
        </p:blipFill>
        <p:spPr bwMode="auto">
          <a:xfrm>
            <a:off x="7543800" y="304800"/>
            <a:ext cx="1157288" cy="1219200"/>
          </a:xfrm>
          <a:prstGeom prst="rect">
            <a:avLst/>
          </a:prstGeom>
          <a:noFill/>
        </p:spPr>
      </p:pic>
      <p:pic>
        <p:nvPicPr>
          <p:cNvPr id="113670" name="Picture 6" descr="stock photo : Science Laboratory Safety &amp;amp; Chemical Hazard Sign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3703" t="71489" r="72487" b="4681"/>
          <a:stretch>
            <a:fillRect/>
          </a:stretch>
        </p:blipFill>
        <p:spPr bwMode="auto">
          <a:xfrm>
            <a:off x="1066800" y="304800"/>
            <a:ext cx="1143000" cy="1219200"/>
          </a:xfrm>
          <a:prstGeom prst="rect">
            <a:avLst/>
          </a:prstGeom>
          <a:noFill/>
        </p:spPr>
      </p:pic>
      <p:pic>
        <p:nvPicPr>
          <p:cNvPr id="113673" name="Picture 9" descr="lab12ben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057400" y="3519488"/>
            <a:ext cx="4953000" cy="28114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Eye </a:t>
            </a:r>
            <a:r>
              <a:rPr lang="en-US" sz="4000" b="1" dirty="0"/>
              <a:t>Safety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66800" y="1676400"/>
            <a:ext cx="51816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Wear safety </a:t>
            </a:r>
            <a:r>
              <a:rPr lang="en-US" sz="2800" b="1" u="sng" dirty="0"/>
              <a:t>goggles</a:t>
            </a:r>
            <a:r>
              <a:rPr lang="en-US" sz="2800" dirty="0"/>
              <a:t> when working with chemicals, flames, </a:t>
            </a:r>
            <a:r>
              <a:rPr lang="en-US" sz="2800" dirty="0" smtClean="0"/>
              <a:t>heating devices, or </a:t>
            </a:r>
            <a:r>
              <a:rPr lang="en-US" sz="2800" dirty="0"/>
              <a:t>o</a:t>
            </a:r>
            <a:r>
              <a:rPr lang="en-US" sz="2800" dirty="0" smtClean="0"/>
              <a:t>f </a:t>
            </a:r>
            <a:r>
              <a:rPr lang="en-US" sz="2800" dirty="0"/>
              <a:t>possibility of flying debris </a:t>
            </a:r>
          </a:p>
        </p:txBody>
      </p:sp>
      <p:pic>
        <p:nvPicPr>
          <p:cNvPr id="7174" name="Picture 6" descr="goggles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57200"/>
            <a:ext cx="1762125" cy="849313"/>
          </a:xfrm>
          <a:prstGeom prst="rect">
            <a:avLst/>
          </a:prstGeom>
          <a:noFill/>
        </p:spPr>
      </p:pic>
      <p:pic>
        <p:nvPicPr>
          <p:cNvPr id="7176" name="Picture 8" descr="galsseson3"/>
          <p:cNvPicPr>
            <a:picLocks noChangeAspect="1" noChangeArrowheads="1"/>
          </p:cNvPicPr>
          <p:nvPr/>
        </p:nvPicPr>
        <p:blipFill>
          <a:blip r:embed="rId5" cstate="print"/>
          <a:srcRect b="606"/>
          <a:stretch>
            <a:fillRect/>
          </a:stretch>
        </p:blipFill>
        <p:spPr bwMode="auto">
          <a:xfrm>
            <a:off x="1143000" y="3429000"/>
            <a:ext cx="4191000" cy="3124200"/>
          </a:xfrm>
          <a:prstGeom prst="rect">
            <a:avLst/>
          </a:prstGeom>
          <a:noFill/>
        </p:spPr>
      </p:pic>
      <p:pic>
        <p:nvPicPr>
          <p:cNvPr id="7177" name="Picture 9" descr="safety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304800"/>
            <a:ext cx="1295400" cy="1247775"/>
          </a:xfrm>
          <a:prstGeom prst="rect">
            <a:avLst/>
          </a:prstGeom>
          <a:noFill/>
        </p:spPr>
      </p:pic>
      <p:pic>
        <p:nvPicPr>
          <p:cNvPr id="7179" name="Picture 11" descr="http://www.mhd.miun.se/~stok/ghetto-gps/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1752600"/>
            <a:ext cx="2476500" cy="2159000"/>
          </a:xfrm>
          <a:prstGeom prst="rect">
            <a:avLst/>
          </a:prstGeom>
          <a:noFill/>
        </p:spPr>
      </p:pic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5410200" y="3886200"/>
            <a:ext cx="3505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8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/>
              <a:t>If you wear contact lenses let your teacher know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 autoUpdateAnimBg="0"/>
      <p:bldP spid="7180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Proper </a:t>
            </a:r>
            <a:r>
              <a:rPr lang="en-US" sz="4000" b="1" dirty="0"/>
              <a:t>Attire 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676400"/>
            <a:ext cx="3733800" cy="2438400"/>
          </a:xfrm>
        </p:spPr>
        <p:txBody>
          <a:bodyPr/>
          <a:lstStyle/>
          <a:p>
            <a:r>
              <a:rPr lang="en-US" sz="2800" dirty="0"/>
              <a:t>Keep all long hair </a:t>
            </a:r>
            <a:br>
              <a:rPr lang="en-US" sz="2800" dirty="0"/>
            </a:br>
            <a:r>
              <a:rPr lang="en-US" sz="2800" dirty="0"/>
              <a:t>tied back</a:t>
            </a:r>
          </a:p>
          <a:p>
            <a:r>
              <a:rPr lang="en-US" sz="2800" dirty="0"/>
              <a:t>Do not wear </a:t>
            </a:r>
            <a:r>
              <a:rPr lang="en-US" sz="2800" b="1" u="sng" dirty="0"/>
              <a:t>loose</a:t>
            </a:r>
            <a:r>
              <a:rPr lang="en-US" sz="2800" dirty="0"/>
              <a:t> clothing that could catch on fire </a:t>
            </a:r>
          </a:p>
          <a:p>
            <a:pPr>
              <a:buFontTx/>
              <a:buNone/>
            </a:pPr>
            <a:endParaRPr lang="en-US" sz="2800" dirty="0"/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198" name="Picture 6" descr="Amy%20&amp;%20Shower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1676400"/>
            <a:ext cx="3429000" cy="3429000"/>
          </a:xfrm>
        </p:spPr>
      </p:pic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1143000" y="5181600"/>
            <a:ext cx="3733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Foot wear that completely </a:t>
            </a:r>
            <a:r>
              <a:rPr lang="en-US" sz="2800" b="1" u="sng" dirty="0"/>
              <a:t>covers</a:t>
            </a:r>
            <a:r>
              <a:rPr lang="en-US" sz="2800" dirty="0"/>
              <a:t> the foot is required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202" name="Picture 10" descr="shoesnosho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962400"/>
            <a:ext cx="3505200" cy="2628900"/>
          </a:xfrm>
          <a:prstGeom prst="rect">
            <a:avLst/>
          </a:prstGeom>
          <a:noFill/>
        </p:spPr>
      </p:pic>
      <p:pic>
        <p:nvPicPr>
          <p:cNvPr id="8206" name="Picture 14" descr="apron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304800"/>
            <a:ext cx="1143000" cy="1219200"/>
          </a:xfrm>
          <a:prstGeom prst="rect">
            <a:avLst/>
          </a:prstGeom>
          <a:noFill/>
        </p:spPr>
      </p:pic>
      <p:pic>
        <p:nvPicPr>
          <p:cNvPr id="8208" name="Picture 16" descr="protglo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304800"/>
            <a:ext cx="1285875" cy="128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autoUpdateAnimBg="0"/>
      <p:bldP spid="820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Hand </a:t>
            </a:r>
            <a:r>
              <a:rPr lang="en-US" sz="4000" b="1" dirty="0"/>
              <a:t>Safety</a:t>
            </a:r>
            <a:r>
              <a:rPr lang="en-US" sz="4000" dirty="0"/>
              <a:t> </a:t>
            </a:r>
          </a:p>
        </p:txBody>
      </p:sp>
      <p:pic>
        <p:nvPicPr>
          <p:cNvPr id="71738" name="Picture 58" descr="safety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81000"/>
            <a:ext cx="1143000" cy="1090613"/>
          </a:xfrm>
          <a:prstGeom prst="rect">
            <a:avLst/>
          </a:prstGeom>
          <a:noFill/>
        </p:spPr>
      </p:pic>
      <p:pic>
        <p:nvPicPr>
          <p:cNvPr id="71740" name="Picture 60" descr="http://www.foodprotection.org/aboutIAFP/IconMain.asp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304800"/>
            <a:ext cx="1095375" cy="1143000"/>
          </a:xfrm>
          <a:prstGeom prst="rect">
            <a:avLst/>
          </a:prstGeom>
          <a:noFill/>
        </p:spPr>
      </p:pic>
      <p:pic>
        <p:nvPicPr>
          <p:cNvPr id="71741" name="Picture 61" descr="washhand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2895600"/>
            <a:ext cx="2857500" cy="2143125"/>
          </a:xfrm>
          <a:prstGeom prst="rect">
            <a:avLst/>
          </a:prstGeom>
          <a:noFill/>
        </p:spPr>
      </p:pic>
      <p:sp>
        <p:nvSpPr>
          <p:cNvPr id="71742" name="Rectangle 62"/>
          <p:cNvSpPr>
            <a:spLocks noChangeArrowheads="1"/>
          </p:cNvSpPr>
          <p:nvPr/>
        </p:nvSpPr>
        <p:spPr bwMode="auto">
          <a:xfrm>
            <a:off x="1143000" y="1828800"/>
            <a:ext cx="7620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If a chemical spills on your skin, notify the teacher and rinse with water for </a:t>
            </a:r>
            <a:r>
              <a:rPr lang="en-US" sz="2800" b="1" u="sng" dirty="0"/>
              <a:t>15</a:t>
            </a:r>
            <a:r>
              <a:rPr lang="en-US" sz="2800" dirty="0"/>
              <a:t> minutes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Wash </a:t>
            </a:r>
            <a:r>
              <a:rPr lang="en-US" sz="2800" b="1" u="sng" dirty="0"/>
              <a:t>hands</a:t>
            </a:r>
            <a:r>
              <a:rPr lang="en-US" sz="2800" dirty="0"/>
              <a:t> after every lab</a:t>
            </a:r>
          </a:p>
          <a:p>
            <a:pPr marL="342900" indent="-342900">
              <a:spcBef>
                <a:spcPct val="20000"/>
              </a:spcBef>
            </a:pPr>
            <a:endParaRPr lang="en-US" sz="28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/>
          </a:p>
        </p:txBody>
      </p:sp>
      <p:pic>
        <p:nvPicPr>
          <p:cNvPr id="71744" name="Picture 64" descr="mad%20scientist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1344613" y="3276600"/>
            <a:ext cx="2254250" cy="3124200"/>
          </a:xfrm>
          <a:noFill/>
          <a:ln/>
        </p:spPr>
      </p:pic>
      <p:sp>
        <p:nvSpPr>
          <p:cNvPr id="71745" name="Rectangle 65"/>
          <p:cNvSpPr>
            <a:spLocks noChangeArrowheads="1"/>
          </p:cNvSpPr>
          <p:nvPr/>
        </p:nvSpPr>
        <p:spPr bwMode="auto">
          <a:xfrm>
            <a:off x="3581400" y="3352800"/>
            <a:ext cx="2438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Handle glassware, sharp tools and heated containers carefully</a:t>
            </a:r>
          </a:p>
          <a:p>
            <a:pPr marL="342900" indent="-342900">
              <a:spcBef>
                <a:spcPct val="20000"/>
              </a:spcBef>
            </a:pPr>
            <a:endParaRPr lang="en-US" sz="28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2" grpId="0" build="p" autoUpdateAnimBg="0"/>
      <p:bldP spid="7174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Protect Yourself</a:t>
            </a:r>
            <a:br>
              <a:rPr lang="en-US" sz="4000" b="1"/>
            </a:br>
            <a:r>
              <a:rPr lang="en-US" sz="4000" b="1"/>
              <a:t>Hand Safety</a:t>
            </a:r>
            <a:r>
              <a:rPr lang="en-US" sz="4000"/>
              <a:t> </a:t>
            </a:r>
          </a:p>
        </p:txBody>
      </p:sp>
      <p:pic>
        <p:nvPicPr>
          <p:cNvPr id="109571" name="Picture 3" descr="safety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81000"/>
            <a:ext cx="1143000" cy="1090613"/>
          </a:xfrm>
          <a:prstGeom prst="rect">
            <a:avLst/>
          </a:prstGeom>
          <a:noFill/>
        </p:spPr>
      </p:pic>
      <p:pic>
        <p:nvPicPr>
          <p:cNvPr id="109572" name="Picture 4" descr="http://www.foodprotection.org/aboutIAFP/IconMain.asp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304800"/>
            <a:ext cx="1095375" cy="1143000"/>
          </a:xfrm>
          <a:prstGeom prst="rect">
            <a:avLst/>
          </a:prstGeom>
          <a:noFill/>
        </p:spPr>
      </p:pic>
      <p:pic>
        <p:nvPicPr>
          <p:cNvPr id="109578" name="Picture 10" descr="science lab cartoons, science lab cartoon, science lab picture, science lab pictures, science lab image, science lab images, science lab illustration, science lab illustration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2619375" y="1524000"/>
            <a:ext cx="4814888" cy="4876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Sharp Objects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-4167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  </a:t>
            </a:r>
          </a:p>
          <a:p>
            <a:pPr eaLnBrk="0" hangingPunct="0"/>
            <a:endParaRPr lang="en-US"/>
          </a:p>
        </p:txBody>
      </p:sp>
      <p:graphicFrame>
        <p:nvGraphicFramePr>
          <p:cNvPr id="66577" name="Group 17"/>
          <p:cNvGraphicFramePr>
            <a:graphicFrameLocks noGrp="1"/>
          </p:cNvGraphicFramePr>
          <p:nvPr/>
        </p:nvGraphicFramePr>
        <p:xfrm>
          <a:off x="0" y="-4167188"/>
          <a:ext cx="416560" cy="1246632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tique Olive"/>
                          <a:cs typeface="Times New Roman" pitchFamily="18" charset="0"/>
                        </a:rPr>
                        <a:t>•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lbertus Xb (W1)"/>
                          <a:cs typeface="Times New Roman" pitchFamily="18" charset="0"/>
                        </a:rPr>
                        <a:t>When using knifes or other sharp objects always walk with the points 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6579" name="Rectangle 19"/>
          <p:cNvSpPr>
            <a:spLocks noChangeArrowheads="1"/>
          </p:cNvSpPr>
          <p:nvPr/>
        </p:nvSpPr>
        <p:spPr bwMode="auto">
          <a:xfrm>
            <a:off x="0" y="-4167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  </a:t>
            </a:r>
          </a:p>
          <a:p>
            <a:pPr eaLnBrk="0" hangingPunct="0"/>
            <a:endParaRPr lang="en-US"/>
          </a:p>
        </p:txBody>
      </p:sp>
      <p:sp>
        <p:nvSpPr>
          <p:cNvPr id="66594" name="Rectangle 34"/>
          <p:cNvSpPr>
            <a:spLocks noChangeArrowheads="1"/>
          </p:cNvSpPr>
          <p:nvPr/>
        </p:nvSpPr>
        <p:spPr bwMode="auto">
          <a:xfrm>
            <a:off x="0" y="240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  <a:p>
            <a:pPr eaLnBrk="0" hangingPunct="0"/>
            <a:r>
              <a:rPr lang="en-US"/>
              <a:t>  </a:t>
            </a:r>
          </a:p>
          <a:p>
            <a:pPr eaLnBrk="0" hangingPunct="0"/>
            <a:endParaRPr lang="en-US"/>
          </a:p>
        </p:txBody>
      </p:sp>
      <p:pic>
        <p:nvPicPr>
          <p:cNvPr id="66592" name="Picture 32" descr="N:\Science\A. Chavez\Integration\Science TAKS Objective 1\safety2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467600" y="304800"/>
            <a:ext cx="1257300" cy="1212850"/>
          </a:xfrm>
          <a:prstGeom prst="rect">
            <a:avLst/>
          </a:prstGeom>
          <a:noFill/>
        </p:spPr>
      </p:pic>
      <p:sp>
        <p:nvSpPr>
          <p:cNvPr id="66618" name="Rectangle 58"/>
          <p:cNvSpPr>
            <a:spLocks noChangeArrowheads="1"/>
          </p:cNvSpPr>
          <p:nvPr/>
        </p:nvSpPr>
        <p:spPr bwMode="auto">
          <a:xfrm>
            <a:off x="0" y="399732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66624" name="Picture 64" descr="scisso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81000"/>
            <a:ext cx="14478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628" name="Picture 68" descr="knive_under_leg_mp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2362200"/>
            <a:ext cx="2724150" cy="2251075"/>
          </a:xfrm>
          <a:prstGeom prst="rect">
            <a:avLst/>
          </a:prstGeom>
          <a:noFill/>
        </p:spPr>
      </p:pic>
      <p:pic>
        <p:nvPicPr>
          <p:cNvPr id="66630" name="Picture 70" descr="2313192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9200" y="5486400"/>
            <a:ext cx="1600200" cy="1049338"/>
          </a:xfrm>
          <a:prstGeom prst="rect">
            <a:avLst/>
          </a:prstGeom>
          <a:noFill/>
        </p:spPr>
      </p:pic>
      <p:pic>
        <p:nvPicPr>
          <p:cNvPr id="66631" name="Picture 71" descr="limitsin"/>
          <p:cNvPicPr>
            <a:picLocks noChangeAspect="1" noChangeArrowheads="1"/>
          </p:cNvPicPr>
          <p:nvPr/>
        </p:nvPicPr>
        <p:blipFill>
          <a:blip r:embed="rId9" cstate="print"/>
          <a:srcRect t="66858" r="52222"/>
          <a:stretch>
            <a:fillRect/>
          </a:stretch>
        </p:blipFill>
        <p:spPr bwMode="auto">
          <a:xfrm>
            <a:off x="7543800" y="5334000"/>
            <a:ext cx="1212850" cy="1219200"/>
          </a:xfrm>
          <a:prstGeom prst="rect">
            <a:avLst/>
          </a:prstGeom>
          <a:noFill/>
        </p:spPr>
      </p:pic>
      <p:sp>
        <p:nvSpPr>
          <p:cNvPr id="66632" name="Rectangle 72"/>
          <p:cNvSpPr>
            <a:spLocks noChangeArrowheads="1"/>
          </p:cNvSpPr>
          <p:nvPr/>
        </p:nvSpPr>
        <p:spPr bwMode="auto">
          <a:xfrm>
            <a:off x="1066800" y="1676400"/>
            <a:ext cx="533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Always cut </a:t>
            </a:r>
            <a:r>
              <a:rPr lang="en-US" sz="2800" b="1" u="sng" dirty="0"/>
              <a:t>away</a:t>
            </a:r>
            <a:r>
              <a:rPr lang="en-US" sz="2800" dirty="0"/>
              <a:t> from fingers and body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Always carry sharp objects </a:t>
            </a:r>
            <a:br>
              <a:rPr lang="en-US" sz="2800" dirty="0"/>
            </a:br>
            <a:r>
              <a:rPr lang="en-US" sz="2800" dirty="0"/>
              <a:t>with points and tips facing </a:t>
            </a:r>
            <a:br>
              <a:rPr lang="en-US" sz="2800" dirty="0"/>
            </a:br>
            <a:r>
              <a:rPr lang="en-US" sz="2800" b="1" u="sng" dirty="0"/>
              <a:t>down</a:t>
            </a:r>
            <a:r>
              <a:rPr lang="en-US" sz="2800" dirty="0"/>
              <a:t> and away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Never try to catch falling </a:t>
            </a:r>
            <a:br>
              <a:rPr lang="en-US" sz="2800" dirty="0"/>
            </a:br>
            <a:r>
              <a:rPr lang="en-US" sz="2800" b="1" u="sng" dirty="0"/>
              <a:t>sharp</a:t>
            </a:r>
            <a:r>
              <a:rPr lang="en-US" sz="2800" dirty="0"/>
              <a:t> instruments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Grasp sharp instruments </a:t>
            </a:r>
            <a:br>
              <a:rPr lang="en-US" sz="2800" dirty="0"/>
            </a:br>
            <a:r>
              <a:rPr lang="en-US" sz="2800" dirty="0"/>
              <a:t>                 only by the </a:t>
            </a:r>
            <a:r>
              <a:rPr lang="en-US" sz="2800" b="1" u="sng" dirty="0"/>
              <a:t>handles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32" grpId="0" build="p" autoUpdateAnimBg="0"/>
    </p:bldLst>
  </p:timing>
</p:sld>
</file>

<file path=ppt/theme/theme1.xml><?xml version="1.0" encoding="utf-8"?>
<a:theme xmlns:a="http://schemas.openxmlformats.org/drawingml/2006/main" name="Notebook">
  <a:themeElements>
    <a:clrScheme name="Notebook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1609</TotalTime>
  <Words>523</Words>
  <Application>Microsoft Office PowerPoint</Application>
  <PresentationFormat>On-screen Show (4:3)</PresentationFormat>
  <Paragraphs>123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Albertus Xb (W1)</vt:lpstr>
      <vt:lpstr>Antique Olive</vt:lpstr>
      <vt:lpstr>Arial</vt:lpstr>
      <vt:lpstr>Arial Black</vt:lpstr>
      <vt:lpstr>Times New Roman</vt:lpstr>
      <vt:lpstr>Notebook</vt:lpstr>
      <vt:lpstr>Safety and Rules of  the Lab</vt:lpstr>
      <vt:lpstr>Safety Symbols</vt:lpstr>
      <vt:lpstr>Use Your Head</vt:lpstr>
      <vt:lpstr>Follow Directions</vt:lpstr>
      <vt:lpstr>Eye Safety</vt:lpstr>
      <vt:lpstr>Proper Attire </vt:lpstr>
      <vt:lpstr>Hand Safety </vt:lpstr>
      <vt:lpstr>Protect Yourself Hand Safety </vt:lpstr>
      <vt:lpstr>Sharp Objects</vt:lpstr>
      <vt:lpstr>Sharp Objects</vt:lpstr>
      <vt:lpstr>Electrical Safety</vt:lpstr>
      <vt:lpstr>Physical Safety</vt:lpstr>
      <vt:lpstr>You Should Never…</vt:lpstr>
      <vt:lpstr>You Should Never… </vt:lpstr>
      <vt:lpstr>You Should Never… </vt:lpstr>
      <vt:lpstr>In case of an emergency…</vt:lpstr>
      <vt:lpstr>Remember to…</vt:lpstr>
      <vt:lpstr>PowerPoint Presentation</vt:lpstr>
    </vt:vector>
  </TitlesOfParts>
  <Company>ISU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subject>Biology</dc:subject>
  <dc:creator>Unit 5</dc:creator>
  <cp:lastModifiedBy>Holly Claypool</cp:lastModifiedBy>
  <cp:revision>39</cp:revision>
  <dcterms:created xsi:type="dcterms:W3CDTF">2001-04-11T17:50:18Z</dcterms:created>
  <dcterms:modified xsi:type="dcterms:W3CDTF">2017-07-31T04:03:23Z</dcterms:modified>
</cp:coreProperties>
</file>