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8" r:id="rId2"/>
    <p:sldId id="285" r:id="rId3"/>
    <p:sldId id="286" r:id="rId4"/>
    <p:sldId id="287" r:id="rId5"/>
    <p:sldId id="289" r:id="rId6"/>
    <p:sldId id="291" r:id="rId7"/>
    <p:sldId id="290" r:id="rId8"/>
    <p:sldId id="292" r:id="rId9"/>
    <p:sldId id="28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7" r:id="rId18"/>
    <p:sldId id="268" r:id="rId19"/>
    <p:sldId id="269" r:id="rId20"/>
    <p:sldId id="272" r:id="rId21"/>
    <p:sldId id="274" r:id="rId22"/>
    <p:sldId id="284" r:id="rId23"/>
    <p:sldId id="275" r:id="rId24"/>
    <p:sldId id="277" r:id="rId25"/>
    <p:sldId id="278" r:id="rId26"/>
    <p:sldId id="280" r:id="rId27"/>
    <p:sldId id="283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8" y="3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096F0-346E-489F-BC8C-A1F8377B07E1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05C11-8BE8-49A8-AC88-34DA4EA44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7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http://www.sciencephoto.com/image/169505/530wm/E4170343-Phyllite,_deformed_metamorphic_rock-SPL.jpg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3C822-5666-4BD6-8F5D-B02B23B90AE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6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http://margeinchina.wordpress.com/- China</a:t>
            </a:r>
          </a:p>
          <a:p>
            <a:r>
              <a:rPr lang="en-US" dirty="0" smtClean="0"/>
              <a:t>http://www.markgibsonphoto.com/static/7139.html- California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3C822-5666-4BD6-8F5D-B02B23B90AE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2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http://www.windows2universe.org/earth/geology/meta_regional.html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3C822-5666-4BD6-8F5D-B02B23B90AE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48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http://www.tilewarehousehawaii.com/wp-content/uploads/2010/01/Quartzite-4.jpg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3C822-5666-4BD6-8F5D-B02B23B90AE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5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CA9-D6FE-49F0-A23A-4CC227DCDD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AA31-99AF-4E8C-9D37-97CA487C0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1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CA9-D6FE-49F0-A23A-4CC227DCDD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AA31-99AF-4E8C-9D37-97CA487C0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CA9-D6FE-49F0-A23A-4CC227DCDD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AA31-99AF-4E8C-9D37-97CA487C0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0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CA9-D6FE-49F0-A23A-4CC227DCDD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AA31-99AF-4E8C-9D37-97CA487C0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7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CA9-D6FE-49F0-A23A-4CC227DCDD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AA31-99AF-4E8C-9D37-97CA487C0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7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CA9-D6FE-49F0-A23A-4CC227DCDD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AA31-99AF-4E8C-9D37-97CA487C0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CA9-D6FE-49F0-A23A-4CC227DCDD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AA31-99AF-4E8C-9D37-97CA487C0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2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CA9-D6FE-49F0-A23A-4CC227DCDD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AA31-99AF-4E8C-9D37-97CA487C0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CA9-D6FE-49F0-A23A-4CC227DCDD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AA31-99AF-4E8C-9D37-97CA487C0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9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CA9-D6FE-49F0-A23A-4CC227DCDD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AA31-99AF-4E8C-9D37-97CA487C0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5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CA9-D6FE-49F0-A23A-4CC227DCDD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AA31-99AF-4E8C-9D37-97CA487C0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3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10CA9-D6FE-49F0-A23A-4CC227DCDD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1AA31-99AF-4E8C-9D37-97CA487C0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6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//www.sciencephoto.com/image/169505/large/E4170343-Phyllite,_deformed_metamorphic_rock-SPL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21IGAhO-S4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en.wikipedia.org/wiki/File:Taj_Mahal_in_March_2004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_GcLm1FEQ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0" y="114300"/>
            <a:ext cx="5638800" cy="5826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Sedimentary Rock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49600" y="846138"/>
            <a:ext cx="5638800" cy="5826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prstClr val="white">
                    <a:lumMod val="50000"/>
                  </a:prstClr>
                </a:solidFill>
              </a:rPr>
              <a:t>Formed by: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59200" y="1630866"/>
            <a:ext cx="4470400" cy="3693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solidFill>
                  <a:prstClr val="white"/>
                </a:solidFill>
              </a:rPr>
              <a:t>1. </a:t>
            </a:r>
            <a:r>
              <a:rPr lang="en-US" sz="4400" b="1" dirty="0">
                <a:solidFill>
                  <a:prstClr val="white"/>
                </a:solidFill>
              </a:rPr>
              <a:t>W</a:t>
            </a:r>
            <a:r>
              <a:rPr lang="en-US" sz="4400" b="1" dirty="0" smtClean="0">
                <a:solidFill>
                  <a:prstClr val="white"/>
                </a:solidFill>
              </a:rPr>
              <a:t>eathering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9200" y="2145216"/>
            <a:ext cx="4470400" cy="3693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solidFill>
                  <a:prstClr val="white"/>
                </a:solidFill>
              </a:rPr>
              <a:t>2. </a:t>
            </a:r>
            <a:r>
              <a:rPr lang="en-US" sz="4400" b="1" dirty="0" smtClean="0">
                <a:solidFill>
                  <a:prstClr val="white"/>
                </a:solidFill>
              </a:rPr>
              <a:t>Erosion	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59200" y="2659566"/>
            <a:ext cx="4470400" cy="3693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solidFill>
                  <a:prstClr val="white"/>
                </a:solidFill>
              </a:rPr>
              <a:t>3. </a:t>
            </a:r>
            <a:r>
              <a:rPr lang="en-US" sz="4400" b="1" dirty="0" smtClean="0">
                <a:solidFill>
                  <a:prstClr val="white"/>
                </a:solidFill>
              </a:rPr>
              <a:t>Deposition 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59200" y="3173916"/>
            <a:ext cx="4470400" cy="3693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solidFill>
                  <a:prstClr val="white"/>
                </a:solidFill>
              </a:rPr>
              <a:t>4. </a:t>
            </a:r>
            <a:r>
              <a:rPr lang="en-US" sz="4400" b="1" dirty="0" smtClean="0">
                <a:solidFill>
                  <a:prstClr val="white"/>
                </a:solidFill>
              </a:rPr>
              <a:t>Compaction	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59200" y="3688266"/>
            <a:ext cx="4470400" cy="3693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solidFill>
                  <a:prstClr val="white"/>
                </a:solidFill>
              </a:rPr>
              <a:t>5. </a:t>
            </a:r>
            <a:r>
              <a:rPr lang="en-US" sz="4400" b="1" dirty="0" smtClean="0">
                <a:solidFill>
                  <a:prstClr val="white"/>
                </a:solidFill>
              </a:rPr>
              <a:t>Cementation 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51200" y="4275138"/>
            <a:ext cx="5638800" cy="5826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err="1">
                <a:solidFill>
                  <a:prstClr val="white">
                    <a:lumMod val="50000"/>
                  </a:prstClr>
                </a:solidFill>
              </a:rPr>
              <a:t>Numbe</a:t>
            </a:r>
            <a:r>
              <a:rPr lang="en-US" sz="4400" dirty="0">
                <a:solidFill>
                  <a:prstClr val="white">
                    <a:lumMod val="50000"/>
                  </a:prstClr>
                </a:solidFill>
              </a:rPr>
              <a:t>r of types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28800" y="5075238"/>
            <a:ext cx="2540000" cy="4683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9600" b="1" dirty="0">
                <a:solidFill>
                  <a:prstClr val="white"/>
                </a:solidFill>
              </a:rPr>
              <a:t>1</a:t>
            </a:r>
            <a:r>
              <a:rPr lang="en-US" sz="9600" b="1" dirty="0" smtClean="0">
                <a:solidFill>
                  <a:prstClr val="white"/>
                </a:solidFill>
              </a:rPr>
              <a:t>. Clastic</a:t>
            </a:r>
            <a:r>
              <a:rPr lang="en-US" sz="4400" b="1" dirty="0" smtClean="0">
                <a:solidFill>
                  <a:prstClr val="white"/>
                </a:solidFill>
              </a:rPr>
              <a:t>		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76800" y="5113338"/>
            <a:ext cx="2540000" cy="4000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solidFill>
                  <a:prstClr val="white"/>
                </a:solidFill>
              </a:rPr>
              <a:t>2. </a:t>
            </a:r>
            <a:r>
              <a:rPr lang="en-US" sz="4400" b="1" dirty="0" smtClean="0">
                <a:solidFill>
                  <a:prstClr val="white"/>
                </a:solidFill>
              </a:rPr>
              <a:t>Organic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24800" y="5143500"/>
            <a:ext cx="2540000" cy="4000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solidFill>
                  <a:prstClr val="white"/>
                </a:solidFill>
              </a:rPr>
              <a:t>3. </a:t>
            </a:r>
            <a:r>
              <a:rPr lang="en-US" sz="4400" b="1" dirty="0" smtClean="0">
                <a:solidFill>
                  <a:prstClr val="white"/>
                </a:solidFill>
              </a:rPr>
              <a:t>Chemical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828800" y="5886450"/>
            <a:ext cx="2540000" cy="4000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solidFill>
                  <a:prstClr val="white"/>
                </a:solidFill>
              </a:rPr>
              <a:t>ex. </a:t>
            </a:r>
            <a:r>
              <a:rPr lang="en-US" sz="4400" b="1" dirty="0" smtClean="0">
                <a:solidFill>
                  <a:prstClr val="white"/>
                </a:solidFill>
              </a:rPr>
              <a:t>Breccia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876800" y="5886450"/>
            <a:ext cx="2540000" cy="4000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solidFill>
                  <a:prstClr val="white"/>
                </a:solidFill>
              </a:rPr>
              <a:t>ex. </a:t>
            </a:r>
            <a:r>
              <a:rPr lang="en-US" sz="4400" b="1" dirty="0" smtClean="0">
                <a:solidFill>
                  <a:prstClr val="white"/>
                </a:solidFill>
              </a:rPr>
              <a:t>Coal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924800" y="5886450"/>
            <a:ext cx="2540000" cy="4000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solidFill>
                  <a:prstClr val="white"/>
                </a:solidFill>
              </a:rPr>
              <a:t>ex. </a:t>
            </a:r>
            <a:r>
              <a:rPr lang="en-US" sz="4400" b="1" dirty="0" smtClean="0">
                <a:solidFill>
                  <a:prstClr val="white"/>
                </a:solidFill>
              </a:rPr>
              <a:t>Limestone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7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imorphs #37 The Weakn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25" y="-10922000"/>
            <a:ext cx="2190750" cy="2400300"/>
          </a:xfrm>
          <a:prstGeom prst="rect">
            <a:avLst/>
          </a:prstGeom>
          <a:noFill/>
        </p:spPr>
      </p:pic>
      <p:pic>
        <p:nvPicPr>
          <p:cNvPr id="1028" name="Picture 4" descr="Animorphs #37 The Weakn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25" y="-10922000"/>
            <a:ext cx="2190750" cy="2400300"/>
          </a:xfrm>
          <a:prstGeom prst="rect">
            <a:avLst/>
          </a:prstGeom>
          <a:noFill/>
        </p:spPr>
      </p:pic>
      <p:pic>
        <p:nvPicPr>
          <p:cNvPr id="1030" name="Picture 6" descr="Animorphs #37 The Weakn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25" y="-10922000"/>
            <a:ext cx="2190750" cy="2400300"/>
          </a:xfrm>
          <a:prstGeom prst="rect">
            <a:avLst/>
          </a:prstGeom>
          <a:noFill/>
        </p:spPr>
      </p:pic>
      <p:pic>
        <p:nvPicPr>
          <p:cNvPr id="1032" name="Picture 8" descr="Animorphs #37 The Weakn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25" y="-10922000"/>
            <a:ext cx="2190750" cy="2400300"/>
          </a:xfrm>
          <a:prstGeom prst="rect">
            <a:avLst/>
          </a:prstGeom>
          <a:noFill/>
        </p:spPr>
      </p:pic>
      <p:pic>
        <p:nvPicPr>
          <p:cNvPr id="5122" name="Picture 2" descr="Phyllite, deformed metamorphic roc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9144000" cy="689050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00401" y="2743201"/>
            <a:ext cx="6130909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Metamorphism</a:t>
            </a:r>
          </a:p>
        </p:txBody>
      </p:sp>
    </p:spTree>
    <p:extLst>
      <p:ext uri="{BB962C8B-B14F-4D97-AF65-F5344CB8AC3E}">
        <p14:creationId xmlns:p14="http://schemas.microsoft.com/office/powerpoint/2010/main" val="40652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China…</a:t>
            </a:r>
            <a:endParaRPr lang="en-US" dirty="0"/>
          </a:p>
        </p:txBody>
      </p:sp>
      <p:pic>
        <p:nvPicPr>
          <p:cNvPr id="26626" name="Picture 2" descr="http://margeinchina.files.wordpress.com/2011/06/jinshitan16.jpg?w=768&amp;h=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67507"/>
            <a:ext cx="4114800" cy="5490494"/>
          </a:xfrm>
          <a:prstGeom prst="rect">
            <a:avLst/>
          </a:prstGeom>
          <a:noFill/>
        </p:spPr>
      </p:pic>
      <p:pic>
        <p:nvPicPr>
          <p:cNvPr id="26628" name="Picture 4" descr="http://www.markgibsonphoto.com/images/D11W01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28600"/>
            <a:ext cx="5715000" cy="3814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47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1"/>
            <a:ext cx="777240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Metamorphosis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http://www.youtube.com/watch?v=L21IGAhO-S4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1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imorphs #37 The Weak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25" y="-10922000"/>
            <a:ext cx="2190750" cy="2400300"/>
          </a:xfrm>
          <a:prstGeom prst="rect">
            <a:avLst/>
          </a:prstGeom>
          <a:noFill/>
        </p:spPr>
      </p:pic>
      <p:pic>
        <p:nvPicPr>
          <p:cNvPr id="1028" name="Picture 4" descr="Animorphs #37 The Weak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25" y="-10922000"/>
            <a:ext cx="2190750" cy="2400300"/>
          </a:xfrm>
          <a:prstGeom prst="rect">
            <a:avLst/>
          </a:prstGeom>
          <a:noFill/>
        </p:spPr>
      </p:pic>
      <p:pic>
        <p:nvPicPr>
          <p:cNvPr id="1030" name="Picture 6" descr="Animorphs #37 The Weak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25" y="-10922000"/>
            <a:ext cx="2190750" cy="2400300"/>
          </a:xfrm>
          <a:prstGeom prst="rect">
            <a:avLst/>
          </a:prstGeom>
          <a:noFill/>
        </p:spPr>
      </p:pic>
      <p:pic>
        <p:nvPicPr>
          <p:cNvPr id="1032" name="Picture 8" descr="Animorphs #37 The Weak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25" y="-10922000"/>
            <a:ext cx="2190750" cy="2400300"/>
          </a:xfrm>
          <a:prstGeom prst="rect">
            <a:avLst/>
          </a:prstGeom>
          <a:noFill/>
        </p:spPr>
      </p:pic>
      <p:pic>
        <p:nvPicPr>
          <p:cNvPr id="1034" name="Picture 10" descr="http://i702.photobucket.com/albums/ww21/dinonikk/animorphs.png"/>
          <p:cNvPicPr>
            <a:picLocks noChangeAspect="1" noChangeArrowheads="1"/>
          </p:cNvPicPr>
          <p:nvPr/>
        </p:nvPicPr>
        <p:blipFill>
          <a:blip r:embed="rId3" cstate="print"/>
          <a:srcRect l="48544"/>
          <a:stretch>
            <a:fillRect/>
          </a:stretch>
        </p:blipFill>
        <p:spPr bwMode="auto">
          <a:xfrm>
            <a:off x="1828800" y="1138688"/>
            <a:ext cx="3962400" cy="5719313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524000" y="1"/>
            <a:ext cx="5410200" cy="1219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036" name="Picture 12" descr="http://image.retrojunk.com/68d_bf86ac1ef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1760" y="762000"/>
            <a:ext cx="420624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5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1"/>
            <a:ext cx="777240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Metamorphosis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62200" y="2438400"/>
            <a:ext cx="7772400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Meta= changed</a:t>
            </a:r>
          </a:p>
          <a:p>
            <a:pPr>
              <a:spcBef>
                <a:spcPct val="0"/>
              </a:spcBef>
              <a:defRPr/>
            </a:pPr>
            <a:endParaRPr lang="en-US" sz="7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7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Morphosis</a:t>
            </a:r>
            <a:r>
              <a:rPr lang="en-US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= shape</a:t>
            </a:r>
          </a:p>
        </p:txBody>
      </p:sp>
    </p:spTree>
    <p:extLst>
      <p:ext uri="{BB962C8B-B14F-4D97-AF65-F5344CB8AC3E}">
        <p14:creationId xmlns:p14="http://schemas.microsoft.com/office/powerpoint/2010/main" val="5137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0"/>
            <a:ext cx="7772400" cy="2971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Metamor</a:t>
            </a:r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phosis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(caterpillar)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62200" y="3581400"/>
            <a:ext cx="7772400" cy="297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Metamor</a:t>
            </a:r>
            <a:r>
              <a:rPr lang="en-US" sz="8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phism</a:t>
            </a: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(rocks)</a:t>
            </a:r>
            <a:endParaRPr lang="en-US" sz="7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1"/>
            <a:ext cx="777240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Metamorphic Rock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62200" y="2438400"/>
            <a:ext cx="7772400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Rocks in which the structure, texture, or composition of rock have </a:t>
            </a:r>
            <a:r>
              <a:rPr lang="en-US" sz="7200" u="sng" dirty="0" smtClean="0">
                <a:solidFill>
                  <a:prstClr val="black"/>
                </a:solidFill>
              </a:rPr>
              <a:t>changed </a:t>
            </a:r>
            <a:r>
              <a:rPr lang="en-US" sz="7200" dirty="0" smtClean="0">
                <a:solidFill>
                  <a:prstClr val="black"/>
                </a:solidFill>
              </a:rPr>
              <a:t>due to heat and pressure.</a:t>
            </a:r>
            <a:endParaRPr lang="en-US" sz="7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1"/>
            <a:ext cx="777240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Metamorphic Rock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1981200"/>
            <a:ext cx="8305800" cy="457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en-US" sz="7200" u="sng" dirty="0">
                <a:solidFill>
                  <a:prstClr val="black"/>
                </a:solidFill>
              </a:rPr>
              <a:t>All</a:t>
            </a:r>
            <a:r>
              <a:rPr lang="en-US" sz="7200" dirty="0">
                <a:solidFill>
                  <a:prstClr val="black"/>
                </a:solidFill>
              </a:rPr>
              <a:t> 3 types of rock (metamorphic, igneous, &amp; sedimentary) can be changed by </a:t>
            </a:r>
            <a:r>
              <a:rPr lang="en-US" sz="7200" u="sng" dirty="0">
                <a:solidFill>
                  <a:prstClr val="black"/>
                </a:solidFill>
              </a:rPr>
              <a:t>heat</a:t>
            </a:r>
            <a:r>
              <a:rPr lang="en-US" sz="7200" dirty="0">
                <a:solidFill>
                  <a:prstClr val="black"/>
                </a:solidFill>
              </a:rPr>
              <a:t>, </a:t>
            </a:r>
            <a:r>
              <a:rPr lang="en-US" sz="7200" u="sng" dirty="0">
                <a:solidFill>
                  <a:prstClr val="black"/>
                </a:solidFill>
              </a:rPr>
              <a:t>pressure</a:t>
            </a:r>
            <a:r>
              <a:rPr lang="en-US" sz="7200" dirty="0">
                <a:solidFill>
                  <a:prstClr val="black"/>
                </a:solidFill>
              </a:rPr>
              <a:t>, or combo of both</a:t>
            </a:r>
          </a:p>
        </p:txBody>
      </p:sp>
    </p:spTree>
    <p:extLst>
      <p:ext uri="{BB962C8B-B14F-4D97-AF65-F5344CB8AC3E}">
        <p14:creationId xmlns:p14="http://schemas.microsoft.com/office/powerpoint/2010/main" val="12350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8601"/>
            <a:ext cx="891540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Origins of Metamorphic Rock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1981200"/>
            <a:ext cx="8305800" cy="457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r>
              <a:rPr lang="en-US" sz="6600" dirty="0">
                <a:solidFill>
                  <a:prstClr val="black"/>
                </a:solidFill>
              </a:rPr>
              <a:t>Can start out as an igneous or sedimentary rock or a metamorphic rock!</a:t>
            </a:r>
          </a:p>
          <a:p>
            <a:endParaRPr lang="en-US" sz="6600" dirty="0">
              <a:solidFill>
                <a:prstClr val="black"/>
              </a:solidFill>
            </a:endParaRPr>
          </a:p>
          <a:p>
            <a:r>
              <a:rPr lang="en-US" sz="6600" dirty="0">
                <a:solidFill>
                  <a:prstClr val="black"/>
                </a:solidFill>
              </a:rPr>
              <a:t>Changes into metamorphic rock at least </a:t>
            </a:r>
            <a:r>
              <a:rPr lang="en-US" sz="6600" u="sng" dirty="0">
                <a:solidFill>
                  <a:prstClr val="black"/>
                </a:solidFill>
              </a:rPr>
              <a:t>2</a:t>
            </a:r>
            <a:r>
              <a:rPr lang="en-US" sz="6600" dirty="0">
                <a:solidFill>
                  <a:prstClr val="black"/>
                </a:solidFill>
              </a:rPr>
              <a:t> km below surface</a:t>
            </a:r>
          </a:p>
        </p:txBody>
      </p:sp>
    </p:spTree>
    <p:extLst>
      <p:ext uri="{BB962C8B-B14F-4D97-AF65-F5344CB8AC3E}">
        <p14:creationId xmlns:p14="http://schemas.microsoft.com/office/powerpoint/2010/main" val="16173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8601"/>
            <a:ext cx="891540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3 Ways Rock Can CHANGE into a Metamorphic Rock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1981200"/>
            <a:ext cx="8305800" cy="457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 </a:t>
            </a:r>
            <a:endParaRPr lang="en-US" sz="3600" dirty="0">
              <a:solidFill>
                <a:prstClr val="black"/>
              </a:solidFill>
            </a:endParaRPr>
          </a:p>
          <a:p>
            <a:r>
              <a:rPr lang="en-US" sz="3600" dirty="0">
                <a:solidFill>
                  <a:prstClr val="black"/>
                </a:solidFill>
              </a:rPr>
              <a:t>1. extreme </a:t>
            </a:r>
            <a:r>
              <a:rPr lang="en-US" sz="3600" i="1" u="sng" dirty="0">
                <a:solidFill>
                  <a:prstClr val="black"/>
                </a:solidFill>
              </a:rPr>
              <a:t>heat</a:t>
            </a:r>
            <a:r>
              <a:rPr lang="en-US" sz="3600" dirty="0">
                <a:solidFill>
                  <a:prstClr val="black"/>
                </a:solidFill>
              </a:rPr>
              <a:t>(50-1000* C or more!)</a:t>
            </a:r>
          </a:p>
          <a:p>
            <a:r>
              <a:rPr lang="en-US" sz="3600" i="1" dirty="0">
                <a:solidFill>
                  <a:prstClr val="black"/>
                </a:solidFill>
              </a:rPr>
              <a:t>2. Extreme </a:t>
            </a:r>
            <a:r>
              <a:rPr lang="en-US" sz="3600" i="1" u="sng" dirty="0">
                <a:solidFill>
                  <a:prstClr val="black"/>
                </a:solidFill>
              </a:rPr>
              <a:t>pressure</a:t>
            </a:r>
            <a:r>
              <a:rPr lang="en-US" sz="3600" i="1" dirty="0">
                <a:solidFill>
                  <a:prstClr val="black"/>
                </a:solidFill>
              </a:rPr>
              <a:t> (from rock layers above) </a:t>
            </a:r>
          </a:p>
          <a:p>
            <a:r>
              <a:rPr lang="en-US" sz="3600" i="1" dirty="0">
                <a:solidFill>
                  <a:prstClr val="black"/>
                </a:solidFill>
              </a:rPr>
              <a:t>3. </a:t>
            </a:r>
            <a:r>
              <a:rPr lang="en-US" sz="3600" i="1" u="sng" dirty="0">
                <a:solidFill>
                  <a:prstClr val="black"/>
                </a:solidFill>
              </a:rPr>
              <a:t>movements</a:t>
            </a:r>
            <a:r>
              <a:rPr lang="en-US" sz="3600" dirty="0">
                <a:solidFill>
                  <a:prstClr val="black"/>
                </a:solidFill>
              </a:rPr>
              <a:t> in Earth’s crust that rearrange minerals inside a rock into bands (layers/stripes).</a:t>
            </a:r>
          </a:p>
        </p:txBody>
      </p:sp>
    </p:spTree>
    <p:extLst>
      <p:ext uri="{BB962C8B-B14F-4D97-AF65-F5344CB8AC3E}">
        <p14:creationId xmlns:p14="http://schemas.microsoft.com/office/powerpoint/2010/main" val="26069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7200" b="1" dirty="0" smtClean="0"/>
              <a:t>Warm Up: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1. What is foliated metamorphic rock?</a:t>
            </a:r>
          </a:p>
          <a:p>
            <a:r>
              <a:rPr lang="en-US" sz="4800" b="1" dirty="0" smtClean="0"/>
              <a:t>2. What is non-foliated metamorphic rock?</a:t>
            </a:r>
          </a:p>
          <a:p>
            <a:r>
              <a:rPr lang="en-US" sz="4800" b="1" dirty="0" smtClean="0"/>
              <a:t>3. Work on your project in your spare time.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26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Metamorphism</a:t>
            </a:r>
          </a:p>
        </p:txBody>
      </p:sp>
      <p:pic>
        <p:nvPicPr>
          <p:cNvPr id="23554" name="Picture 2" descr="http://t3.gstatic.com/images?q=tbn:ANd9GcRFSnKIRcjT2L9ywpkjoONlwRi5yZRrBkZ3KaD_CECkyqbKzY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737319"/>
            <a:ext cx="8141304" cy="5120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48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0"/>
            <a:ext cx="8991600" cy="91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2 Types of Metamorphism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6600" y="1371600"/>
            <a:ext cx="7391400" cy="548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3"/>
            <a:r>
              <a:rPr lang="en-US" sz="4000" b="1" dirty="0">
                <a:solidFill>
                  <a:prstClr val="black"/>
                </a:solidFill>
              </a:rPr>
              <a:t>2. </a:t>
            </a:r>
            <a:r>
              <a:rPr lang="en-US" sz="3600" b="1" dirty="0">
                <a:solidFill>
                  <a:prstClr val="black"/>
                </a:solidFill>
              </a:rPr>
              <a:t>regional metamorphism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lvl="3"/>
            <a:r>
              <a:rPr lang="en-US" sz="3200" dirty="0">
                <a:solidFill>
                  <a:prstClr val="black"/>
                </a:solidFill>
              </a:rPr>
              <a:t>*Temperature &amp; pressure are increased, causing rock to become </a:t>
            </a:r>
            <a:r>
              <a:rPr lang="en-US" sz="3200" u="sng" dirty="0">
                <a:solidFill>
                  <a:prstClr val="black"/>
                </a:solidFill>
              </a:rPr>
              <a:t>deformed</a:t>
            </a:r>
            <a:r>
              <a:rPr lang="en-US" sz="3200" dirty="0">
                <a:solidFill>
                  <a:prstClr val="black"/>
                </a:solidFill>
              </a:rPr>
              <a:t> and change </a:t>
            </a:r>
            <a:r>
              <a:rPr lang="en-US" sz="3200" u="sng" dirty="0">
                <a:solidFill>
                  <a:prstClr val="black"/>
                </a:solidFill>
              </a:rPr>
              <a:t>chemically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</a:p>
          <a:p>
            <a:pPr marL="1828800" lvl="3" indent="-457200">
              <a:buFont typeface="Arial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Happens when there is great pressure from pieces of Earth’s crust colliding.</a:t>
            </a:r>
          </a:p>
          <a:p>
            <a:pPr marL="1828800" lvl="3" indent="-457200">
              <a:buFont typeface="Arial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Where does it happen? </a:t>
            </a:r>
          </a:p>
          <a:p>
            <a:pPr lvl="3"/>
            <a:r>
              <a:rPr lang="en-US" sz="3200" dirty="0">
                <a:solidFill>
                  <a:prstClr val="black"/>
                </a:solidFill>
              </a:rPr>
              <a:t>		deep under mountains or 		continents</a:t>
            </a:r>
          </a:p>
          <a:p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6" name="Picture 2" descr="http://www.windows2universe.org/earth/geology/images/regional_me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27432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82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71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u="sng" dirty="0"/>
              <a:t>Deformation:  </a:t>
            </a:r>
            <a:r>
              <a:rPr lang="en-US" sz="4900" dirty="0"/>
              <a:t>(add to notes)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a change in the </a:t>
            </a:r>
            <a:r>
              <a:rPr lang="en-US" sz="3600" b="1" u="sng" dirty="0"/>
              <a:t>shape</a:t>
            </a:r>
            <a:r>
              <a:rPr lang="en-US" sz="3600" b="1" dirty="0"/>
              <a:t> of a rock caused by a </a:t>
            </a:r>
            <a:r>
              <a:rPr lang="en-US" sz="3600" b="1" u="sng" dirty="0"/>
              <a:t>force</a:t>
            </a:r>
            <a:r>
              <a:rPr lang="en-US" sz="3600" b="1" dirty="0"/>
              <a:t> placed on it.</a:t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Forces might cause a rock to be </a:t>
            </a:r>
            <a:r>
              <a:rPr lang="en-US" sz="3600" b="1" u="sng" dirty="0"/>
              <a:t>stretched</a:t>
            </a:r>
            <a:r>
              <a:rPr lang="en-US" sz="3600" b="1" dirty="0"/>
              <a:t> or </a:t>
            </a:r>
            <a:r>
              <a:rPr lang="en-US" sz="3600" b="1" u="sng" dirty="0"/>
              <a:t>squeezed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5602" name="Picture 2" descr="http://www.gsi.ir/Images/Training/Deformation%20of%20sedimentary%20rocks%20l1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568" y="3429000"/>
            <a:ext cx="9063432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74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8601"/>
            <a:ext cx="891540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Composition of Metamorphic Rock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3600" y="1981200"/>
            <a:ext cx="8305800" cy="487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Some minerals cannot survive at certain temperatures and pressures, so they change into new minerals.</a:t>
            </a:r>
          </a:p>
          <a:p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dirty="0">
                <a:solidFill>
                  <a:prstClr val="black"/>
                </a:solidFill>
              </a:rPr>
              <a:t>SEE  pg. 109</a:t>
            </a:r>
          </a:p>
          <a:p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8601"/>
            <a:ext cx="8915400" cy="91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Foliated Rock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1524000"/>
            <a:ext cx="8305800" cy="525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</a:rPr>
              <a:t>Texture in which the mineral </a:t>
            </a:r>
            <a:r>
              <a:rPr lang="en-US" sz="4400" u="sng" dirty="0">
                <a:solidFill>
                  <a:prstClr val="black"/>
                </a:solidFill>
              </a:rPr>
              <a:t>grains</a:t>
            </a:r>
            <a:r>
              <a:rPr lang="en-US" sz="4400" dirty="0">
                <a:solidFill>
                  <a:prstClr val="black"/>
                </a:solidFill>
              </a:rPr>
              <a:t> are parallel or arranged in </a:t>
            </a:r>
            <a:r>
              <a:rPr lang="en-US" sz="4400" u="sng" dirty="0" smtClean="0">
                <a:solidFill>
                  <a:prstClr val="black"/>
                </a:solidFill>
              </a:rPr>
              <a:t>bands</a:t>
            </a:r>
            <a:r>
              <a:rPr lang="en-US" sz="4400" dirty="0">
                <a:solidFill>
                  <a:prstClr val="black"/>
                </a:solidFill>
              </a:rPr>
              <a:t>.</a:t>
            </a:r>
          </a:p>
          <a:p>
            <a:pPr lvl="2"/>
            <a:r>
              <a:rPr lang="en-US" sz="3200" dirty="0">
                <a:solidFill>
                  <a:prstClr val="black"/>
                </a:solidFill>
              </a:rPr>
              <a:t>	</a:t>
            </a:r>
          </a:p>
          <a:p>
            <a:pPr lvl="2"/>
            <a:endParaRPr lang="en-US" sz="3200" dirty="0">
              <a:solidFill>
                <a:prstClr val="black"/>
              </a:solidFill>
            </a:endParaRPr>
          </a:p>
          <a:p>
            <a:pPr lvl="2"/>
            <a:endParaRPr lang="en-US" sz="3200" dirty="0">
              <a:solidFill>
                <a:prstClr val="black"/>
              </a:solidFill>
            </a:endParaRPr>
          </a:p>
          <a:p>
            <a:pPr lvl="2"/>
            <a:r>
              <a:rPr lang="en-US" sz="3200" dirty="0">
                <a:solidFill>
                  <a:prstClr val="black"/>
                </a:solidFill>
              </a:rPr>
              <a:t>			SEE PAGE 109</a:t>
            </a:r>
          </a:p>
          <a:p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8130" name="Picture 2" descr="http://0.tqn.com/d/geology/1/0/Y/S/1/rocpicgneiss.jpg"/>
          <p:cNvPicPr>
            <a:picLocks noChangeAspect="1" noChangeArrowheads="1"/>
          </p:cNvPicPr>
          <p:nvPr/>
        </p:nvPicPr>
        <p:blipFill>
          <a:blip r:embed="rId2" cstate="print"/>
          <a:srcRect l="13088" t="21476" r="31288" b="14094"/>
          <a:stretch>
            <a:fillRect/>
          </a:stretch>
        </p:blipFill>
        <p:spPr bwMode="auto">
          <a:xfrm>
            <a:off x="1524000" y="3886200"/>
            <a:ext cx="2302934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69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8601"/>
            <a:ext cx="8915400" cy="91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Non- Foliated Rock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1295400"/>
            <a:ext cx="8686800" cy="320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Texture of metamorphic rock in which mineral </a:t>
            </a:r>
            <a:r>
              <a:rPr lang="en-US" sz="3200" u="sng" dirty="0">
                <a:solidFill>
                  <a:prstClr val="black"/>
                </a:solidFill>
              </a:rPr>
              <a:t>grains</a:t>
            </a:r>
            <a:r>
              <a:rPr lang="en-US" sz="3200" dirty="0">
                <a:solidFill>
                  <a:prstClr val="black"/>
                </a:solidFill>
              </a:rPr>
              <a:t> are arranged </a:t>
            </a:r>
            <a:r>
              <a:rPr lang="en-US" sz="3200" u="sng" dirty="0">
                <a:solidFill>
                  <a:prstClr val="black"/>
                </a:solidFill>
              </a:rPr>
              <a:t>randomly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</a:p>
          <a:p>
            <a:pPr lvl="1"/>
            <a:endParaRPr lang="en-US" sz="3200" dirty="0">
              <a:solidFill>
                <a:prstClr val="black"/>
              </a:solidFill>
            </a:endParaRPr>
          </a:p>
          <a:p>
            <a:pPr lvl="1"/>
            <a:r>
              <a:rPr lang="en-US" sz="3200" dirty="0">
                <a:solidFill>
                  <a:prstClr val="black"/>
                </a:solidFill>
              </a:rPr>
              <a:t>	2 examples: </a:t>
            </a:r>
            <a:r>
              <a:rPr lang="en-US" sz="3200" u="sng" dirty="0">
                <a:solidFill>
                  <a:prstClr val="black"/>
                </a:solidFill>
              </a:rPr>
              <a:t>marble</a:t>
            </a:r>
            <a:r>
              <a:rPr lang="en-US" sz="3200" dirty="0">
                <a:solidFill>
                  <a:prstClr val="black"/>
                </a:solidFill>
              </a:rPr>
              <a:t> &amp; quartzite</a:t>
            </a:r>
          </a:p>
          <a:p>
            <a:pPr lvl="1"/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dirty="0">
                <a:solidFill>
                  <a:prstClr val="black"/>
                </a:solidFill>
              </a:rPr>
              <a:t> 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6082" name="Picture 2" descr="http://t2.gstatic.com/images?q=tbn:ANd9GcSes4j7R5v23IBDmtjCrdcXjJj8vvdgq0PgXwcPkxuIZdEv7UTf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1" y="4401066"/>
            <a:ext cx="3000375" cy="22473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6084" name="Picture 4" descr="http://upload.wikimedia.org/wikipedia/commons/thumb/c/c8/Taj_Mahal_in_March_2004.jpg/200px-Taj_Mahal_in_March_200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505200"/>
            <a:ext cx="1905000" cy="1571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Straight Arrow Connector 7"/>
          <p:cNvCxnSpPr/>
          <p:nvPr/>
        </p:nvCxnSpPr>
        <p:spPr>
          <a:xfrm flipH="1">
            <a:off x="4648200" y="3429000"/>
            <a:ext cx="6096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391400" y="3352800"/>
            <a:ext cx="990600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6" name="Picture 6" descr="http://t2.gstatic.com/images?q=tbn:ANd9GcQyJxsERZxKs0uNCk_RyI9x6xM_O1ipcwQay5KlJgT6DkK5yaB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4170" y="4374633"/>
            <a:ext cx="2983231" cy="22547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6088" name="Picture 8" descr="http://www.tilewarehousehawaii.com/wp-content/uploads/2010/01/Quartzite-4.jpg"/>
          <p:cNvPicPr>
            <a:picLocks noChangeAspect="1" noChangeArrowheads="1"/>
          </p:cNvPicPr>
          <p:nvPr/>
        </p:nvPicPr>
        <p:blipFill>
          <a:blip r:embed="rId7" cstate="print"/>
          <a:srcRect t="33333" r="32500"/>
          <a:stretch>
            <a:fillRect/>
          </a:stretch>
        </p:blipFill>
        <p:spPr bwMode="auto">
          <a:xfrm>
            <a:off x="8458200" y="3429000"/>
            <a:ext cx="20574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73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8601"/>
            <a:ext cx="8915400" cy="91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0" y="1219200"/>
            <a:ext cx="8686800" cy="502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lvl="2"/>
            <a:r>
              <a:rPr lang="en-US" sz="5000" dirty="0">
                <a:solidFill>
                  <a:prstClr val="black"/>
                </a:solidFill>
              </a:rPr>
              <a:t>Each time metamorphic rock is exposed to </a:t>
            </a:r>
            <a:r>
              <a:rPr lang="en-US" sz="5000" u="sng" dirty="0">
                <a:solidFill>
                  <a:prstClr val="black"/>
                </a:solidFill>
              </a:rPr>
              <a:t>more</a:t>
            </a:r>
            <a:r>
              <a:rPr lang="en-US" sz="5000" dirty="0">
                <a:solidFill>
                  <a:prstClr val="black"/>
                </a:solidFill>
              </a:rPr>
              <a:t> heat and pressure, it becomes a </a:t>
            </a:r>
            <a:r>
              <a:rPr lang="en-US" sz="5000" u="sng" dirty="0">
                <a:solidFill>
                  <a:prstClr val="black"/>
                </a:solidFill>
              </a:rPr>
              <a:t>new </a:t>
            </a:r>
            <a:r>
              <a:rPr lang="en-US" sz="5000" dirty="0">
                <a:solidFill>
                  <a:prstClr val="black"/>
                </a:solidFill>
              </a:rPr>
              <a:t>metamorphic rock.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</a:p>
          <a:p>
            <a:pPr lvl="2"/>
            <a:r>
              <a:rPr lang="en-US" sz="3200" dirty="0">
                <a:solidFill>
                  <a:prstClr val="black"/>
                </a:solidFill>
              </a:rPr>
              <a:t>Ex.  (See Figure 5 on pg. 109)</a:t>
            </a:r>
          </a:p>
          <a:p>
            <a:r>
              <a:rPr lang="en-US" sz="3200" dirty="0">
                <a:solidFill>
                  <a:prstClr val="black"/>
                </a:solidFill>
              </a:rPr>
              <a:t>			Gneiss (comes from schist)</a:t>
            </a:r>
          </a:p>
          <a:p>
            <a:r>
              <a:rPr lang="en-US" sz="3200" dirty="0">
                <a:solidFill>
                  <a:prstClr val="black"/>
                </a:solidFill>
              </a:rPr>
              <a:t>			Slate (comes from sedimentary 				shale)</a:t>
            </a:r>
          </a:p>
          <a:p>
            <a:pPr lvl="1"/>
            <a:endParaRPr lang="en-US" sz="5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419600" cy="5635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Non-foliated Rocks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800" y="990600"/>
            <a:ext cx="76962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Texture of metamorphic rock in which mineral grains are arranged randomly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62400" y="1981200"/>
            <a:ext cx="4419600" cy="5635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prstClr val="black"/>
                </a:solidFill>
              </a:rPr>
              <a:t>Examples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5000" y="2667000"/>
            <a:ext cx="2438400" cy="5635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prstClr val="black"/>
                </a:solidFill>
              </a:rPr>
              <a:t>Marble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01000" y="2667000"/>
            <a:ext cx="2438400" cy="5635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prstClr val="black"/>
                </a:solidFill>
              </a:rPr>
              <a:t>Q</a:t>
            </a:r>
            <a:r>
              <a:rPr lang="en-US" sz="4400" dirty="0" err="1">
                <a:solidFill>
                  <a:prstClr val="black"/>
                </a:solidFill>
              </a:rPr>
              <a:t>uartzite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24001" y="90101"/>
            <a:ext cx="7922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05200" y="3429000"/>
            <a:ext cx="55626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prstClr val="black"/>
                </a:solidFill>
              </a:rPr>
              <a:t>Q: How do these become non-foliated </a:t>
            </a:r>
            <a:r>
              <a:rPr lang="en-US" sz="4400" dirty="0" err="1">
                <a:solidFill>
                  <a:prstClr val="black"/>
                </a:solidFill>
              </a:rPr>
              <a:t>metamoprhic</a:t>
            </a:r>
            <a:r>
              <a:rPr lang="en-US" sz="4400" dirty="0">
                <a:solidFill>
                  <a:prstClr val="black"/>
                </a:solidFill>
              </a:rPr>
              <a:t> rocks?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789680" y="4673600"/>
            <a:ext cx="6400800" cy="149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>
                <a:solidFill>
                  <a:prstClr val="black"/>
                </a:solidFill>
              </a:rPr>
              <a:t>A: Metamorphism causes </a:t>
            </a:r>
            <a:r>
              <a:rPr lang="en-US" sz="4400" dirty="0" err="1">
                <a:solidFill>
                  <a:prstClr val="black"/>
                </a:solidFill>
              </a:rPr>
              <a:t>recrystallization</a:t>
            </a:r>
            <a:r>
              <a:rPr lang="en-US" sz="4400" dirty="0">
                <a:solidFill>
                  <a:prstClr val="black"/>
                </a:solidFill>
              </a:rPr>
              <a:t> (</a:t>
            </a:r>
            <a:r>
              <a:rPr lang="en-US" sz="3600" dirty="0">
                <a:solidFill>
                  <a:prstClr val="black"/>
                </a:solidFill>
              </a:rPr>
              <a:t>process in which mineral crystals change size or composition).</a:t>
            </a:r>
          </a:p>
          <a:p>
            <a:pPr algn="ctr">
              <a:spcBef>
                <a:spcPct val="0"/>
              </a:spcBef>
              <a:defRPr/>
            </a:pP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66800" y="4343400"/>
            <a:ext cx="22860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prstClr val="black"/>
                </a:solidFill>
              </a:rPr>
              <a:t>Starts out as limestone, </a:t>
            </a:r>
            <a:r>
              <a:rPr lang="en-US" sz="4400" dirty="0" err="1">
                <a:solidFill>
                  <a:prstClr val="black"/>
                </a:solidFill>
              </a:rPr>
              <a:t>recrystallization</a:t>
            </a:r>
            <a:r>
              <a:rPr lang="en-US" sz="4400" dirty="0">
                <a:solidFill>
                  <a:prstClr val="black"/>
                </a:solidFill>
              </a:rPr>
              <a:t> causes mineral grains to grow= Marble.</a:t>
            </a:r>
          </a:p>
        </p:txBody>
      </p:sp>
    </p:spTree>
    <p:extLst>
      <p:ext uri="{BB962C8B-B14F-4D97-AF65-F5344CB8AC3E}">
        <p14:creationId xmlns:p14="http://schemas.microsoft.com/office/powerpoint/2010/main" val="16716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http://www.youtube.com/watch?v=g_GcLm1FEQA</a:t>
            </a:r>
            <a:endParaRPr lang="en-US" dirty="0" smtClean="0"/>
          </a:p>
          <a:p>
            <a:pPr lvl="1"/>
            <a:r>
              <a:rPr lang="en-US" dirty="0" smtClean="0"/>
              <a:t>Sandbox of Grand Canyon layers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Geologist’s Notebook: the 3 rocks</a:t>
            </a:r>
          </a:p>
          <a:p>
            <a:pPr lvl="1"/>
            <a:r>
              <a:rPr lang="en-US" dirty="0" smtClean="0"/>
              <a:t>Rocks: The solid earth materials (Rock Formation)</a:t>
            </a:r>
            <a:endParaRPr lang="en-US" dirty="0"/>
          </a:p>
          <a:p>
            <a:pPr lvl="2"/>
            <a:r>
              <a:rPr lang="en-US" dirty="0" smtClean="0"/>
              <a:t>(ESP. SEDIMENTARY ROCK)</a:t>
            </a:r>
          </a:p>
          <a:p>
            <a:pPr lvl="1"/>
            <a:r>
              <a:rPr lang="en-US" dirty="0" err="1" smtClean="0"/>
              <a:t>RockFinders</a:t>
            </a:r>
            <a:r>
              <a:rPr lang="en-US" dirty="0" smtClean="0"/>
              <a:t>: Rock Forming: great review and has quiz questions at the end</a:t>
            </a:r>
          </a:p>
        </p:txBody>
      </p:sp>
    </p:spTree>
    <p:extLst>
      <p:ext uri="{BB962C8B-B14F-4D97-AF65-F5344CB8AC3E}">
        <p14:creationId xmlns:p14="http://schemas.microsoft.com/office/powerpoint/2010/main" val="390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7200" b="1" dirty="0" smtClean="0"/>
              <a:t>Warm Up: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1. How is metamorphic rock formed?</a:t>
            </a:r>
          </a:p>
          <a:p>
            <a:r>
              <a:rPr lang="en-US" sz="4800" b="1" dirty="0" smtClean="0"/>
              <a:t>2. How is igneous rock formed?</a:t>
            </a:r>
          </a:p>
          <a:p>
            <a:r>
              <a:rPr lang="en-US" sz="4800" b="1" dirty="0" smtClean="0"/>
              <a:t>3. How is sedimentary rock formed?</a:t>
            </a:r>
          </a:p>
          <a:p>
            <a:r>
              <a:rPr lang="en-US" sz="4800" b="1" dirty="0" smtClean="0"/>
              <a:t>4. Complete the Starburst Lab.</a:t>
            </a:r>
          </a:p>
          <a:p>
            <a:r>
              <a:rPr lang="en-US" sz="4800" b="1" dirty="0" smtClean="0"/>
              <a:t>Have out your signed parent note.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8168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7200" b="1" dirty="0" smtClean="0"/>
              <a:t>Work Session: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1. Complete the Starburst Rock Lab and then work on your project.</a:t>
            </a:r>
          </a:p>
          <a:p>
            <a:r>
              <a:rPr lang="en-US" sz="4800" b="1" dirty="0" smtClean="0"/>
              <a:t>2. Bill Nye video on “Rocks and Soil”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13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7200" b="1" dirty="0" smtClean="0"/>
              <a:t>Warm Up: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1. What is foliated metamorphic rock?</a:t>
            </a:r>
          </a:p>
          <a:p>
            <a:r>
              <a:rPr lang="en-US" sz="4800" b="1" dirty="0" smtClean="0"/>
              <a:t>2. What is non-foliated metamorphic rock?</a:t>
            </a:r>
          </a:p>
          <a:p>
            <a:r>
              <a:rPr lang="en-US" sz="4800" b="1" dirty="0" smtClean="0"/>
              <a:t>Have out your signed parent note.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672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7200" b="1" dirty="0" smtClean="0"/>
              <a:t>Warm Up: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b="1" dirty="0" smtClean="0"/>
              <a:t>1. What must happen for a sedimentary rock to change into a metamorphic rock?</a:t>
            </a:r>
          </a:p>
          <a:p>
            <a:r>
              <a:rPr lang="en-US" sz="4800" b="1" dirty="0" smtClean="0"/>
              <a:t>2. What must happen for a metamorphic rock to change into an igneous rock?</a:t>
            </a:r>
            <a:endParaRPr lang="en-US" sz="4800" b="1" dirty="0"/>
          </a:p>
          <a:p>
            <a:r>
              <a:rPr lang="en-US" sz="4800" b="1" dirty="0" smtClean="0"/>
              <a:t>3. What must happen for an igneous rock to change into a sedimentary rock?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64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7200" b="1" dirty="0" smtClean="0"/>
              <a:t>Warm Up: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1. Study for the test!!!</a:t>
            </a:r>
          </a:p>
          <a:p>
            <a:r>
              <a:rPr lang="en-US" sz="4800" b="1" dirty="0" smtClean="0"/>
              <a:t>2. Work on the Rock Cycle Essay.</a:t>
            </a:r>
          </a:p>
          <a:p>
            <a:r>
              <a:rPr lang="en-US" sz="4800" b="1" dirty="0" smtClean="0"/>
              <a:t>3. Work on your project.</a:t>
            </a:r>
          </a:p>
        </p:txBody>
      </p:sp>
    </p:spTree>
    <p:extLst>
      <p:ext uri="{BB962C8B-B14F-4D97-AF65-F5344CB8AC3E}">
        <p14:creationId xmlns:p14="http://schemas.microsoft.com/office/powerpoint/2010/main" val="9381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7200" b="1" dirty="0" smtClean="0"/>
              <a:t>Work Session: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1. Rocks and Minerals Test</a:t>
            </a:r>
          </a:p>
          <a:p>
            <a:r>
              <a:rPr lang="en-US" sz="4800" b="1" dirty="0" smtClean="0"/>
              <a:t>2. Work on the Rock Cycle Essay.</a:t>
            </a:r>
          </a:p>
          <a:p>
            <a:r>
              <a:rPr lang="en-US" sz="4800" b="1" dirty="0" smtClean="0"/>
              <a:t>3. Work on your project.</a:t>
            </a:r>
          </a:p>
        </p:txBody>
      </p:sp>
    </p:spTree>
    <p:extLst>
      <p:ext uri="{BB962C8B-B14F-4D97-AF65-F5344CB8AC3E}">
        <p14:creationId xmlns:p14="http://schemas.microsoft.com/office/powerpoint/2010/main" val="5149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7200" b="1" dirty="0" smtClean="0"/>
              <a:t>Closing: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Tell one way a rock can change into another rock.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198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649</Words>
  <Application>Microsoft Office PowerPoint</Application>
  <PresentationFormat>Widescreen</PresentationFormat>
  <Paragraphs>123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Bradley Hand ITC</vt:lpstr>
      <vt:lpstr>Calibri</vt:lpstr>
      <vt:lpstr>Comic Sans MS</vt:lpstr>
      <vt:lpstr>Times New Roman</vt:lpstr>
      <vt:lpstr>1_Office Theme</vt:lpstr>
      <vt:lpstr>Sedimentary Rock</vt:lpstr>
      <vt:lpstr>Warm Up:</vt:lpstr>
      <vt:lpstr>Warm Up:</vt:lpstr>
      <vt:lpstr>Work Session:</vt:lpstr>
      <vt:lpstr>Warm Up:</vt:lpstr>
      <vt:lpstr>Warm Up:</vt:lpstr>
      <vt:lpstr>Warm Up:</vt:lpstr>
      <vt:lpstr>Work Session:</vt:lpstr>
      <vt:lpstr>Closing:</vt:lpstr>
      <vt:lpstr>PowerPoint Presentation</vt:lpstr>
      <vt:lpstr>In China…</vt:lpstr>
      <vt:lpstr>Metamorphosis</vt:lpstr>
      <vt:lpstr>Why animorphs?</vt:lpstr>
      <vt:lpstr>Metamorphosis</vt:lpstr>
      <vt:lpstr>Metamorphosis (caterpillar)</vt:lpstr>
      <vt:lpstr>Metamorphic Rock</vt:lpstr>
      <vt:lpstr>Metamorphic Rock</vt:lpstr>
      <vt:lpstr>Origins of Metamorphic Rock</vt:lpstr>
      <vt:lpstr>3 Ways Rock Can CHANGE into a Metamorphic Rock</vt:lpstr>
      <vt:lpstr>Contact Metamorphism</vt:lpstr>
      <vt:lpstr>2 Types of Metamorphism</vt:lpstr>
      <vt:lpstr>Deformation:  (add to notes) a change in the shape of a rock caused by a force placed on it.  Forces might cause a rock to be stretched or squeezed </vt:lpstr>
      <vt:lpstr>Composition of Metamorphic Rock</vt:lpstr>
      <vt:lpstr>Foliated Rock</vt:lpstr>
      <vt:lpstr>Non- Foliated Rock</vt:lpstr>
      <vt:lpstr>PowerPoint Presentation</vt:lpstr>
      <vt:lpstr>Non-foliated Rocks</vt:lpstr>
      <vt:lpstr>Videos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Sept. 20, 2013</dc:title>
  <dc:creator>Heather Axt</dc:creator>
  <cp:lastModifiedBy>Laquincia Brown</cp:lastModifiedBy>
  <cp:revision>16</cp:revision>
  <dcterms:created xsi:type="dcterms:W3CDTF">2015-09-11T13:08:45Z</dcterms:created>
  <dcterms:modified xsi:type="dcterms:W3CDTF">2018-05-05T11:57:39Z</dcterms:modified>
</cp:coreProperties>
</file>