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58" r:id="rId3"/>
    <p:sldId id="262" r:id="rId4"/>
    <p:sldId id="294" r:id="rId5"/>
    <p:sldId id="259" r:id="rId6"/>
    <p:sldId id="295" r:id="rId7"/>
    <p:sldId id="264" r:id="rId8"/>
    <p:sldId id="260" r:id="rId9"/>
    <p:sldId id="261" r:id="rId10"/>
    <p:sldId id="265" r:id="rId11"/>
    <p:sldId id="268" r:id="rId12"/>
    <p:sldId id="269" r:id="rId13"/>
    <p:sldId id="270" r:id="rId14"/>
    <p:sldId id="273" r:id="rId15"/>
    <p:sldId id="272" r:id="rId16"/>
    <p:sldId id="274" r:id="rId17"/>
    <p:sldId id="276" r:id="rId18"/>
    <p:sldId id="315" r:id="rId19"/>
    <p:sldId id="277" r:id="rId20"/>
    <p:sldId id="316" r:id="rId21"/>
    <p:sldId id="298" r:id="rId22"/>
    <p:sldId id="317" r:id="rId23"/>
    <p:sldId id="280" r:id="rId24"/>
    <p:sldId id="304" r:id="rId25"/>
    <p:sldId id="314" r:id="rId26"/>
    <p:sldId id="281" r:id="rId27"/>
    <p:sldId id="282" r:id="rId28"/>
    <p:sldId id="299" r:id="rId29"/>
    <p:sldId id="300" r:id="rId30"/>
    <p:sldId id="285" r:id="rId31"/>
    <p:sldId id="301" r:id="rId32"/>
    <p:sldId id="302" r:id="rId33"/>
    <p:sldId id="288" r:id="rId34"/>
    <p:sldId id="305" r:id="rId35"/>
    <p:sldId id="311" r:id="rId36"/>
    <p:sldId id="312" r:id="rId37"/>
    <p:sldId id="313" r:id="rId38"/>
    <p:sldId id="306" r:id="rId39"/>
    <p:sldId id="310" r:id="rId40"/>
    <p:sldId id="307" r:id="rId41"/>
    <p:sldId id="309" r:id="rId42"/>
    <p:sldId id="308" r:id="rId43"/>
    <p:sldId id="303" r:id="rId44"/>
    <p:sldId id="289" r:id="rId45"/>
    <p:sldId id="290" r:id="rId46"/>
    <p:sldId id="291" r:id="rId47"/>
    <p:sldId id="292" r:id="rId48"/>
    <p:sldId id="29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4" autoAdjust="0"/>
    <p:restoredTop sz="94660"/>
  </p:normalViewPr>
  <p:slideViewPr>
    <p:cSldViewPr snapToGrid="0">
      <p:cViewPr varScale="1">
        <p:scale>
          <a:sx n="43" d="100"/>
          <a:sy n="43" d="100"/>
        </p:scale>
        <p:origin x="7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9E237-F90A-4226-956C-32CBF454CB85}" type="datetimeFigureOut">
              <a:rPr lang="en-US" smtClean="0"/>
              <a:t>8/24/2017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9072B-D556-43FC-B189-46928386C0B8}" type="slidenum">
              <a:rPr lang="en-US" smtClean="0"/>
              <a:t>‹#›</a:t>
            </a:fld>
            <a:endParaRPr lang="en-US"/>
          </a:p>
        </p:txBody>
      </p:sp>
    </p:spTree>
    <p:extLst>
      <p:ext uri="{BB962C8B-B14F-4D97-AF65-F5344CB8AC3E}">
        <p14:creationId xmlns:p14="http://schemas.microsoft.com/office/powerpoint/2010/main" val="68849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Asteroid belt, kuiper belt</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B0DF11-1EE6-4530-B462-B5FE6F1194A9}" type="slidenum">
              <a:rPr lang="en-US" altLang="en-US">
                <a:solidFill>
                  <a:prstClr val="black"/>
                </a:solidFill>
              </a:rPr>
              <a:pPr eaLnBrk="1" hangingPunct="1"/>
              <a:t>14</a:t>
            </a:fld>
            <a:endParaRPr lang="en-US" altLang="en-US">
              <a:solidFill>
                <a:prstClr val="black"/>
              </a:solidFill>
            </a:endParaRPr>
          </a:p>
        </p:txBody>
      </p:sp>
    </p:spTree>
    <p:extLst>
      <p:ext uri="{BB962C8B-B14F-4D97-AF65-F5344CB8AC3E}">
        <p14:creationId xmlns:p14="http://schemas.microsoft.com/office/powerpoint/2010/main" val="242402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Asteroid belt, kuiper belt</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3C7C66-88CF-42A6-9439-241E47DF16C4}" type="slidenum">
              <a:rPr lang="en-US" altLang="en-US">
                <a:solidFill>
                  <a:prstClr val="black"/>
                </a:solidFill>
              </a:rPr>
              <a:pPr eaLnBrk="1" hangingPunct="1"/>
              <a:t>15</a:t>
            </a:fld>
            <a:endParaRPr lang="en-US" altLang="en-US">
              <a:solidFill>
                <a:prstClr val="black"/>
              </a:solidFill>
            </a:endParaRPr>
          </a:p>
        </p:txBody>
      </p:sp>
    </p:spTree>
    <p:extLst>
      <p:ext uri="{BB962C8B-B14F-4D97-AF65-F5344CB8AC3E}">
        <p14:creationId xmlns:p14="http://schemas.microsoft.com/office/powerpoint/2010/main" val="382108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Triton, Neptune’s moon</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7E9FB7-0733-4B12-87F7-9A50564C167D}" type="slidenum">
              <a:rPr lang="en-US" altLang="en-US">
                <a:solidFill>
                  <a:prstClr val="black"/>
                </a:solidFill>
              </a:rPr>
              <a:pPr eaLnBrk="1" hangingPunct="1"/>
              <a:t>25</a:t>
            </a:fld>
            <a:endParaRPr lang="en-US" altLang="en-US">
              <a:solidFill>
                <a:prstClr val="black"/>
              </a:solidFill>
            </a:endParaRPr>
          </a:p>
        </p:txBody>
      </p:sp>
    </p:spTree>
    <p:extLst>
      <p:ext uri="{BB962C8B-B14F-4D97-AF65-F5344CB8AC3E}">
        <p14:creationId xmlns:p14="http://schemas.microsoft.com/office/powerpoint/2010/main" val="89065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0248FCC-04BB-4596-854C-18E3539B205D}" type="slidenum">
              <a:rPr lang="en-US" altLang="en-US">
                <a:solidFill>
                  <a:prstClr val="black"/>
                </a:solidFill>
                <a:latin typeface="Arial" panose="020B0604020202020204" pitchFamily="34" charset="0"/>
              </a:rPr>
              <a:pPr eaLnBrk="1" hangingPunct="1">
                <a:spcBef>
                  <a:spcPct val="0"/>
                </a:spcBef>
              </a:pPr>
              <a:t>29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55287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0248FCC-04BB-4596-854C-18E3539B205D}" type="slidenum">
              <a:rPr lang="en-US" altLang="en-US">
                <a:solidFill>
                  <a:prstClr val="black"/>
                </a:solidFill>
                <a:latin typeface="Arial" panose="020B0604020202020204" pitchFamily="34" charset="0"/>
              </a:rPr>
              <a:pPr eaLnBrk="1" hangingPunct="1">
                <a:spcBef>
                  <a:spcPct val="0"/>
                </a:spcBef>
              </a:pPr>
              <a:t>38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9318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0248FCC-04BB-4596-854C-18E3539B205D}" type="slidenum">
              <a:rPr lang="en-US" altLang="en-US">
                <a:solidFill>
                  <a:prstClr val="black"/>
                </a:solidFill>
                <a:latin typeface="Arial" panose="020B0604020202020204" pitchFamily="34" charset="0"/>
              </a:rPr>
              <a:pPr eaLnBrk="1" hangingPunct="1">
                <a:spcBef>
                  <a:spcPct val="0"/>
                </a:spcBef>
              </a:pPr>
              <a:t>39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89716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FD66F8-7B83-4107-84D3-DD560BD766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91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6B7C6C-F87A-4F82-8D60-04D0E14130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647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492380-1E9A-4501-B3B6-AF4DCB462C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640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FFF032-1B8B-427F-9CB1-69216828DD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409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500B2F-26C4-4E2D-A7C1-08CFB7541E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81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591BF0A-EA6F-44CB-ADA7-7998F376CA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941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41483E8-8F61-484C-BE14-A2ECEE8D92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011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2687A43-CF61-485E-8BEC-2BE15E9148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00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33933A5-5E0D-4120-A73E-28D102D4A2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73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2AA88C-98DA-477B-8156-304D284B44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828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46EF683-9993-407D-A0F8-9C058EE65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4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1D2E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F604529-D869-402D-8E1E-B09B5871F78C}"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94990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allpaperdev.com/stock/outer-space-stars-galaxies-new-hd-wallpaper.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allpaperdev.com/stock/outer-space-stars-galaxies-new-hd-wallpaper.jp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m/url?sa=i&amp;rct=j&amp;q=&amp;esrc=s&amp;source=images&amp;cd=&amp;cad=rja&amp;uact=8&amp;ved=0ahUKEwj5w9Or-NbLAhVFGR4KHWvsDj0QjRwIBw&amp;url=https://www.quora.com/Why-is-the-great-red-spot-so-permanent-on-Jupiter&amp;bvm=bv.117218890,d.dmo&amp;psig=AFQjCNEs50H1t_VHoxtRsbKhU8L-2afv4g&amp;ust=1458826993749719"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allpaperdev.com/stock/outer-space-stars-galaxies-new-hd-wallpaper.jpg" TargetMode="External"/><Relationship Id="rId1" Type="http://schemas.openxmlformats.org/officeDocument/2006/relationships/slideLayout" Target="../slideLayouts/slideLayout1.xml"/><Relationship Id="rId4" Type="http://schemas.openxmlformats.org/officeDocument/2006/relationships/hyperlink" Target="http://www.classzone.com/books/earth_science/terc/content/visualizations/es2701/es2701page01.cfm?chapter_no=visualiz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allpaperdev.com/stock/outer-space-stars-galaxies-new-hd-wallpaper.jp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Outer Space Stars Galaxies New Hd Wallpaper">
            <a:hlinkClick r:id="rId2" tooltip="Outer Space Stars Galaxies New Hd Wallpaper"/>
          </p:cNvPr>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0" y="1"/>
            <a:ext cx="7772400" cy="1470025"/>
          </a:xfrm>
        </p:spPr>
        <p:txBody>
          <a:bodyPr/>
          <a:lstStyle/>
          <a:p>
            <a:pPr>
              <a:defRPr/>
            </a:pPr>
            <a:r>
              <a:rPr lang="en-US" b="1" dirty="0" smtClean="0">
                <a:solidFill>
                  <a:srgbClr val="FFFF00"/>
                </a:solidFill>
                <a:effectLst>
                  <a:outerShdw blurRad="38100" dist="38100" dir="2700000" algn="tl">
                    <a:srgbClr val="000000">
                      <a:alpha val="43137"/>
                    </a:srgbClr>
                  </a:outerShdw>
                </a:effectLst>
              </a:rPr>
              <a:t>Lesson 3</a:t>
            </a:r>
            <a:endParaRPr lang="en-US"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76400" y="1600200"/>
            <a:ext cx="8839200" cy="5257800"/>
          </a:xfrm>
        </p:spPr>
        <p:txBody>
          <a:bodyPr>
            <a:normAutofit/>
          </a:bodyPr>
          <a:lstStyle/>
          <a:p>
            <a:pPr>
              <a:defRPr/>
            </a:pPr>
            <a:r>
              <a:rPr lang="en-US" sz="5600" b="1" dirty="0">
                <a:solidFill>
                  <a:srgbClr val="FFFF00"/>
                </a:solidFill>
                <a:effectLst>
                  <a:outerShdw blurRad="38100" dist="38100" dir="2700000" algn="tl">
                    <a:srgbClr val="000000">
                      <a:alpha val="43137"/>
                    </a:srgbClr>
                  </a:outerShdw>
                </a:effectLst>
              </a:rPr>
              <a:t>The Planets</a:t>
            </a:r>
          </a:p>
        </p:txBody>
      </p:sp>
    </p:spTree>
    <p:extLst>
      <p:ext uri="{BB962C8B-B14F-4D97-AF65-F5344CB8AC3E}">
        <p14:creationId xmlns:p14="http://schemas.microsoft.com/office/powerpoint/2010/main" val="4009521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Terms: The Planets</a:t>
            </a:r>
          </a:p>
        </p:txBody>
      </p:sp>
      <p:sp>
        <p:nvSpPr>
          <p:cNvPr id="32771" name="Rectangle 3"/>
          <p:cNvSpPr>
            <a:spLocks noChangeArrowheads="1"/>
          </p:cNvSpPr>
          <p:nvPr/>
        </p:nvSpPr>
        <p:spPr bwMode="auto">
          <a:xfrm>
            <a:off x="2057400" y="1676401"/>
            <a:ext cx="525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0"/>
              </a:spcBef>
              <a:spcAft>
                <a:spcPct val="0"/>
              </a:spcAft>
              <a:buFontTx/>
              <a:buNone/>
            </a:pPr>
            <a:r>
              <a:rPr lang="en-US" altLang="en-US" sz="1800" b="1">
                <a:solidFill>
                  <a:srgbClr val="000000"/>
                </a:solidFill>
              </a:rPr>
              <a:t>Study Jams Inner Planets</a:t>
            </a:r>
          </a:p>
          <a:p>
            <a:pPr eaLnBrk="1" fontAlgn="base" hangingPunct="1">
              <a:spcBef>
                <a:spcPct val="0"/>
              </a:spcBef>
              <a:spcAft>
                <a:spcPct val="0"/>
              </a:spcAft>
              <a:buFontTx/>
              <a:buNone/>
            </a:pPr>
            <a:r>
              <a:rPr lang="en-US" altLang="en-US" sz="1800">
                <a:solidFill>
                  <a:srgbClr val="000000"/>
                </a:solidFill>
              </a:rPr>
              <a:t>http://studyjams.scholastic.com/studyjams/jams/science/solar-system/solar-system-inner.htm</a:t>
            </a:r>
          </a:p>
        </p:txBody>
      </p:sp>
    </p:spTree>
    <p:extLst>
      <p:ext uri="{BB962C8B-B14F-4D97-AF65-F5344CB8AC3E}">
        <p14:creationId xmlns:p14="http://schemas.microsoft.com/office/powerpoint/2010/main" val="2592652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524000" y="1295400"/>
            <a:ext cx="9144000" cy="5562600"/>
          </a:xfrm>
        </p:spPr>
        <p:txBody>
          <a:bodyPr/>
          <a:lstStyle/>
          <a:p>
            <a:pPr marL="342900" lvl="2" indent="-342900" eaLnBrk="1" hangingPunct="1">
              <a:lnSpc>
                <a:spcPct val="80000"/>
              </a:lnSpc>
              <a:buNone/>
            </a:pPr>
            <a:r>
              <a:rPr lang="en-US" altLang="en-US" sz="6000" i="1" dirty="0"/>
              <a:t>1</a:t>
            </a:r>
            <a:r>
              <a:rPr lang="en-US" altLang="en-US" sz="4400" i="1" dirty="0"/>
              <a:t>. </a:t>
            </a:r>
            <a:r>
              <a:rPr lang="en-US" altLang="en-US" sz="4400" dirty="0" smtClean="0"/>
              <a:t>What factors exists on Earth that make life possible here, but unlikely on any other planet?</a:t>
            </a:r>
          </a:p>
          <a:p>
            <a:pPr marL="342900" lvl="2" indent="-342900" eaLnBrk="1" hangingPunct="1">
              <a:lnSpc>
                <a:spcPct val="80000"/>
              </a:lnSpc>
              <a:buNone/>
            </a:pPr>
            <a:endParaRPr lang="en-US" altLang="en-US" sz="4400" i="1" dirty="0" smtClean="0"/>
          </a:p>
          <a:p>
            <a:pPr marL="342900" lvl="2" indent="-342900" eaLnBrk="1" hangingPunct="1">
              <a:lnSpc>
                <a:spcPct val="80000"/>
              </a:lnSpc>
              <a:buNone/>
            </a:pPr>
            <a:r>
              <a:rPr lang="en-US" altLang="en-US" sz="4400" i="1" dirty="0" smtClean="0"/>
              <a:t>Earth </a:t>
            </a:r>
            <a:r>
              <a:rPr lang="en-US" altLang="en-US" sz="4400" i="1" dirty="0"/>
              <a:t>has Liquid water, moderate temperature, and an atmosphere rich in oxygen, which are all needed for life.</a:t>
            </a:r>
          </a:p>
          <a:p>
            <a:pPr eaLnBrk="1" hangingPunct="1">
              <a:lnSpc>
                <a:spcPct val="80000"/>
              </a:lnSpc>
              <a:buFontTx/>
              <a:buNone/>
            </a:pPr>
            <a:endParaRPr lang="en-US" altLang="en-US" sz="6000" i="1" dirty="0"/>
          </a:p>
        </p:txBody>
      </p:sp>
    </p:spTree>
    <p:extLst>
      <p:ext uri="{BB962C8B-B14F-4D97-AF65-F5344CB8AC3E}">
        <p14:creationId xmlns:p14="http://schemas.microsoft.com/office/powerpoint/2010/main" val="3521968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118559" y="1035169"/>
            <a:ext cx="9144000" cy="4589253"/>
          </a:xfrm>
        </p:spPr>
        <p:txBody>
          <a:bodyPr/>
          <a:lstStyle/>
          <a:p>
            <a:pPr eaLnBrk="1" hangingPunct="1">
              <a:lnSpc>
                <a:spcPct val="80000"/>
              </a:lnSpc>
              <a:buNone/>
            </a:pPr>
            <a:r>
              <a:rPr lang="en-US" altLang="en-US" sz="4400" i="1" dirty="0"/>
              <a:t>2</a:t>
            </a:r>
            <a:r>
              <a:rPr lang="en-US" altLang="en-US" sz="4400" i="1" dirty="0" smtClean="0"/>
              <a:t>.</a:t>
            </a:r>
            <a:r>
              <a:rPr lang="en-US" altLang="en-US" sz="4400" dirty="0" smtClean="0"/>
              <a:t> Which planets in the solar system are called the “gas giants” and why?</a:t>
            </a:r>
          </a:p>
          <a:p>
            <a:pPr eaLnBrk="1" hangingPunct="1">
              <a:lnSpc>
                <a:spcPct val="80000"/>
              </a:lnSpc>
              <a:buNone/>
            </a:pPr>
            <a:endParaRPr lang="en-US" altLang="en-US" sz="4400" dirty="0" smtClean="0"/>
          </a:p>
          <a:p>
            <a:pPr eaLnBrk="1" hangingPunct="1">
              <a:lnSpc>
                <a:spcPct val="80000"/>
              </a:lnSpc>
              <a:buFontTx/>
              <a:buNone/>
            </a:pPr>
            <a:r>
              <a:rPr lang="en-US" altLang="en-US" sz="4400" i="1" dirty="0" smtClean="0"/>
              <a:t> </a:t>
            </a:r>
            <a:r>
              <a:rPr lang="en-US" altLang="en-US" sz="4400" i="1" dirty="0"/>
              <a:t>	</a:t>
            </a:r>
            <a:r>
              <a:rPr lang="en-US" altLang="en-US" sz="4400" i="1" u="sng" dirty="0"/>
              <a:t>Jupiter, Saturn, Uranus, Neptune. </a:t>
            </a:r>
            <a:r>
              <a:rPr lang="en-US" altLang="en-US" sz="4400" i="1" dirty="0"/>
              <a:t>They are </a:t>
            </a:r>
            <a:r>
              <a:rPr lang="en-US" altLang="en-US" sz="4400" i="1" u="sng" dirty="0"/>
              <a:t>giant planets,</a:t>
            </a:r>
            <a:r>
              <a:rPr lang="en-US" altLang="en-US" sz="4400" i="1" dirty="0"/>
              <a:t> much larger than Earth. They are </a:t>
            </a:r>
            <a:r>
              <a:rPr lang="en-US" altLang="en-US" sz="4400" i="1" u="sng" dirty="0"/>
              <a:t>mainly composed of gases </a:t>
            </a:r>
            <a:r>
              <a:rPr lang="en-US" altLang="en-US" sz="4400" i="1" dirty="0"/>
              <a:t>and do not have well-defined surfaces.</a:t>
            </a:r>
          </a:p>
        </p:txBody>
      </p:sp>
    </p:spTree>
    <p:extLst>
      <p:ext uri="{BB962C8B-B14F-4D97-AF65-F5344CB8AC3E}">
        <p14:creationId xmlns:p14="http://schemas.microsoft.com/office/powerpoint/2010/main" val="3843750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11191" y="208471"/>
            <a:ext cx="11708921" cy="5562600"/>
          </a:xfrm>
        </p:spPr>
        <p:txBody>
          <a:bodyPr/>
          <a:lstStyle/>
          <a:p>
            <a:pPr eaLnBrk="1" hangingPunct="1">
              <a:lnSpc>
                <a:spcPct val="80000"/>
              </a:lnSpc>
              <a:buNone/>
            </a:pPr>
            <a:r>
              <a:rPr lang="en-US" altLang="en-US" sz="6000" i="1" dirty="0"/>
              <a:t>3. </a:t>
            </a:r>
            <a:r>
              <a:rPr lang="en-US" altLang="en-US" sz="6000" dirty="0" smtClean="0"/>
              <a:t>In general, what condition on the planets is MOST affected by its distance from the sun?</a:t>
            </a:r>
          </a:p>
          <a:p>
            <a:pPr eaLnBrk="1" hangingPunct="1">
              <a:lnSpc>
                <a:spcPct val="80000"/>
              </a:lnSpc>
              <a:buNone/>
            </a:pPr>
            <a:endParaRPr lang="en-US" altLang="en-US" sz="6000" dirty="0" smtClean="0"/>
          </a:p>
          <a:p>
            <a:pPr eaLnBrk="1" hangingPunct="1">
              <a:lnSpc>
                <a:spcPct val="80000"/>
              </a:lnSpc>
              <a:buFontTx/>
              <a:buNone/>
            </a:pPr>
            <a:r>
              <a:rPr lang="en-US" altLang="en-US" sz="6000" i="1" dirty="0" smtClean="0"/>
              <a:t>temperature</a:t>
            </a:r>
            <a:r>
              <a:rPr lang="en-US" altLang="en-US" sz="6000" i="1" dirty="0"/>
              <a:t>. It will get colder further from the sun and hotter closer to it.</a:t>
            </a:r>
          </a:p>
        </p:txBody>
      </p:sp>
    </p:spTree>
    <p:extLst>
      <p:ext uri="{BB962C8B-B14F-4D97-AF65-F5344CB8AC3E}">
        <p14:creationId xmlns:p14="http://schemas.microsoft.com/office/powerpoint/2010/main" val="3099747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990600"/>
            <a:ext cx="898842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141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9526"/>
            <a:ext cx="7745413"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326" y="3143250"/>
            <a:ext cx="9250363"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390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2057400" y="0"/>
            <a:ext cx="8229600" cy="1143000"/>
          </a:xfrm>
        </p:spPr>
        <p:txBody>
          <a:bodyPr/>
          <a:lstStyle/>
          <a:p>
            <a:r>
              <a:rPr lang="en-US" altLang="en-US" sz="6600"/>
              <a:t>The Inner Planets </a:t>
            </a:r>
          </a:p>
        </p:txBody>
      </p:sp>
      <p:sp>
        <p:nvSpPr>
          <p:cNvPr id="41987" name="Content Placeholder 2"/>
          <p:cNvSpPr>
            <a:spLocks noGrp="1"/>
          </p:cNvSpPr>
          <p:nvPr>
            <p:ph idx="1"/>
          </p:nvPr>
        </p:nvSpPr>
        <p:spPr>
          <a:xfrm>
            <a:off x="557842" y="1143000"/>
            <a:ext cx="9144000" cy="5562600"/>
          </a:xfrm>
        </p:spPr>
        <p:txBody>
          <a:bodyPr/>
          <a:lstStyle/>
          <a:p>
            <a:pPr eaLnBrk="1" hangingPunct="1">
              <a:lnSpc>
                <a:spcPct val="80000"/>
              </a:lnSpc>
              <a:buFontTx/>
              <a:buNone/>
            </a:pPr>
            <a:r>
              <a:rPr lang="en-US" altLang="en-US" sz="2800" b="1" i="1" dirty="0"/>
              <a:t>Also known as the “Terrestrial Planets”</a:t>
            </a:r>
          </a:p>
          <a:p>
            <a:pPr eaLnBrk="1" hangingPunct="1">
              <a:lnSpc>
                <a:spcPct val="80000"/>
              </a:lnSpc>
              <a:buFontTx/>
              <a:buNone/>
            </a:pPr>
            <a:endParaRPr lang="en-US" altLang="en-US" sz="2800" b="1" i="1" dirty="0"/>
          </a:p>
          <a:p>
            <a:pPr eaLnBrk="1" hangingPunct="1">
              <a:lnSpc>
                <a:spcPct val="80000"/>
              </a:lnSpc>
            </a:pPr>
            <a:r>
              <a:rPr lang="en-US" altLang="en-US" sz="6000" b="1" i="1" dirty="0"/>
              <a:t>Mercury</a:t>
            </a:r>
            <a:endParaRPr lang="en-US" altLang="en-US" sz="6000" dirty="0"/>
          </a:p>
          <a:p>
            <a:pPr eaLnBrk="1" hangingPunct="1">
              <a:lnSpc>
                <a:spcPct val="80000"/>
              </a:lnSpc>
            </a:pPr>
            <a:r>
              <a:rPr lang="en-US" altLang="en-US" sz="6000" b="1" i="1" dirty="0"/>
              <a:t>Venus</a:t>
            </a:r>
            <a:endParaRPr lang="en-US" altLang="en-US" sz="6000" dirty="0"/>
          </a:p>
          <a:p>
            <a:pPr eaLnBrk="1" hangingPunct="1">
              <a:lnSpc>
                <a:spcPct val="80000"/>
              </a:lnSpc>
            </a:pPr>
            <a:r>
              <a:rPr lang="en-US" altLang="en-US" sz="6000" b="1" i="1" dirty="0"/>
              <a:t>Earth</a:t>
            </a:r>
            <a:r>
              <a:rPr lang="en-US" altLang="en-US" sz="6000" dirty="0"/>
              <a:t> </a:t>
            </a:r>
          </a:p>
          <a:p>
            <a:pPr eaLnBrk="1" hangingPunct="1">
              <a:lnSpc>
                <a:spcPct val="80000"/>
              </a:lnSpc>
            </a:pPr>
            <a:r>
              <a:rPr lang="en-US" altLang="en-US" sz="6000" b="1" i="1" dirty="0"/>
              <a:t>Mars </a:t>
            </a:r>
            <a:r>
              <a:rPr lang="en-US" altLang="en-US" sz="6000" i="1" dirty="0"/>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14" t="14252" r="52068" b="16893"/>
          <a:stretch/>
        </p:blipFill>
        <p:spPr bwMode="auto">
          <a:xfrm>
            <a:off x="5900467" y="1539816"/>
            <a:ext cx="6025883" cy="516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352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4034" name="Title 3"/>
          <p:cNvSpPr>
            <a:spLocks noGrp="1"/>
          </p:cNvSpPr>
          <p:nvPr>
            <p:ph type="title"/>
          </p:nvPr>
        </p:nvSpPr>
        <p:spPr>
          <a:xfrm>
            <a:off x="1524001" y="152400"/>
            <a:ext cx="4432299" cy="533400"/>
          </a:xfrm>
        </p:spPr>
        <p:txBody>
          <a:bodyPr/>
          <a:lstStyle/>
          <a:p>
            <a:r>
              <a:rPr lang="en-US" altLang="en-US" sz="3600" dirty="0" smtClean="0"/>
              <a:t>Mercury- 0 Moons</a:t>
            </a:r>
            <a:endParaRPr lang="en-US" altLang="en-US" sz="3600" dirty="0"/>
          </a:p>
        </p:txBody>
      </p:sp>
      <p:sp>
        <p:nvSpPr>
          <p:cNvPr id="44035" name="Text Placeholder 5"/>
          <p:cNvSpPr>
            <a:spLocks noGrp="1"/>
          </p:cNvSpPr>
          <p:nvPr>
            <p:ph type="body" sz="half" idx="2"/>
          </p:nvPr>
        </p:nvSpPr>
        <p:spPr>
          <a:xfrm>
            <a:off x="1524000" y="990601"/>
            <a:ext cx="3962400" cy="5135563"/>
          </a:xfrm>
        </p:spPr>
        <p:txBody>
          <a:bodyPr/>
          <a:lstStyle/>
          <a:p>
            <a:endParaRPr lang="en-US" altLang="en-US" dirty="0" smtClean="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5648454"/>
              </p:ext>
            </p:extLst>
          </p:nvPr>
        </p:nvGraphicFramePr>
        <p:xfrm>
          <a:off x="6692660" y="169863"/>
          <a:ext cx="4953000" cy="1854200"/>
        </p:xfrm>
        <a:graphic>
          <a:graphicData uri="http://schemas.openxmlformats.org/drawingml/2006/table">
            <a:tbl>
              <a:tblPr firstRow="1" bandRow="1">
                <a:tableStyleId>{5C22544A-7EE6-4342-B048-85BDC9FD1C3A}</a:tableStyleId>
              </a:tblPr>
              <a:tblGrid>
                <a:gridCol w="3178791">
                  <a:extLst>
                    <a:ext uri="{9D8B030D-6E8A-4147-A177-3AD203B41FA5}">
                      <a16:colId xmlns:a16="http://schemas.microsoft.com/office/drawing/2014/main" val="20000"/>
                    </a:ext>
                  </a:extLst>
                </a:gridCol>
                <a:gridCol w="1774209">
                  <a:extLst>
                    <a:ext uri="{9D8B030D-6E8A-4147-A177-3AD203B41FA5}">
                      <a16:colId xmlns:a16="http://schemas.microsoft.com/office/drawing/2014/main" val="20001"/>
                    </a:ext>
                  </a:extLst>
                </a:gridCol>
              </a:tblGrid>
              <a:tr h="370840">
                <a:tc>
                  <a:txBody>
                    <a:bodyPr/>
                    <a:lstStyle/>
                    <a:p>
                      <a:r>
                        <a:rPr lang="en-US" dirty="0" smtClean="0"/>
                        <a:t>Distance from the sun</a:t>
                      </a:r>
                      <a:endParaRPr lang="en-US" dirty="0"/>
                    </a:p>
                  </a:txBody>
                  <a:tcPr/>
                </a:tc>
                <a:tc>
                  <a:txBody>
                    <a:bodyPr/>
                    <a:lstStyle/>
                    <a:p>
                      <a:r>
                        <a:rPr lang="en-US" dirty="0" smtClean="0"/>
                        <a:t>58,000,000 km</a:t>
                      </a:r>
                      <a:endParaRPr lang="en-US" dirty="0"/>
                    </a:p>
                  </a:txBody>
                  <a:tcPr/>
                </a:tc>
                <a:extLst>
                  <a:ext uri="{0D108BD9-81ED-4DB2-BD59-A6C34878D82A}">
                    <a16:rowId xmlns:a16="http://schemas.microsoft.com/office/drawing/2014/main" val="10000"/>
                  </a:ext>
                </a:extLst>
              </a:tr>
              <a:tr h="370840">
                <a:tc>
                  <a:txBody>
                    <a:bodyPr/>
                    <a:lstStyle/>
                    <a:p>
                      <a:r>
                        <a:rPr lang="en-US" dirty="0" smtClean="0"/>
                        <a:t>Diameter</a:t>
                      </a:r>
                      <a:endParaRPr lang="en-US" dirty="0"/>
                    </a:p>
                  </a:txBody>
                  <a:tcPr/>
                </a:tc>
                <a:tc>
                  <a:txBody>
                    <a:bodyPr/>
                    <a:lstStyle/>
                    <a:p>
                      <a:r>
                        <a:rPr lang="en-US" dirty="0" smtClean="0"/>
                        <a:t>4,880</a:t>
                      </a:r>
                      <a:r>
                        <a:rPr lang="en-US" baseline="0" dirty="0" smtClean="0"/>
                        <a:t> km</a:t>
                      </a:r>
                      <a:endParaRPr lang="en-US" dirty="0"/>
                    </a:p>
                  </a:txBody>
                  <a:tcPr/>
                </a:tc>
                <a:extLst>
                  <a:ext uri="{0D108BD9-81ED-4DB2-BD59-A6C34878D82A}">
                    <a16:rowId xmlns:a16="http://schemas.microsoft.com/office/drawing/2014/main" val="10001"/>
                  </a:ext>
                </a:extLst>
              </a:tr>
              <a:tr h="370840">
                <a:tc>
                  <a:txBody>
                    <a:bodyPr/>
                    <a:lstStyle/>
                    <a:p>
                      <a:r>
                        <a:rPr lang="en-US" dirty="0" smtClean="0"/>
                        <a:t>Year Length (Earth</a:t>
                      </a:r>
                      <a:r>
                        <a:rPr lang="en-US" baseline="0" dirty="0" smtClean="0"/>
                        <a:t> Years)</a:t>
                      </a:r>
                      <a:endParaRPr lang="en-US" dirty="0"/>
                    </a:p>
                  </a:txBody>
                  <a:tcPr/>
                </a:tc>
                <a:tc>
                  <a:txBody>
                    <a:bodyPr/>
                    <a:lstStyle/>
                    <a:p>
                      <a:r>
                        <a:rPr lang="en-US" dirty="0" smtClean="0"/>
                        <a:t>88 days</a:t>
                      </a:r>
                      <a:endParaRPr lang="en-US" dirty="0"/>
                    </a:p>
                  </a:txBody>
                  <a:tcPr/>
                </a:tc>
                <a:extLst>
                  <a:ext uri="{0D108BD9-81ED-4DB2-BD59-A6C34878D82A}">
                    <a16:rowId xmlns:a16="http://schemas.microsoft.com/office/drawing/2014/main" val="10002"/>
                  </a:ext>
                </a:extLst>
              </a:tr>
              <a:tr h="370840">
                <a:tc>
                  <a:txBody>
                    <a:bodyPr/>
                    <a:lstStyle/>
                    <a:p>
                      <a:r>
                        <a:rPr lang="en-US" dirty="0" smtClean="0"/>
                        <a:t>Gravity (X Earth’s0</a:t>
                      </a:r>
                      <a:endParaRPr lang="en-US" dirty="0"/>
                    </a:p>
                  </a:txBody>
                  <a:tcPr/>
                </a:tc>
                <a:tc>
                  <a:txBody>
                    <a:bodyPr/>
                    <a:lstStyle/>
                    <a:p>
                      <a:r>
                        <a:rPr lang="en-US" dirty="0" smtClean="0"/>
                        <a:t>0.38</a:t>
                      </a:r>
                      <a:endParaRPr lang="en-US" dirty="0"/>
                    </a:p>
                  </a:txBody>
                  <a:tcPr/>
                </a:tc>
                <a:extLst>
                  <a:ext uri="{0D108BD9-81ED-4DB2-BD59-A6C34878D82A}">
                    <a16:rowId xmlns:a16="http://schemas.microsoft.com/office/drawing/2014/main" val="10003"/>
                  </a:ext>
                </a:extLst>
              </a:tr>
              <a:tr h="370840">
                <a:tc>
                  <a:txBody>
                    <a:bodyPr/>
                    <a:lstStyle/>
                    <a:p>
                      <a:r>
                        <a:rPr lang="en-US" dirty="0" smtClean="0"/>
                        <a:t>Moons</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4"/>
                  </a:ext>
                </a:extLst>
              </a:tr>
            </a:tbl>
          </a:graphicData>
        </a:graphic>
      </p:graphicFrame>
      <p:pic>
        <p:nvPicPr>
          <p:cNvPr id="44056" name="Picture 3" descr="C:\Documents and Settings\EG113908\My Documents\My Pictures\hst_fam_006_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418" y="2824779"/>
            <a:ext cx="5181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394408265"/>
              </p:ext>
            </p:extLst>
          </p:nvPr>
        </p:nvGraphicFramePr>
        <p:xfrm>
          <a:off x="20638" y="685799"/>
          <a:ext cx="6561318" cy="3200400"/>
        </p:xfrm>
        <a:graphic>
          <a:graphicData uri="http://schemas.openxmlformats.org/drawingml/2006/table">
            <a:tbl>
              <a:tblPr firstRow="1" firstCol="1" bandRow="1">
                <a:tableStyleId>{5C22544A-7EE6-4342-B048-85BDC9FD1C3A}</a:tableStyleId>
              </a:tblPr>
              <a:tblGrid>
                <a:gridCol w="1618381">
                  <a:extLst>
                    <a:ext uri="{9D8B030D-6E8A-4147-A177-3AD203B41FA5}">
                      <a16:colId xmlns:a16="http://schemas.microsoft.com/office/drawing/2014/main" val="20000"/>
                    </a:ext>
                  </a:extLst>
                </a:gridCol>
                <a:gridCol w="2306453">
                  <a:extLst>
                    <a:ext uri="{9D8B030D-6E8A-4147-A177-3AD203B41FA5}">
                      <a16:colId xmlns:a16="http://schemas.microsoft.com/office/drawing/2014/main" val="20001"/>
                    </a:ext>
                  </a:extLst>
                </a:gridCol>
                <a:gridCol w="2636484">
                  <a:extLst>
                    <a:ext uri="{9D8B030D-6E8A-4147-A177-3AD203B41FA5}">
                      <a16:colId xmlns:a16="http://schemas.microsoft.com/office/drawing/2014/main" val="20002"/>
                    </a:ext>
                  </a:extLst>
                </a:gridCol>
              </a:tblGrid>
              <a:tr h="656167">
                <a:tc>
                  <a:txBody>
                    <a:bodyPr/>
                    <a:lstStyle/>
                    <a:p>
                      <a:pPr marL="0" marR="0">
                        <a:spcBef>
                          <a:spcPts val="0"/>
                        </a:spcBef>
                        <a:spcAft>
                          <a:spcPts val="0"/>
                        </a:spcAft>
                      </a:pPr>
                      <a:r>
                        <a:rPr lang="en-US" sz="3000">
                          <a:solidFill>
                            <a:schemeClr val="tx1"/>
                          </a:solidFill>
                          <a:effectLst/>
                        </a:rPr>
                        <a:t>Planet</a:t>
                      </a:r>
                      <a:endParaRPr lang="en-US"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dirty="0">
                          <a:solidFill>
                            <a:schemeClr val="tx1"/>
                          </a:solidFill>
                          <a:effectLst/>
                        </a:rPr>
                        <a:t>Surface Features</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a:solidFill>
                            <a:schemeClr val="tx1"/>
                          </a:solidFill>
                          <a:effectLst/>
                        </a:rPr>
                        <a:t>Atmospheric Conditions</a:t>
                      </a:r>
                      <a:endParaRPr lang="en-US"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312334">
                <a:tc>
                  <a:txBody>
                    <a:bodyPr/>
                    <a:lstStyle/>
                    <a:p>
                      <a:pPr marL="0" marR="0">
                        <a:spcBef>
                          <a:spcPts val="0"/>
                        </a:spcBef>
                        <a:spcAft>
                          <a:spcPts val="0"/>
                        </a:spcAft>
                      </a:pPr>
                      <a:r>
                        <a:rPr lang="en-US" sz="3000">
                          <a:solidFill>
                            <a:schemeClr val="tx1"/>
                          </a:solidFill>
                          <a:effectLst/>
                        </a:rPr>
                        <a:t>Mercury</a:t>
                      </a:r>
                      <a:endParaRPr lang="en-US"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u="sng" dirty="0">
                          <a:solidFill>
                            <a:schemeClr val="tx1"/>
                          </a:solidFill>
                          <a:effectLst/>
                        </a:rPr>
                        <a:t>rocky</a:t>
                      </a:r>
                      <a:r>
                        <a:rPr lang="en-US" sz="3000" dirty="0">
                          <a:solidFill>
                            <a:schemeClr val="tx1"/>
                          </a:solidFill>
                          <a:effectLst/>
                        </a:rPr>
                        <a:t> surface with many </a:t>
                      </a:r>
                      <a:r>
                        <a:rPr lang="en-US" sz="3000" b="1" u="sng" dirty="0">
                          <a:solidFill>
                            <a:schemeClr val="tx1"/>
                          </a:solidFill>
                          <a:effectLst/>
                        </a:rPr>
                        <a:t>craters</a:t>
                      </a:r>
                    </a:p>
                    <a:p>
                      <a:pPr marL="457200" marR="0">
                        <a:spcBef>
                          <a:spcPts val="0"/>
                        </a:spcBef>
                        <a:spcAft>
                          <a:spcPts val="0"/>
                        </a:spcAft>
                      </a:pPr>
                      <a:r>
                        <a:rPr lang="en-US" sz="3000" dirty="0">
                          <a:solidFill>
                            <a:schemeClr val="tx1"/>
                          </a:solidFill>
                          <a:effectLst/>
                        </a:rPr>
                        <a:t> </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dirty="0">
                          <a:solidFill>
                            <a:schemeClr val="tx1"/>
                          </a:solidFill>
                          <a:effectLst/>
                        </a:rPr>
                        <a:t>very </a:t>
                      </a:r>
                      <a:r>
                        <a:rPr lang="en-US" sz="3000" b="1" u="sng" dirty="0">
                          <a:solidFill>
                            <a:schemeClr val="tx1"/>
                          </a:solidFill>
                          <a:effectLst/>
                        </a:rPr>
                        <a:t>thin</a:t>
                      </a:r>
                      <a:r>
                        <a:rPr lang="en-US" sz="3000" dirty="0">
                          <a:solidFill>
                            <a:schemeClr val="tx1"/>
                          </a:solidFill>
                          <a:effectLst/>
                        </a:rPr>
                        <a:t> atmosphere </a:t>
                      </a:r>
                    </a:p>
                    <a:p>
                      <a:pPr marL="0" marR="0">
                        <a:spcBef>
                          <a:spcPts val="0"/>
                        </a:spcBef>
                        <a:spcAft>
                          <a:spcPts val="0"/>
                        </a:spcAft>
                      </a:pPr>
                      <a:r>
                        <a:rPr lang="en-US" sz="3000" dirty="0">
                          <a:solidFill>
                            <a:schemeClr val="tx1"/>
                          </a:solidFill>
                          <a:effectLst/>
                        </a:rPr>
                        <a:t> </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20528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1524001" y="152400"/>
            <a:ext cx="3465513" cy="533400"/>
          </a:xfrm>
        </p:spPr>
        <p:txBody>
          <a:bodyPr/>
          <a:lstStyle/>
          <a:p>
            <a:r>
              <a:rPr lang="en-US" altLang="en-US" sz="3600"/>
              <a:t>Mercury</a:t>
            </a:r>
          </a:p>
        </p:txBody>
      </p:sp>
      <p:sp>
        <p:nvSpPr>
          <p:cNvPr id="44035" name="Text Placeholder 5"/>
          <p:cNvSpPr>
            <a:spLocks noGrp="1"/>
          </p:cNvSpPr>
          <p:nvPr>
            <p:ph type="body" sz="half" idx="2"/>
          </p:nvPr>
        </p:nvSpPr>
        <p:spPr>
          <a:xfrm>
            <a:off x="1524000" y="990601"/>
            <a:ext cx="3962400" cy="5135563"/>
          </a:xfrm>
        </p:spPr>
        <p:txBody>
          <a:bodyPr/>
          <a:lstStyle/>
          <a:p>
            <a:endParaRPr lang="en-US" altLang="en-US" dirty="0" smtClean="0"/>
          </a:p>
        </p:txBody>
      </p:sp>
      <p:graphicFrame>
        <p:nvGraphicFramePr>
          <p:cNvPr id="12" name="Content Placeholder 11"/>
          <p:cNvGraphicFramePr>
            <a:graphicFrameLocks noGrp="1"/>
          </p:cNvGraphicFramePr>
          <p:nvPr>
            <p:ph idx="1"/>
          </p:nvPr>
        </p:nvGraphicFramePr>
        <p:xfrm>
          <a:off x="6692660" y="169863"/>
          <a:ext cx="4953000" cy="1854200"/>
        </p:xfrm>
        <a:graphic>
          <a:graphicData uri="http://schemas.openxmlformats.org/drawingml/2006/table">
            <a:tbl>
              <a:tblPr firstRow="1" bandRow="1">
                <a:tableStyleId>{5C22544A-7EE6-4342-B048-85BDC9FD1C3A}</a:tableStyleId>
              </a:tblPr>
              <a:tblGrid>
                <a:gridCol w="3178791">
                  <a:extLst>
                    <a:ext uri="{9D8B030D-6E8A-4147-A177-3AD203B41FA5}">
                      <a16:colId xmlns:a16="http://schemas.microsoft.com/office/drawing/2014/main" val="20000"/>
                    </a:ext>
                  </a:extLst>
                </a:gridCol>
                <a:gridCol w="1774209">
                  <a:extLst>
                    <a:ext uri="{9D8B030D-6E8A-4147-A177-3AD203B41FA5}">
                      <a16:colId xmlns:a16="http://schemas.microsoft.com/office/drawing/2014/main" val="20001"/>
                    </a:ext>
                  </a:extLst>
                </a:gridCol>
              </a:tblGrid>
              <a:tr h="370840">
                <a:tc>
                  <a:txBody>
                    <a:bodyPr/>
                    <a:lstStyle/>
                    <a:p>
                      <a:r>
                        <a:rPr lang="en-US" dirty="0" smtClean="0"/>
                        <a:t>Distance from the sun</a:t>
                      </a:r>
                      <a:endParaRPr lang="en-US" dirty="0"/>
                    </a:p>
                  </a:txBody>
                  <a:tcPr/>
                </a:tc>
                <a:tc>
                  <a:txBody>
                    <a:bodyPr/>
                    <a:lstStyle/>
                    <a:p>
                      <a:r>
                        <a:rPr lang="en-US" dirty="0" smtClean="0"/>
                        <a:t>58,000,000 km</a:t>
                      </a:r>
                      <a:endParaRPr lang="en-US" dirty="0"/>
                    </a:p>
                  </a:txBody>
                  <a:tcPr/>
                </a:tc>
                <a:extLst>
                  <a:ext uri="{0D108BD9-81ED-4DB2-BD59-A6C34878D82A}">
                    <a16:rowId xmlns:a16="http://schemas.microsoft.com/office/drawing/2014/main" val="10000"/>
                  </a:ext>
                </a:extLst>
              </a:tr>
              <a:tr h="370840">
                <a:tc>
                  <a:txBody>
                    <a:bodyPr/>
                    <a:lstStyle/>
                    <a:p>
                      <a:r>
                        <a:rPr lang="en-US" dirty="0" smtClean="0"/>
                        <a:t>Diameter</a:t>
                      </a:r>
                      <a:endParaRPr lang="en-US" dirty="0"/>
                    </a:p>
                  </a:txBody>
                  <a:tcPr/>
                </a:tc>
                <a:tc>
                  <a:txBody>
                    <a:bodyPr/>
                    <a:lstStyle/>
                    <a:p>
                      <a:r>
                        <a:rPr lang="en-US" dirty="0" smtClean="0"/>
                        <a:t>4,880</a:t>
                      </a:r>
                      <a:r>
                        <a:rPr lang="en-US" baseline="0" dirty="0" smtClean="0"/>
                        <a:t> km</a:t>
                      </a:r>
                      <a:endParaRPr lang="en-US" dirty="0"/>
                    </a:p>
                  </a:txBody>
                  <a:tcPr/>
                </a:tc>
                <a:extLst>
                  <a:ext uri="{0D108BD9-81ED-4DB2-BD59-A6C34878D82A}">
                    <a16:rowId xmlns:a16="http://schemas.microsoft.com/office/drawing/2014/main" val="10001"/>
                  </a:ext>
                </a:extLst>
              </a:tr>
              <a:tr h="370840">
                <a:tc>
                  <a:txBody>
                    <a:bodyPr/>
                    <a:lstStyle/>
                    <a:p>
                      <a:r>
                        <a:rPr lang="en-US" dirty="0" smtClean="0"/>
                        <a:t>Year Length (Earth</a:t>
                      </a:r>
                      <a:r>
                        <a:rPr lang="en-US" baseline="0" dirty="0" smtClean="0"/>
                        <a:t> Years)</a:t>
                      </a:r>
                      <a:endParaRPr lang="en-US" dirty="0"/>
                    </a:p>
                  </a:txBody>
                  <a:tcPr/>
                </a:tc>
                <a:tc>
                  <a:txBody>
                    <a:bodyPr/>
                    <a:lstStyle/>
                    <a:p>
                      <a:r>
                        <a:rPr lang="en-US" dirty="0" smtClean="0"/>
                        <a:t>88 days</a:t>
                      </a:r>
                      <a:endParaRPr lang="en-US" dirty="0"/>
                    </a:p>
                  </a:txBody>
                  <a:tcPr/>
                </a:tc>
                <a:extLst>
                  <a:ext uri="{0D108BD9-81ED-4DB2-BD59-A6C34878D82A}">
                    <a16:rowId xmlns:a16="http://schemas.microsoft.com/office/drawing/2014/main" val="10002"/>
                  </a:ext>
                </a:extLst>
              </a:tr>
              <a:tr h="370840">
                <a:tc>
                  <a:txBody>
                    <a:bodyPr/>
                    <a:lstStyle/>
                    <a:p>
                      <a:r>
                        <a:rPr lang="en-US" dirty="0" smtClean="0"/>
                        <a:t>Gravity (X Earth’s0</a:t>
                      </a:r>
                      <a:endParaRPr lang="en-US" dirty="0"/>
                    </a:p>
                  </a:txBody>
                  <a:tcPr/>
                </a:tc>
                <a:tc>
                  <a:txBody>
                    <a:bodyPr/>
                    <a:lstStyle/>
                    <a:p>
                      <a:r>
                        <a:rPr lang="en-US" dirty="0" smtClean="0"/>
                        <a:t>0.38</a:t>
                      </a:r>
                      <a:endParaRPr lang="en-US" dirty="0"/>
                    </a:p>
                  </a:txBody>
                  <a:tcPr/>
                </a:tc>
                <a:extLst>
                  <a:ext uri="{0D108BD9-81ED-4DB2-BD59-A6C34878D82A}">
                    <a16:rowId xmlns:a16="http://schemas.microsoft.com/office/drawing/2014/main" val="10003"/>
                  </a:ext>
                </a:extLst>
              </a:tr>
              <a:tr h="370840">
                <a:tc>
                  <a:txBody>
                    <a:bodyPr/>
                    <a:lstStyle/>
                    <a:p>
                      <a:r>
                        <a:rPr lang="en-US" dirty="0" smtClean="0"/>
                        <a:t>Moons</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4"/>
                  </a:ext>
                </a:extLst>
              </a:tr>
            </a:tbl>
          </a:graphicData>
        </a:graphic>
      </p:graphicFrame>
      <p:pic>
        <p:nvPicPr>
          <p:cNvPr id="44056" name="Picture 3" descr="C:\Documents and Settings\EG113908\My Documents\My Pictures\hst_fam_006_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418" y="2824779"/>
            <a:ext cx="5181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704973360"/>
              </p:ext>
            </p:extLst>
          </p:nvPr>
        </p:nvGraphicFramePr>
        <p:xfrm>
          <a:off x="114424" y="2267281"/>
          <a:ext cx="6500598" cy="2133600"/>
        </p:xfrm>
        <a:graphic>
          <a:graphicData uri="http://schemas.openxmlformats.org/drawingml/2006/table">
            <a:tbl>
              <a:tblPr firstRow="1" firstCol="1" bandRow="1">
                <a:tableStyleId>{5C22544A-7EE6-4342-B048-85BDC9FD1C3A}</a:tableStyleId>
              </a:tblPr>
              <a:tblGrid>
                <a:gridCol w="1566289">
                  <a:extLst>
                    <a:ext uri="{9D8B030D-6E8A-4147-A177-3AD203B41FA5}">
                      <a16:colId xmlns:a16="http://schemas.microsoft.com/office/drawing/2014/main" val="20000"/>
                    </a:ext>
                  </a:extLst>
                </a:gridCol>
                <a:gridCol w="1207698">
                  <a:extLst>
                    <a:ext uri="{9D8B030D-6E8A-4147-A177-3AD203B41FA5}">
                      <a16:colId xmlns:a16="http://schemas.microsoft.com/office/drawing/2014/main" val="20001"/>
                    </a:ext>
                  </a:extLst>
                </a:gridCol>
                <a:gridCol w="3726611">
                  <a:extLst>
                    <a:ext uri="{9D8B030D-6E8A-4147-A177-3AD203B41FA5}">
                      <a16:colId xmlns:a16="http://schemas.microsoft.com/office/drawing/2014/main" val="20002"/>
                    </a:ext>
                  </a:extLst>
                </a:gridCol>
              </a:tblGrid>
              <a:tr h="634124">
                <a:tc>
                  <a:txBody>
                    <a:bodyPr/>
                    <a:lstStyle/>
                    <a:p>
                      <a:pPr marL="0" marR="0" algn="ctr">
                        <a:spcBef>
                          <a:spcPts val="0"/>
                        </a:spcBef>
                        <a:spcAft>
                          <a:spcPts val="0"/>
                        </a:spcAft>
                      </a:pPr>
                      <a:r>
                        <a:rPr lang="en-US" sz="2800" b="1" dirty="0">
                          <a:solidFill>
                            <a:schemeClr val="tx1"/>
                          </a:solidFill>
                          <a:effectLst/>
                        </a:rPr>
                        <a:t>Planet</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2800" b="1">
                          <a:solidFill>
                            <a:schemeClr val="tx1"/>
                          </a:solidFill>
                          <a:effectLst/>
                        </a:rPr>
                        <a:t>Rings?</a:t>
                      </a:r>
                      <a:endParaRPr lang="en-US"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2800" b="1" dirty="0">
                          <a:solidFill>
                            <a:schemeClr val="tx1"/>
                          </a:solidFill>
                          <a:effectLst/>
                        </a:rPr>
                        <a:t>Cool facts</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0"/>
                  </a:ext>
                </a:extLst>
              </a:tr>
              <a:tr h="1173768">
                <a:tc>
                  <a:txBody>
                    <a:bodyPr/>
                    <a:lstStyle/>
                    <a:p>
                      <a:pPr marL="0" marR="0">
                        <a:spcBef>
                          <a:spcPts val="0"/>
                        </a:spcBef>
                        <a:spcAft>
                          <a:spcPts val="0"/>
                        </a:spcAft>
                      </a:pPr>
                      <a:r>
                        <a:rPr lang="en-US" sz="2800" b="1" dirty="0">
                          <a:solidFill>
                            <a:schemeClr val="tx1"/>
                          </a:solidFill>
                          <a:effectLst/>
                        </a:rPr>
                        <a:t>Mercury</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spcBef>
                          <a:spcPts val="0"/>
                        </a:spcBef>
                        <a:spcAft>
                          <a:spcPts val="0"/>
                        </a:spcAft>
                      </a:pPr>
                      <a:r>
                        <a:rPr lang="en-US" sz="2800" b="1">
                          <a:solidFill>
                            <a:schemeClr val="tx1"/>
                          </a:solidFill>
                          <a:effectLst/>
                        </a:rPr>
                        <a:t>no</a:t>
                      </a:r>
                      <a:endParaRPr lang="en-US"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342900" marR="0" lvl="0" indent="-342900">
                        <a:spcBef>
                          <a:spcPts val="0"/>
                        </a:spcBef>
                        <a:spcAft>
                          <a:spcPts val="0"/>
                        </a:spcAft>
                        <a:buFont typeface="Symbol" panose="05050102010706020507" pitchFamily="18" charset="2"/>
                        <a:buChar char=""/>
                      </a:pPr>
                      <a:r>
                        <a:rPr lang="en-US" sz="2800" b="1" u="sng" dirty="0">
                          <a:solidFill>
                            <a:schemeClr val="tx1"/>
                          </a:solidFill>
                          <a:effectLst/>
                        </a:rPr>
                        <a:t>closest</a:t>
                      </a:r>
                      <a:r>
                        <a:rPr lang="en-US" sz="2800" b="1" dirty="0">
                          <a:solidFill>
                            <a:schemeClr val="tx1"/>
                          </a:solidFill>
                          <a:effectLst/>
                        </a:rPr>
                        <a:t> to the sun</a:t>
                      </a:r>
                    </a:p>
                    <a:p>
                      <a:pPr marL="342900" marR="0" lvl="0" indent="-342900">
                        <a:spcBef>
                          <a:spcPts val="0"/>
                        </a:spcBef>
                        <a:spcAft>
                          <a:spcPts val="0"/>
                        </a:spcAft>
                        <a:buFont typeface="Symbol" panose="05050102010706020507" pitchFamily="18" charset="2"/>
                        <a:buChar char=""/>
                      </a:pPr>
                      <a:r>
                        <a:rPr lang="en-US" sz="2800" b="1" u="sng" dirty="0">
                          <a:solidFill>
                            <a:schemeClr val="tx1"/>
                          </a:solidFill>
                          <a:effectLst/>
                        </a:rPr>
                        <a:t>high</a:t>
                      </a:r>
                      <a:r>
                        <a:rPr lang="en-US" sz="2800" b="1" dirty="0">
                          <a:solidFill>
                            <a:schemeClr val="tx1"/>
                          </a:solidFill>
                          <a:effectLst/>
                        </a:rPr>
                        <a:t> temperature</a:t>
                      </a:r>
                    </a:p>
                    <a:p>
                      <a:pPr marL="0" marR="0">
                        <a:spcBef>
                          <a:spcPts val="0"/>
                        </a:spcBef>
                        <a:spcAft>
                          <a:spcPts val="0"/>
                        </a:spcAft>
                      </a:pPr>
                      <a:r>
                        <a:rPr lang="en-US" sz="2800" b="1" dirty="0">
                          <a:solidFill>
                            <a:schemeClr val="tx1"/>
                          </a:solidFill>
                          <a:effectLst/>
                        </a:rPr>
                        <a:t> </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7618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1270001" y="369888"/>
            <a:ext cx="4006056" cy="569911"/>
          </a:xfrm>
        </p:spPr>
        <p:txBody>
          <a:bodyPr/>
          <a:lstStyle/>
          <a:p>
            <a:r>
              <a:rPr lang="en-US" altLang="en-US" sz="3600" dirty="0" smtClean="0"/>
              <a:t>Venus- 0 Moons</a:t>
            </a:r>
            <a:endParaRPr lang="en-US" altLang="en-US" sz="3600" dirty="0"/>
          </a:p>
        </p:txBody>
      </p:sp>
      <p:graphicFrame>
        <p:nvGraphicFramePr>
          <p:cNvPr id="5" name="Content Placeholder 4"/>
          <p:cNvGraphicFramePr>
            <a:graphicFrameLocks noGrp="1"/>
          </p:cNvGraphicFramePr>
          <p:nvPr>
            <p:ph idx="1"/>
          </p:nvPr>
        </p:nvGraphicFramePr>
        <p:xfrm>
          <a:off x="5638800" y="273050"/>
          <a:ext cx="5029200" cy="18542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370840">
                <a:tc>
                  <a:txBody>
                    <a:bodyPr/>
                    <a:lstStyle/>
                    <a:p>
                      <a:r>
                        <a:rPr lang="en-US" dirty="0" smtClean="0"/>
                        <a:t>Distance from the Sun</a:t>
                      </a:r>
                      <a:endParaRPr lang="en-US" dirty="0"/>
                    </a:p>
                  </a:txBody>
                  <a:tcPr/>
                </a:tc>
                <a:tc>
                  <a:txBody>
                    <a:bodyPr/>
                    <a:lstStyle/>
                    <a:p>
                      <a:r>
                        <a:rPr lang="en-US" dirty="0" smtClean="0"/>
                        <a:t>108,000,000 km</a:t>
                      </a:r>
                      <a:endParaRPr lang="en-US" dirty="0"/>
                    </a:p>
                  </a:txBody>
                  <a:tcPr/>
                </a:tc>
                <a:extLst>
                  <a:ext uri="{0D108BD9-81ED-4DB2-BD59-A6C34878D82A}">
                    <a16:rowId xmlns:a16="http://schemas.microsoft.com/office/drawing/2014/main" val="10000"/>
                  </a:ext>
                </a:extLst>
              </a:tr>
              <a:tr h="370840">
                <a:tc>
                  <a:txBody>
                    <a:bodyPr/>
                    <a:lstStyle/>
                    <a:p>
                      <a:r>
                        <a:rPr lang="en-US" dirty="0" smtClean="0"/>
                        <a:t>Diameter</a:t>
                      </a:r>
                      <a:endParaRPr lang="en-US" dirty="0"/>
                    </a:p>
                  </a:txBody>
                  <a:tcPr/>
                </a:tc>
                <a:tc>
                  <a:txBody>
                    <a:bodyPr/>
                    <a:lstStyle/>
                    <a:p>
                      <a:r>
                        <a:rPr lang="en-US" dirty="0" smtClean="0"/>
                        <a:t>12,100 km</a:t>
                      </a:r>
                      <a:endParaRPr lang="en-US" dirty="0"/>
                    </a:p>
                  </a:txBody>
                  <a:tcPr/>
                </a:tc>
                <a:extLst>
                  <a:ext uri="{0D108BD9-81ED-4DB2-BD59-A6C34878D82A}">
                    <a16:rowId xmlns:a16="http://schemas.microsoft.com/office/drawing/2014/main" val="10001"/>
                  </a:ext>
                </a:extLst>
              </a:tr>
              <a:tr h="370840">
                <a:tc>
                  <a:txBody>
                    <a:bodyPr/>
                    <a:lstStyle/>
                    <a:p>
                      <a:r>
                        <a:rPr lang="en-US" dirty="0" smtClean="0"/>
                        <a:t>Year Length (Earth</a:t>
                      </a:r>
                      <a:r>
                        <a:rPr lang="en-US" baseline="0" dirty="0" smtClean="0"/>
                        <a:t> </a:t>
                      </a:r>
                      <a:r>
                        <a:rPr lang="en-US" dirty="0" smtClean="0"/>
                        <a:t>Years)</a:t>
                      </a:r>
                      <a:endParaRPr lang="en-US" dirty="0"/>
                    </a:p>
                  </a:txBody>
                  <a:tcPr/>
                </a:tc>
                <a:tc>
                  <a:txBody>
                    <a:bodyPr/>
                    <a:lstStyle/>
                    <a:p>
                      <a:r>
                        <a:rPr lang="en-US" dirty="0" smtClean="0"/>
                        <a:t>225 days</a:t>
                      </a:r>
                      <a:endParaRPr lang="en-US" dirty="0"/>
                    </a:p>
                  </a:txBody>
                  <a:tcPr/>
                </a:tc>
                <a:extLst>
                  <a:ext uri="{0D108BD9-81ED-4DB2-BD59-A6C34878D82A}">
                    <a16:rowId xmlns:a16="http://schemas.microsoft.com/office/drawing/2014/main" val="10002"/>
                  </a:ext>
                </a:extLst>
              </a:tr>
              <a:tr h="370840">
                <a:tc>
                  <a:txBody>
                    <a:bodyPr/>
                    <a:lstStyle/>
                    <a:p>
                      <a:r>
                        <a:rPr lang="en-US" dirty="0" smtClean="0"/>
                        <a:t>Gravity (X </a:t>
                      </a:r>
                      <a:r>
                        <a:rPr lang="en-US" baseline="0" dirty="0" smtClean="0"/>
                        <a:t> Earth’s)</a:t>
                      </a:r>
                      <a:endParaRPr lang="en-US" dirty="0"/>
                    </a:p>
                  </a:txBody>
                  <a:tcPr/>
                </a:tc>
                <a:tc>
                  <a:txBody>
                    <a:bodyPr/>
                    <a:lstStyle/>
                    <a:p>
                      <a:r>
                        <a:rPr lang="en-US" dirty="0" smtClean="0"/>
                        <a:t>0.91</a:t>
                      </a:r>
                      <a:endParaRPr lang="en-US" dirty="0"/>
                    </a:p>
                  </a:txBody>
                  <a:tcPr/>
                </a:tc>
                <a:extLst>
                  <a:ext uri="{0D108BD9-81ED-4DB2-BD59-A6C34878D82A}">
                    <a16:rowId xmlns:a16="http://schemas.microsoft.com/office/drawing/2014/main" val="10003"/>
                  </a:ext>
                </a:extLst>
              </a:tr>
              <a:tr h="370840">
                <a:tc>
                  <a:txBody>
                    <a:bodyPr/>
                    <a:lstStyle/>
                    <a:p>
                      <a:r>
                        <a:rPr lang="en-US" dirty="0" smtClean="0"/>
                        <a:t>Moons</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4"/>
                  </a:ext>
                </a:extLst>
              </a:tr>
            </a:tbl>
          </a:graphicData>
        </a:graphic>
      </p:graphicFrame>
      <p:sp>
        <p:nvSpPr>
          <p:cNvPr id="45079" name="Text Placeholder 3"/>
          <p:cNvSpPr>
            <a:spLocks noGrp="1"/>
          </p:cNvSpPr>
          <p:nvPr>
            <p:ph type="body" sz="half" idx="2"/>
          </p:nvPr>
        </p:nvSpPr>
        <p:spPr>
          <a:xfrm>
            <a:off x="1524000" y="1219201"/>
            <a:ext cx="4038600" cy="4906963"/>
          </a:xfrm>
        </p:spPr>
        <p:txBody>
          <a:bodyPr/>
          <a:lstStyle/>
          <a:p>
            <a:pPr>
              <a:buFontTx/>
              <a:buChar char="•"/>
            </a:pPr>
            <a:endParaRPr lang="en-US" altLang="en-US" sz="3100" dirty="0"/>
          </a:p>
        </p:txBody>
      </p:sp>
      <p:pic>
        <p:nvPicPr>
          <p:cNvPr id="45080" name="Picture 2" descr="C:\Documents and Settings\EG113908\My Documents\My Pictures\hst_fam_007_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19400"/>
            <a:ext cx="412908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932689872"/>
              </p:ext>
            </p:extLst>
          </p:nvPr>
        </p:nvGraphicFramePr>
        <p:xfrm>
          <a:off x="127029" y="1939925"/>
          <a:ext cx="5342118" cy="3413760"/>
        </p:xfrm>
        <a:graphic>
          <a:graphicData uri="http://schemas.openxmlformats.org/drawingml/2006/table">
            <a:tbl>
              <a:tblPr firstRow="1" firstCol="1" bandRow="1">
                <a:tableStyleId>{5C22544A-7EE6-4342-B048-85BDC9FD1C3A}</a:tableStyleId>
              </a:tblPr>
              <a:tblGrid>
                <a:gridCol w="1287703">
                  <a:extLst>
                    <a:ext uri="{9D8B030D-6E8A-4147-A177-3AD203B41FA5}">
                      <a16:colId xmlns:a16="http://schemas.microsoft.com/office/drawing/2014/main" val="20000"/>
                    </a:ext>
                  </a:extLst>
                </a:gridCol>
                <a:gridCol w="1647645">
                  <a:extLst>
                    <a:ext uri="{9D8B030D-6E8A-4147-A177-3AD203B41FA5}">
                      <a16:colId xmlns:a16="http://schemas.microsoft.com/office/drawing/2014/main" val="20001"/>
                    </a:ext>
                  </a:extLst>
                </a:gridCol>
                <a:gridCol w="2406770">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2800">
                          <a:solidFill>
                            <a:schemeClr val="tx1"/>
                          </a:solidFill>
                          <a:effectLst/>
                        </a:rPr>
                        <a:t>Planet</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solidFill>
                            <a:schemeClr val="tx1"/>
                          </a:solidFill>
                          <a:effectLst/>
                        </a:rPr>
                        <a:t>Surface Features</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solidFill>
                            <a:schemeClr val="tx1"/>
                          </a:solidFill>
                          <a:effectLst/>
                        </a:rPr>
                        <a:t>Atmospheric Conditions</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800" dirty="0">
                          <a:solidFill>
                            <a:schemeClr val="tx1"/>
                          </a:solidFill>
                          <a:effectLst/>
                        </a:rPr>
                        <a:t>Venus</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b="1" u="sng" dirty="0">
                          <a:solidFill>
                            <a:schemeClr val="tx1"/>
                          </a:solidFill>
                          <a:effectLst/>
                        </a:rPr>
                        <a:t>rocky</a:t>
                      </a:r>
                      <a:r>
                        <a:rPr lang="en-US" sz="2800" dirty="0">
                          <a:solidFill>
                            <a:schemeClr val="tx1"/>
                          </a:solidFill>
                          <a:effectLst/>
                        </a:rPr>
                        <a:t> surface</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solidFill>
                            <a:schemeClr val="tx1"/>
                          </a:solidFill>
                          <a:effectLst/>
                        </a:rPr>
                        <a:t>atmosphere thick with </a:t>
                      </a:r>
                      <a:r>
                        <a:rPr lang="en-US" sz="2800" b="1" u="sng" dirty="0">
                          <a:solidFill>
                            <a:schemeClr val="tx1"/>
                          </a:solidFill>
                          <a:effectLst/>
                        </a:rPr>
                        <a:t>carbon dioxide</a:t>
                      </a:r>
                      <a:r>
                        <a:rPr lang="en-US" sz="2800" dirty="0">
                          <a:solidFill>
                            <a:schemeClr val="tx1"/>
                          </a:solidFill>
                          <a:effectLst/>
                        </a:rPr>
                        <a:t>, which traps heat under it.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4625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Outer Space Stars Galaxies New Hd Wallpaper">
            <a:hlinkClick r:id="rId2" tooltip="Outer Space Stars Galaxies New Hd Wallpaper"/>
          </p:cNvPr>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0" y="1"/>
            <a:ext cx="7772400" cy="1470025"/>
          </a:xfrm>
        </p:spPr>
        <p:txBody>
          <a:bodyPr/>
          <a:lstStyle/>
          <a:p>
            <a:pPr>
              <a:defRPr/>
            </a:pPr>
            <a:r>
              <a:rPr lang="en-US" b="1" dirty="0" smtClean="0">
                <a:solidFill>
                  <a:srgbClr val="FFFF00"/>
                </a:solidFill>
                <a:effectLst>
                  <a:outerShdw blurRad="38100" dist="38100" dir="2700000" algn="tl">
                    <a:srgbClr val="000000">
                      <a:alpha val="43137"/>
                    </a:srgbClr>
                  </a:outerShdw>
                </a:effectLst>
              </a:rPr>
              <a:t>Lesson 3: The Planets</a:t>
            </a:r>
            <a:endParaRPr lang="en-US"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00200" y="1447800"/>
            <a:ext cx="8991600" cy="4724400"/>
          </a:xfrm>
          <a:ln>
            <a:solidFill>
              <a:srgbClr val="00B0F0"/>
            </a:solidFill>
          </a:ln>
        </p:spPr>
        <p:txBody>
          <a:bodyPr>
            <a:normAutofit/>
          </a:bodyPr>
          <a:lstStyle/>
          <a:p>
            <a:pPr>
              <a:defRPr/>
            </a:pPr>
            <a:r>
              <a:rPr lang="en-US" sz="5600" b="1" dirty="0">
                <a:solidFill>
                  <a:srgbClr val="FFFF00"/>
                </a:solidFill>
                <a:effectLst>
                  <a:outerShdw blurRad="38100" dist="38100" dir="2700000" algn="tl">
                    <a:srgbClr val="000000">
                      <a:alpha val="43137"/>
                    </a:srgbClr>
                  </a:outerShdw>
                </a:effectLst>
              </a:rPr>
              <a:t>Standard S6E1.c</a:t>
            </a:r>
          </a:p>
          <a:p>
            <a:pPr>
              <a:defRPr/>
            </a:pPr>
            <a:r>
              <a:rPr lang="en-US" sz="4000" b="1" dirty="0">
                <a:solidFill>
                  <a:srgbClr val="FFFF00"/>
                </a:solidFill>
                <a:effectLst>
                  <a:outerShdw blurRad="38100" dist="38100" dir="2700000" algn="tl">
                    <a:srgbClr val="000000">
                      <a:alpha val="43137"/>
                    </a:srgbClr>
                  </a:outerShdw>
                </a:effectLst>
              </a:rPr>
              <a:t>Compare and contrast the planets in terms of: size relative to the Earth, surface &amp; atmospheric features, relative distance from the sun, and ability to support life.</a:t>
            </a:r>
          </a:p>
        </p:txBody>
      </p:sp>
    </p:spTree>
    <p:extLst>
      <p:ext uri="{BB962C8B-B14F-4D97-AF65-F5344CB8AC3E}">
        <p14:creationId xmlns:p14="http://schemas.microsoft.com/office/powerpoint/2010/main" val="2937471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1" y="273050"/>
            <a:ext cx="3465513" cy="488950"/>
          </a:xfrm>
        </p:spPr>
        <p:txBody>
          <a:bodyPr/>
          <a:lstStyle/>
          <a:p>
            <a:r>
              <a:rPr lang="en-US" altLang="en-US" sz="3600"/>
              <a:t>Venus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732491"/>
              </p:ext>
            </p:extLst>
          </p:nvPr>
        </p:nvGraphicFramePr>
        <p:xfrm>
          <a:off x="6920554" y="273050"/>
          <a:ext cx="4992046" cy="1854200"/>
        </p:xfrm>
        <a:graphic>
          <a:graphicData uri="http://schemas.openxmlformats.org/drawingml/2006/table">
            <a:tbl>
              <a:tblPr firstRow="1" bandRow="1">
                <a:tableStyleId>{5C22544A-7EE6-4342-B048-85BDC9FD1C3A}</a:tableStyleId>
              </a:tblPr>
              <a:tblGrid>
                <a:gridCol w="3101120">
                  <a:extLst>
                    <a:ext uri="{9D8B030D-6E8A-4147-A177-3AD203B41FA5}">
                      <a16:colId xmlns:a16="http://schemas.microsoft.com/office/drawing/2014/main" val="20000"/>
                    </a:ext>
                  </a:extLst>
                </a:gridCol>
                <a:gridCol w="1890926">
                  <a:extLst>
                    <a:ext uri="{9D8B030D-6E8A-4147-A177-3AD203B41FA5}">
                      <a16:colId xmlns:a16="http://schemas.microsoft.com/office/drawing/2014/main" val="20001"/>
                    </a:ext>
                  </a:extLst>
                </a:gridCol>
              </a:tblGrid>
              <a:tr h="370840">
                <a:tc>
                  <a:txBody>
                    <a:bodyPr/>
                    <a:lstStyle/>
                    <a:p>
                      <a:r>
                        <a:rPr lang="en-US" dirty="0" smtClean="0"/>
                        <a:t>Distance from the Sun</a:t>
                      </a:r>
                      <a:endParaRPr lang="en-US" dirty="0"/>
                    </a:p>
                  </a:txBody>
                  <a:tcPr/>
                </a:tc>
                <a:tc>
                  <a:txBody>
                    <a:bodyPr/>
                    <a:lstStyle/>
                    <a:p>
                      <a:r>
                        <a:rPr lang="en-US" dirty="0" smtClean="0"/>
                        <a:t>108,000,000 km</a:t>
                      </a:r>
                      <a:endParaRPr lang="en-US" dirty="0"/>
                    </a:p>
                  </a:txBody>
                  <a:tcPr/>
                </a:tc>
                <a:extLst>
                  <a:ext uri="{0D108BD9-81ED-4DB2-BD59-A6C34878D82A}">
                    <a16:rowId xmlns:a16="http://schemas.microsoft.com/office/drawing/2014/main" val="10000"/>
                  </a:ext>
                </a:extLst>
              </a:tr>
              <a:tr h="370840">
                <a:tc>
                  <a:txBody>
                    <a:bodyPr/>
                    <a:lstStyle/>
                    <a:p>
                      <a:r>
                        <a:rPr lang="en-US" dirty="0" smtClean="0"/>
                        <a:t>Diameter</a:t>
                      </a:r>
                      <a:endParaRPr lang="en-US" dirty="0"/>
                    </a:p>
                  </a:txBody>
                  <a:tcPr/>
                </a:tc>
                <a:tc>
                  <a:txBody>
                    <a:bodyPr/>
                    <a:lstStyle/>
                    <a:p>
                      <a:r>
                        <a:rPr lang="en-US" dirty="0" smtClean="0"/>
                        <a:t>12,100 km</a:t>
                      </a:r>
                      <a:endParaRPr lang="en-US" dirty="0"/>
                    </a:p>
                  </a:txBody>
                  <a:tcPr/>
                </a:tc>
                <a:extLst>
                  <a:ext uri="{0D108BD9-81ED-4DB2-BD59-A6C34878D82A}">
                    <a16:rowId xmlns:a16="http://schemas.microsoft.com/office/drawing/2014/main" val="10001"/>
                  </a:ext>
                </a:extLst>
              </a:tr>
              <a:tr h="370840">
                <a:tc>
                  <a:txBody>
                    <a:bodyPr/>
                    <a:lstStyle/>
                    <a:p>
                      <a:r>
                        <a:rPr lang="en-US" dirty="0" smtClean="0"/>
                        <a:t>Year Length (Earth</a:t>
                      </a:r>
                      <a:r>
                        <a:rPr lang="en-US" baseline="0" dirty="0" smtClean="0"/>
                        <a:t> </a:t>
                      </a:r>
                      <a:r>
                        <a:rPr lang="en-US" dirty="0" smtClean="0"/>
                        <a:t>Years)</a:t>
                      </a:r>
                      <a:endParaRPr lang="en-US" dirty="0"/>
                    </a:p>
                  </a:txBody>
                  <a:tcPr/>
                </a:tc>
                <a:tc>
                  <a:txBody>
                    <a:bodyPr/>
                    <a:lstStyle/>
                    <a:p>
                      <a:r>
                        <a:rPr lang="en-US" dirty="0" smtClean="0"/>
                        <a:t>225 days</a:t>
                      </a:r>
                      <a:endParaRPr lang="en-US" dirty="0"/>
                    </a:p>
                  </a:txBody>
                  <a:tcPr/>
                </a:tc>
                <a:extLst>
                  <a:ext uri="{0D108BD9-81ED-4DB2-BD59-A6C34878D82A}">
                    <a16:rowId xmlns:a16="http://schemas.microsoft.com/office/drawing/2014/main" val="10002"/>
                  </a:ext>
                </a:extLst>
              </a:tr>
              <a:tr h="370840">
                <a:tc>
                  <a:txBody>
                    <a:bodyPr/>
                    <a:lstStyle/>
                    <a:p>
                      <a:r>
                        <a:rPr lang="en-US" dirty="0" smtClean="0"/>
                        <a:t>Gravity (X </a:t>
                      </a:r>
                      <a:r>
                        <a:rPr lang="en-US" baseline="0" dirty="0" smtClean="0"/>
                        <a:t> Earth’s)</a:t>
                      </a:r>
                      <a:endParaRPr lang="en-US" dirty="0"/>
                    </a:p>
                  </a:txBody>
                  <a:tcPr/>
                </a:tc>
                <a:tc>
                  <a:txBody>
                    <a:bodyPr/>
                    <a:lstStyle/>
                    <a:p>
                      <a:r>
                        <a:rPr lang="en-US" dirty="0" smtClean="0"/>
                        <a:t>0.91</a:t>
                      </a:r>
                      <a:endParaRPr lang="en-US" dirty="0"/>
                    </a:p>
                  </a:txBody>
                  <a:tcPr/>
                </a:tc>
                <a:extLst>
                  <a:ext uri="{0D108BD9-81ED-4DB2-BD59-A6C34878D82A}">
                    <a16:rowId xmlns:a16="http://schemas.microsoft.com/office/drawing/2014/main" val="10003"/>
                  </a:ext>
                </a:extLst>
              </a:tr>
              <a:tr h="370840">
                <a:tc>
                  <a:txBody>
                    <a:bodyPr/>
                    <a:lstStyle/>
                    <a:p>
                      <a:r>
                        <a:rPr lang="en-US" dirty="0" smtClean="0"/>
                        <a:t>Moons</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4"/>
                  </a:ext>
                </a:extLst>
              </a:tr>
            </a:tbl>
          </a:graphicData>
        </a:graphic>
      </p:graphicFrame>
      <p:sp>
        <p:nvSpPr>
          <p:cNvPr id="45079" name="Text Placeholder 3"/>
          <p:cNvSpPr>
            <a:spLocks noGrp="1"/>
          </p:cNvSpPr>
          <p:nvPr>
            <p:ph type="body" sz="half" idx="2"/>
          </p:nvPr>
        </p:nvSpPr>
        <p:spPr>
          <a:xfrm>
            <a:off x="1524000" y="1219201"/>
            <a:ext cx="4038600" cy="4906963"/>
          </a:xfrm>
        </p:spPr>
        <p:txBody>
          <a:bodyPr/>
          <a:lstStyle/>
          <a:p>
            <a:pPr>
              <a:buFontTx/>
              <a:buChar char="•"/>
            </a:pPr>
            <a:endParaRPr lang="en-US" altLang="en-US" sz="3100" dirty="0"/>
          </a:p>
        </p:txBody>
      </p:sp>
      <p:pic>
        <p:nvPicPr>
          <p:cNvPr id="45080" name="Picture 2" descr="C:\Documents and Settings\EG113908\My Documents\My Pictures\hst_fam_007_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900" y="2971800"/>
            <a:ext cx="412908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036027611"/>
              </p:ext>
            </p:extLst>
          </p:nvPr>
        </p:nvGraphicFramePr>
        <p:xfrm>
          <a:off x="166046" y="2127250"/>
          <a:ext cx="7669854" cy="5232853"/>
        </p:xfrm>
        <a:graphic>
          <a:graphicData uri="http://schemas.openxmlformats.org/drawingml/2006/table">
            <a:tbl>
              <a:tblPr firstRow="1" firstCol="1" bandRow="1">
                <a:tableStyleId>{5C22544A-7EE6-4342-B048-85BDC9FD1C3A}</a:tableStyleId>
              </a:tblPr>
              <a:tblGrid>
                <a:gridCol w="2086980">
                  <a:extLst>
                    <a:ext uri="{9D8B030D-6E8A-4147-A177-3AD203B41FA5}">
                      <a16:colId xmlns:a16="http://schemas.microsoft.com/office/drawing/2014/main" val="20000"/>
                    </a:ext>
                  </a:extLst>
                </a:gridCol>
                <a:gridCol w="1931516">
                  <a:extLst>
                    <a:ext uri="{9D8B030D-6E8A-4147-A177-3AD203B41FA5}">
                      <a16:colId xmlns:a16="http://schemas.microsoft.com/office/drawing/2014/main" val="20001"/>
                    </a:ext>
                  </a:extLst>
                </a:gridCol>
                <a:gridCol w="3651358">
                  <a:extLst>
                    <a:ext uri="{9D8B030D-6E8A-4147-A177-3AD203B41FA5}">
                      <a16:colId xmlns:a16="http://schemas.microsoft.com/office/drawing/2014/main" val="20002"/>
                    </a:ext>
                  </a:extLst>
                </a:gridCol>
              </a:tblGrid>
              <a:tr h="1575253">
                <a:tc>
                  <a:txBody>
                    <a:bodyPr/>
                    <a:lstStyle/>
                    <a:p>
                      <a:pPr marL="0" marR="0" algn="ctr">
                        <a:spcBef>
                          <a:spcPts val="0"/>
                        </a:spcBef>
                        <a:spcAft>
                          <a:spcPts val="0"/>
                        </a:spcAft>
                      </a:pPr>
                      <a:r>
                        <a:rPr lang="en-US" sz="3200" dirty="0">
                          <a:solidFill>
                            <a:schemeClr val="tx1"/>
                          </a:solidFill>
                          <a:effectLst/>
                        </a:rPr>
                        <a:t>Planet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3200" dirty="0">
                          <a:solidFill>
                            <a:schemeClr val="tx1"/>
                          </a:solidFill>
                          <a:effectLst/>
                        </a:rPr>
                        <a:t>Rings?</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3200">
                          <a:solidFill>
                            <a:schemeClr val="tx1"/>
                          </a:solidFill>
                          <a:effectLst/>
                        </a:rPr>
                        <a:t>Cool facts</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0"/>
                  </a:ext>
                </a:extLst>
              </a:tr>
              <a:tr h="1732778">
                <a:tc>
                  <a:txBody>
                    <a:bodyPr/>
                    <a:lstStyle/>
                    <a:p>
                      <a:pPr marL="0" marR="0">
                        <a:spcBef>
                          <a:spcPts val="0"/>
                        </a:spcBef>
                        <a:spcAft>
                          <a:spcPts val="0"/>
                        </a:spcAft>
                      </a:pPr>
                      <a:r>
                        <a:rPr lang="en-US" sz="3200" dirty="0">
                          <a:solidFill>
                            <a:schemeClr val="tx1"/>
                          </a:solidFill>
                          <a:effectLst/>
                        </a:rPr>
                        <a:t>Venus</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spcBef>
                          <a:spcPts val="0"/>
                        </a:spcBef>
                        <a:spcAft>
                          <a:spcPts val="0"/>
                        </a:spcAft>
                      </a:pPr>
                      <a:r>
                        <a:rPr lang="en-US" sz="3200">
                          <a:solidFill>
                            <a:schemeClr val="tx1"/>
                          </a:solidFill>
                          <a:effectLst/>
                        </a:rPr>
                        <a:t>no</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342900" marR="0" lvl="0" indent="-342900">
                        <a:spcBef>
                          <a:spcPts val="0"/>
                        </a:spcBef>
                        <a:spcAft>
                          <a:spcPts val="0"/>
                        </a:spcAft>
                        <a:buFont typeface="Symbol" panose="05050102010706020507" pitchFamily="18" charset="2"/>
                        <a:buChar char=""/>
                      </a:pPr>
                      <a:r>
                        <a:rPr lang="en-US" sz="3000" dirty="0" smtClean="0">
                          <a:solidFill>
                            <a:schemeClr val="tx1"/>
                          </a:solidFill>
                          <a:effectLst/>
                        </a:rPr>
                        <a:t>Close to the same </a:t>
                      </a:r>
                      <a:r>
                        <a:rPr lang="en-US" sz="3000" dirty="0">
                          <a:solidFill>
                            <a:schemeClr val="tx1"/>
                          </a:solidFill>
                          <a:effectLst/>
                        </a:rPr>
                        <a:t>size as </a:t>
                      </a:r>
                      <a:r>
                        <a:rPr lang="en-US" sz="3000" b="1" u="sng" dirty="0" smtClean="0">
                          <a:solidFill>
                            <a:schemeClr val="tx1"/>
                          </a:solidFill>
                          <a:effectLst/>
                        </a:rPr>
                        <a:t>Earth</a:t>
                      </a:r>
                    </a:p>
                    <a:p>
                      <a:pPr marL="342900" marR="0" lvl="0" indent="-342900">
                        <a:spcBef>
                          <a:spcPts val="0"/>
                        </a:spcBef>
                        <a:spcAft>
                          <a:spcPts val="0"/>
                        </a:spcAft>
                        <a:buFont typeface="Symbol" panose="05050102010706020507" pitchFamily="18" charset="2"/>
                        <a:buChar char=""/>
                      </a:pPr>
                      <a:r>
                        <a:rPr lang="en-US" sz="3000" b="0" u="none" dirty="0" smtClean="0">
                          <a:solidFill>
                            <a:schemeClr val="tx1"/>
                          </a:solidFill>
                          <a:effectLst/>
                        </a:rPr>
                        <a:t>Hotter than Mercury because of the Carbon Dioxide in the </a:t>
                      </a:r>
                      <a:r>
                        <a:rPr lang="en-US" sz="3000" b="1" u="sng" dirty="0" smtClean="0">
                          <a:solidFill>
                            <a:schemeClr val="tx1"/>
                          </a:solidFill>
                          <a:effectLst/>
                        </a:rPr>
                        <a:t>atmosphere</a:t>
                      </a:r>
                      <a:endParaRPr lang="en-US" sz="3000" b="1" u="sng" dirty="0">
                        <a:solidFill>
                          <a:schemeClr val="tx1"/>
                        </a:solidFill>
                        <a:effectLst/>
                      </a:endParaRPr>
                    </a:p>
                    <a:p>
                      <a:pPr marL="457200" marR="0">
                        <a:spcBef>
                          <a:spcPts val="0"/>
                        </a:spcBef>
                        <a:spcAft>
                          <a:spcPts val="0"/>
                        </a:spcAft>
                      </a:pPr>
                      <a:r>
                        <a:rPr lang="en-US" sz="3000" dirty="0">
                          <a:solidFill>
                            <a:schemeClr val="tx1"/>
                          </a:solidFill>
                          <a:effectLst/>
                        </a:rPr>
                        <a:t> </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5573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410844" y="738876"/>
            <a:ext cx="6024461" cy="488950"/>
          </a:xfrm>
        </p:spPr>
        <p:txBody>
          <a:bodyPr/>
          <a:lstStyle/>
          <a:p>
            <a:r>
              <a:rPr lang="en-US" altLang="en-US" sz="5000" dirty="0"/>
              <a:t>Earth (1 moon)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7040466"/>
              </p:ext>
            </p:extLst>
          </p:nvPr>
        </p:nvGraphicFramePr>
        <p:xfrm>
          <a:off x="7450347" y="169533"/>
          <a:ext cx="4572000" cy="18542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tblGrid>
              <a:tr h="370840">
                <a:tc>
                  <a:txBody>
                    <a:bodyPr/>
                    <a:lstStyle/>
                    <a:p>
                      <a:r>
                        <a:rPr lang="en-US" dirty="0" smtClean="0"/>
                        <a:t>Distance from the Sun   150,000,000 km</a:t>
                      </a:r>
                      <a:endParaRPr lang="en-US" dirty="0"/>
                    </a:p>
                  </a:txBody>
                  <a:tcPr/>
                </a:tc>
                <a:extLst>
                  <a:ext uri="{0D108BD9-81ED-4DB2-BD59-A6C34878D82A}">
                    <a16:rowId xmlns:a16="http://schemas.microsoft.com/office/drawing/2014/main" val="10000"/>
                  </a:ext>
                </a:extLst>
              </a:tr>
              <a:tr h="370840">
                <a:tc>
                  <a:txBody>
                    <a:bodyPr/>
                    <a:lstStyle/>
                    <a:p>
                      <a:r>
                        <a:rPr lang="en-US" dirty="0" smtClean="0"/>
                        <a:t>Diameter  = 12,760 km</a:t>
                      </a:r>
                      <a:endParaRPr lang="en-US" dirty="0"/>
                    </a:p>
                  </a:txBody>
                  <a:tcPr/>
                </a:tc>
                <a:extLst>
                  <a:ext uri="{0D108BD9-81ED-4DB2-BD59-A6C34878D82A}">
                    <a16:rowId xmlns:a16="http://schemas.microsoft.com/office/drawing/2014/main" val="10001"/>
                  </a:ext>
                </a:extLst>
              </a:tr>
              <a:tr h="370840">
                <a:tc>
                  <a:txBody>
                    <a:bodyPr/>
                    <a:lstStyle/>
                    <a:p>
                      <a:r>
                        <a:rPr lang="en-US" dirty="0" smtClean="0"/>
                        <a:t>Length</a:t>
                      </a:r>
                      <a:r>
                        <a:rPr lang="en-US" baseline="0" dirty="0" smtClean="0"/>
                        <a:t> of Year =  365.25 days</a:t>
                      </a:r>
                      <a:endParaRPr lang="en-US" dirty="0"/>
                    </a:p>
                  </a:txBody>
                  <a:tcPr/>
                </a:tc>
                <a:extLst>
                  <a:ext uri="{0D108BD9-81ED-4DB2-BD59-A6C34878D82A}">
                    <a16:rowId xmlns:a16="http://schemas.microsoft.com/office/drawing/2014/main" val="10002"/>
                  </a:ext>
                </a:extLst>
              </a:tr>
              <a:tr h="370840">
                <a:tc>
                  <a:txBody>
                    <a:bodyPr/>
                    <a:lstStyle/>
                    <a:p>
                      <a:r>
                        <a:rPr lang="en-US" dirty="0" smtClean="0"/>
                        <a:t>Gravity  = 1</a:t>
                      </a:r>
                      <a:endParaRPr lang="en-US" dirty="0"/>
                    </a:p>
                  </a:txBody>
                  <a:tcPr/>
                </a:tc>
                <a:extLst>
                  <a:ext uri="{0D108BD9-81ED-4DB2-BD59-A6C34878D82A}">
                    <a16:rowId xmlns:a16="http://schemas.microsoft.com/office/drawing/2014/main" val="10003"/>
                  </a:ext>
                </a:extLst>
              </a:tr>
              <a:tr h="370840">
                <a:tc>
                  <a:txBody>
                    <a:bodyPr/>
                    <a:lstStyle/>
                    <a:p>
                      <a:r>
                        <a:rPr lang="en-US" dirty="0" smtClean="0"/>
                        <a:t>Moons  = 1</a:t>
                      </a:r>
                      <a:endParaRPr lang="en-US" dirty="0"/>
                    </a:p>
                  </a:txBody>
                  <a:tcPr/>
                </a:tc>
                <a:extLst>
                  <a:ext uri="{0D108BD9-81ED-4DB2-BD59-A6C34878D82A}">
                    <a16:rowId xmlns:a16="http://schemas.microsoft.com/office/drawing/2014/main" val="10004"/>
                  </a:ext>
                </a:extLst>
              </a:tr>
            </a:tbl>
          </a:graphicData>
        </a:graphic>
      </p:graphicFrame>
      <p:pic>
        <p:nvPicPr>
          <p:cNvPr id="46098" name="Picture 2" descr="C:\Documents and Settings\EG113908\My Documents\My Pictures\hst_fam_008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147" y="2201173"/>
            <a:ext cx="42672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794009249"/>
              </p:ext>
            </p:extLst>
          </p:nvPr>
        </p:nvGraphicFramePr>
        <p:xfrm>
          <a:off x="342690" y="1355786"/>
          <a:ext cx="6969125" cy="4998720"/>
        </p:xfrm>
        <a:graphic>
          <a:graphicData uri="http://schemas.openxmlformats.org/drawingml/2006/table">
            <a:tbl>
              <a:tblPr firstRow="1" firstCol="1" bandRow="1">
                <a:tableStyleId>{5C22544A-7EE6-4342-B048-85BDC9FD1C3A}</a:tableStyleId>
              </a:tblPr>
              <a:tblGrid>
                <a:gridCol w="1139825">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gridCol w="2800350">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2400" dirty="0">
                          <a:solidFill>
                            <a:schemeClr val="tx1"/>
                          </a:solidFill>
                          <a:effectLst/>
                        </a:rPr>
                        <a:t>Planet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solidFill>
                            <a:schemeClr val="tx1"/>
                          </a:solidFill>
                          <a:effectLst/>
                        </a:rPr>
                        <a:t>Surface Features</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solidFill>
                            <a:schemeClr val="tx1"/>
                          </a:solidFill>
                          <a:effectLst/>
                        </a:rPr>
                        <a:t>Atmospheric Conditions</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tx1"/>
                          </a:solidFill>
                          <a:effectLst/>
                        </a:rPr>
                        <a:t>Earth</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solidFill>
                            <a:schemeClr val="tx1"/>
                          </a:solidFill>
                          <a:effectLst/>
                        </a:rPr>
                        <a:t>Rocky</a:t>
                      </a:r>
                    </a:p>
                    <a:p>
                      <a:pPr marL="0" marR="0">
                        <a:spcBef>
                          <a:spcPts val="0"/>
                        </a:spcBef>
                        <a:spcAft>
                          <a:spcPts val="0"/>
                        </a:spcAft>
                      </a:pPr>
                      <a:r>
                        <a:rPr lang="en-US" sz="2800" dirty="0">
                          <a:solidFill>
                            <a:schemeClr val="tx1"/>
                          </a:solidFill>
                          <a:effectLst/>
                        </a:rPr>
                        <a:t>surface is covered with plains, </a:t>
                      </a:r>
                      <a:r>
                        <a:rPr lang="en-US" sz="2800" b="1" u="sng" dirty="0">
                          <a:solidFill>
                            <a:schemeClr val="tx1"/>
                          </a:solidFill>
                          <a:effectLst/>
                        </a:rPr>
                        <a:t>valleys</a:t>
                      </a:r>
                      <a:r>
                        <a:rPr lang="en-US" sz="2800" dirty="0">
                          <a:solidFill>
                            <a:schemeClr val="tx1"/>
                          </a:solidFill>
                          <a:effectLst/>
                        </a:rPr>
                        <a:t>, mountains, plateaus, </a:t>
                      </a:r>
                      <a:r>
                        <a:rPr lang="en-US" sz="2800" b="1" u="sng" dirty="0">
                          <a:solidFill>
                            <a:schemeClr val="tx1"/>
                          </a:solidFill>
                          <a:effectLst/>
                        </a:rPr>
                        <a:t>active volcanoes</a:t>
                      </a:r>
                      <a:r>
                        <a:rPr lang="en-US" sz="2800" dirty="0">
                          <a:solidFill>
                            <a:schemeClr val="tx1"/>
                          </a:solidFill>
                          <a:effectLst/>
                        </a:rPr>
                        <a:t>.</a:t>
                      </a:r>
                    </a:p>
                    <a:p>
                      <a:pPr marL="0" marR="0">
                        <a:spcBef>
                          <a:spcPts val="0"/>
                        </a:spcBef>
                        <a:spcAft>
                          <a:spcPts val="0"/>
                        </a:spcAft>
                      </a:pPr>
                      <a:r>
                        <a:rPr lang="en-US" sz="2800" dirty="0">
                          <a:solidFill>
                            <a:schemeClr val="tx1"/>
                          </a:solidFill>
                          <a:effectLst/>
                        </a:rPr>
                        <a:t>About ¾ of surface is covered with </a:t>
                      </a:r>
                      <a:r>
                        <a:rPr lang="en-US" sz="2800" b="1" u="sng" dirty="0">
                          <a:solidFill>
                            <a:schemeClr val="tx1"/>
                          </a:solidFill>
                          <a:effectLst/>
                        </a:rPr>
                        <a:t>water</a:t>
                      </a:r>
                      <a:r>
                        <a:rPr lang="en-US" sz="2800" dirty="0">
                          <a:solidFill>
                            <a:schemeClr val="tx1"/>
                          </a:solidFill>
                          <a:effectLst/>
                        </a:rPr>
                        <a: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solidFill>
                            <a:schemeClr val="tx1"/>
                          </a:solidFill>
                          <a:effectLst/>
                        </a:rPr>
                        <a:t> </a:t>
                      </a:r>
                    </a:p>
                    <a:p>
                      <a:pPr marL="0" marR="0">
                        <a:spcBef>
                          <a:spcPts val="0"/>
                        </a:spcBef>
                        <a:spcAft>
                          <a:spcPts val="0"/>
                        </a:spcAft>
                      </a:pPr>
                      <a:r>
                        <a:rPr lang="en-US" sz="2800" dirty="0">
                          <a:solidFill>
                            <a:schemeClr val="tx1"/>
                          </a:solidFill>
                          <a:effectLst/>
                        </a:rPr>
                        <a:t>78% </a:t>
                      </a:r>
                      <a:r>
                        <a:rPr lang="en-US" sz="2800" b="1" u="sng" dirty="0">
                          <a:solidFill>
                            <a:schemeClr val="tx1"/>
                          </a:solidFill>
                          <a:effectLst/>
                        </a:rPr>
                        <a:t>nitrogen</a:t>
                      </a:r>
                    </a:p>
                    <a:p>
                      <a:pPr marL="0" marR="0">
                        <a:spcBef>
                          <a:spcPts val="0"/>
                        </a:spcBef>
                        <a:spcAft>
                          <a:spcPts val="0"/>
                        </a:spcAft>
                      </a:pPr>
                      <a:r>
                        <a:rPr lang="en-US" sz="2800" dirty="0">
                          <a:solidFill>
                            <a:schemeClr val="tx1"/>
                          </a:solidFill>
                          <a:effectLst/>
                        </a:rPr>
                        <a:t>21% </a:t>
                      </a:r>
                      <a:r>
                        <a:rPr lang="en-US" sz="2800" b="1" u="sng" dirty="0">
                          <a:solidFill>
                            <a:schemeClr val="tx1"/>
                          </a:solidFill>
                          <a:effectLst/>
                        </a:rPr>
                        <a:t>oxygen</a:t>
                      </a:r>
                      <a:endParaRPr lang="en-US" sz="2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5221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62309" y="635128"/>
            <a:ext cx="5451895" cy="488950"/>
          </a:xfrm>
        </p:spPr>
        <p:txBody>
          <a:bodyPr/>
          <a:lstStyle/>
          <a:p>
            <a:r>
              <a:rPr lang="en-US" altLang="en-US" sz="5000" dirty="0"/>
              <a:t>Earth (1 moon)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0525561"/>
              </p:ext>
            </p:extLst>
          </p:nvPr>
        </p:nvGraphicFramePr>
        <p:xfrm>
          <a:off x="7645400" y="273050"/>
          <a:ext cx="4356100" cy="2123440"/>
        </p:xfrm>
        <a:graphic>
          <a:graphicData uri="http://schemas.openxmlformats.org/drawingml/2006/table">
            <a:tbl>
              <a:tblPr firstRow="1" bandRow="1">
                <a:tableStyleId>{5C22544A-7EE6-4342-B048-85BDC9FD1C3A}</a:tableStyleId>
              </a:tblPr>
              <a:tblGrid>
                <a:gridCol w="4356100">
                  <a:extLst>
                    <a:ext uri="{9D8B030D-6E8A-4147-A177-3AD203B41FA5}">
                      <a16:colId xmlns:a16="http://schemas.microsoft.com/office/drawing/2014/main" val="20000"/>
                    </a:ext>
                  </a:extLst>
                </a:gridCol>
              </a:tblGrid>
              <a:tr h="370840">
                <a:tc>
                  <a:txBody>
                    <a:bodyPr/>
                    <a:lstStyle/>
                    <a:p>
                      <a:r>
                        <a:rPr lang="en-US" dirty="0" smtClean="0"/>
                        <a:t>Distance from the Sun   150,000,000 km</a:t>
                      </a:r>
                      <a:endParaRPr lang="en-US" dirty="0"/>
                    </a:p>
                  </a:txBody>
                  <a:tcPr/>
                </a:tc>
                <a:extLst>
                  <a:ext uri="{0D108BD9-81ED-4DB2-BD59-A6C34878D82A}">
                    <a16:rowId xmlns:a16="http://schemas.microsoft.com/office/drawing/2014/main" val="10000"/>
                  </a:ext>
                </a:extLst>
              </a:tr>
              <a:tr h="370840">
                <a:tc>
                  <a:txBody>
                    <a:bodyPr/>
                    <a:lstStyle/>
                    <a:p>
                      <a:r>
                        <a:rPr lang="en-US" dirty="0" smtClean="0"/>
                        <a:t>Diameter  = 12,760 km</a:t>
                      </a:r>
                      <a:endParaRPr lang="en-US" dirty="0"/>
                    </a:p>
                  </a:txBody>
                  <a:tcPr/>
                </a:tc>
                <a:extLst>
                  <a:ext uri="{0D108BD9-81ED-4DB2-BD59-A6C34878D82A}">
                    <a16:rowId xmlns:a16="http://schemas.microsoft.com/office/drawing/2014/main" val="10001"/>
                  </a:ext>
                </a:extLst>
              </a:tr>
              <a:tr h="370840">
                <a:tc>
                  <a:txBody>
                    <a:bodyPr/>
                    <a:lstStyle/>
                    <a:p>
                      <a:r>
                        <a:rPr lang="en-US" dirty="0" smtClean="0"/>
                        <a:t>Length</a:t>
                      </a:r>
                      <a:r>
                        <a:rPr lang="en-US" baseline="0" dirty="0" smtClean="0"/>
                        <a:t> of Year =  365.25 days</a:t>
                      </a:r>
                      <a:endParaRPr lang="en-US" dirty="0"/>
                    </a:p>
                  </a:txBody>
                  <a:tcPr/>
                </a:tc>
                <a:extLst>
                  <a:ext uri="{0D108BD9-81ED-4DB2-BD59-A6C34878D82A}">
                    <a16:rowId xmlns:a16="http://schemas.microsoft.com/office/drawing/2014/main" val="10002"/>
                  </a:ext>
                </a:extLst>
              </a:tr>
              <a:tr h="370840">
                <a:tc>
                  <a:txBody>
                    <a:bodyPr/>
                    <a:lstStyle/>
                    <a:p>
                      <a:r>
                        <a:rPr lang="en-US" dirty="0" smtClean="0"/>
                        <a:t>Gravity  = 1</a:t>
                      </a:r>
                      <a:endParaRPr lang="en-US" dirty="0"/>
                    </a:p>
                  </a:txBody>
                  <a:tcPr/>
                </a:tc>
                <a:extLst>
                  <a:ext uri="{0D108BD9-81ED-4DB2-BD59-A6C34878D82A}">
                    <a16:rowId xmlns:a16="http://schemas.microsoft.com/office/drawing/2014/main" val="10003"/>
                  </a:ext>
                </a:extLst>
              </a:tr>
              <a:tr h="370840">
                <a:tc>
                  <a:txBody>
                    <a:bodyPr/>
                    <a:lstStyle/>
                    <a:p>
                      <a:r>
                        <a:rPr lang="en-US" dirty="0" smtClean="0"/>
                        <a:t>Moons  = 1</a:t>
                      </a:r>
                      <a:endParaRPr lang="en-US" dirty="0"/>
                    </a:p>
                  </a:txBody>
                  <a:tcPr/>
                </a:tc>
                <a:extLst>
                  <a:ext uri="{0D108BD9-81ED-4DB2-BD59-A6C34878D82A}">
                    <a16:rowId xmlns:a16="http://schemas.microsoft.com/office/drawing/2014/main" val="10004"/>
                  </a:ext>
                </a:extLst>
              </a:tr>
            </a:tbl>
          </a:graphicData>
        </a:graphic>
      </p:graphicFrame>
      <p:pic>
        <p:nvPicPr>
          <p:cNvPr id="46098" name="Picture 2" descr="C:\Documents and Settings\EG113908\My Documents\My Pictures\hst_fam_008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2336800"/>
            <a:ext cx="42672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half" idx="2"/>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74910546"/>
              </p:ext>
            </p:extLst>
          </p:nvPr>
        </p:nvGraphicFramePr>
        <p:xfrm>
          <a:off x="217286" y="1918241"/>
          <a:ext cx="7326514" cy="4876800"/>
        </p:xfrm>
        <a:graphic>
          <a:graphicData uri="http://schemas.openxmlformats.org/drawingml/2006/table">
            <a:tbl>
              <a:tblPr firstRow="1" firstCol="1" bandRow="1">
                <a:tableStyleId>{5C22544A-7EE6-4342-B048-85BDC9FD1C3A}</a:tableStyleId>
              </a:tblPr>
              <a:tblGrid>
                <a:gridCol w="1823812">
                  <a:extLst>
                    <a:ext uri="{9D8B030D-6E8A-4147-A177-3AD203B41FA5}">
                      <a16:colId xmlns:a16="http://schemas.microsoft.com/office/drawing/2014/main" val="20000"/>
                    </a:ext>
                  </a:extLst>
                </a:gridCol>
                <a:gridCol w="2119315">
                  <a:extLst>
                    <a:ext uri="{9D8B030D-6E8A-4147-A177-3AD203B41FA5}">
                      <a16:colId xmlns:a16="http://schemas.microsoft.com/office/drawing/2014/main" val="20001"/>
                    </a:ext>
                  </a:extLst>
                </a:gridCol>
                <a:gridCol w="3383387">
                  <a:extLst>
                    <a:ext uri="{9D8B030D-6E8A-4147-A177-3AD203B41FA5}">
                      <a16:colId xmlns:a16="http://schemas.microsoft.com/office/drawing/2014/main" val="20002"/>
                    </a:ext>
                  </a:extLst>
                </a:gridCol>
              </a:tblGrid>
              <a:tr h="150480">
                <a:tc>
                  <a:txBody>
                    <a:bodyPr/>
                    <a:lstStyle/>
                    <a:p>
                      <a:pPr marL="0" marR="0" algn="ctr">
                        <a:spcBef>
                          <a:spcPts val="0"/>
                        </a:spcBef>
                        <a:spcAft>
                          <a:spcPts val="0"/>
                        </a:spcAft>
                      </a:pPr>
                      <a:r>
                        <a:rPr lang="en-US" sz="3200" dirty="0">
                          <a:solidFill>
                            <a:schemeClr val="tx1"/>
                          </a:solidFill>
                          <a:effectLst/>
                        </a:rPr>
                        <a:t>Planet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3200">
                          <a:solidFill>
                            <a:schemeClr val="tx1"/>
                          </a:solidFill>
                          <a:effectLst/>
                        </a:rPr>
                        <a:t>Rings?</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3200" dirty="0">
                          <a:solidFill>
                            <a:schemeClr val="tx1"/>
                          </a:solidFill>
                          <a:effectLst/>
                        </a:rPr>
                        <a:t>Cool facts</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0"/>
                  </a:ext>
                </a:extLst>
              </a:tr>
              <a:tr h="324110">
                <a:tc>
                  <a:txBody>
                    <a:bodyPr/>
                    <a:lstStyle/>
                    <a:p>
                      <a:pPr marL="0" marR="0">
                        <a:spcBef>
                          <a:spcPts val="0"/>
                        </a:spcBef>
                        <a:spcAft>
                          <a:spcPts val="0"/>
                        </a:spcAft>
                      </a:pPr>
                      <a:r>
                        <a:rPr lang="en-US" sz="3200" dirty="0">
                          <a:solidFill>
                            <a:schemeClr val="tx1"/>
                          </a:solidFill>
                          <a:effectLst/>
                        </a:rPr>
                        <a:t>Earth</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spcBef>
                          <a:spcPts val="0"/>
                        </a:spcBef>
                        <a:spcAft>
                          <a:spcPts val="0"/>
                        </a:spcAft>
                      </a:pPr>
                      <a:r>
                        <a:rPr lang="en-US" sz="3200">
                          <a:solidFill>
                            <a:schemeClr val="tx1"/>
                          </a:solidFill>
                          <a:effectLst/>
                        </a:rPr>
                        <a:t>no</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342900" marR="0" lvl="0" indent="-342900">
                        <a:spcBef>
                          <a:spcPts val="0"/>
                        </a:spcBef>
                        <a:spcAft>
                          <a:spcPts val="0"/>
                        </a:spcAft>
                        <a:buFont typeface="Symbol" panose="05050102010706020507" pitchFamily="18" charset="2"/>
                        <a:buChar char=""/>
                      </a:pPr>
                      <a:r>
                        <a:rPr lang="en-US" sz="3200" dirty="0">
                          <a:solidFill>
                            <a:schemeClr val="tx1"/>
                          </a:solidFill>
                          <a:effectLst/>
                        </a:rPr>
                        <a:t>Only planet that can support </a:t>
                      </a:r>
                      <a:r>
                        <a:rPr lang="en-US" sz="3200" b="1" u="sng" dirty="0" smtClean="0">
                          <a:solidFill>
                            <a:schemeClr val="tx1"/>
                          </a:solidFill>
                          <a:effectLst/>
                        </a:rPr>
                        <a:t>life</a:t>
                      </a:r>
                      <a:r>
                        <a:rPr lang="en-US" sz="3200" baseline="0" dirty="0" smtClean="0">
                          <a:solidFill>
                            <a:schemeClr val="tx1"/>
                          </a:solidFill>
                          <a:effectLst/>
                        </a:rPr>
                        <a:t> because it has liquid water, moderate temperatures, &amp; an </a:t>
                      </a:r>
                      <a:r>
                        <a:rPr lang="en-US" sz="3200" b="1" u="sng" baseline="0" dirty="0" smtClean="0">
                          <a:solidFill>
                            <a:schemeClr val="tx1"/>
                          </a:solidFill>
                          <a:effectLst/>
                        </a:rPr>
                        <a:t>oxygen</a:t>
                      </a:r>
                      <a:r>
                        <a:rPr lang="en-US" sz="3200" baseline="0" dirty="0" smtClean="0">
                          <a:solidFill>
                            <a:schemeClr val="tx1"/>
                          </a:solidFill>
                          <a:effectLst/>
                        </a:rPr>
                        <a:t> rich atmosphere.</a:t>
                      </a:r>
                      <a:endParaRPr lang="en-US" sz="3200" dirty="0">
                        <a:solidFill>
                          <a:schemeClr val="tx1"/>
                        </a:solidFill>
                        <a:effectLst/>
                      </a:endParaRPr>
                    </a:p>
                    <a:p>
                      <a:pPr marL="457200" marR="0">
                        <a:spcBef>
                          <a:spcPts val="0"/>
                        </a:spcBef>
                        <a:spcAft>
                          <a:spcPts val="0"/>
                        </a:spcAft>
                      </a:pPr>
                      <a:r>
                        <a:rPr lang="en-US" sz="3200" dirty="0">
                          <a:solidFill>
                            <a:schemeClr val="tx1"/>
                          </a:solidFill>
                          <a:effectLst/>
                        </a:rPr>
                        <a:t> </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1218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1338861" y="646188"/>
            <a:ext cx="3313113" cy="488950"/>
          </a:xfrm>
        </p:spPr>
        <p:txBody>
          <a:bodyPr/>
          <a:lstStyle/>
          <a:p>
            <a:r>
              <a:rPr lang="en-US" altLang="en-US" sz="5000" dirty="0"/>
              <a:t>Mars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209641"/>
              </p:ext>
            </p:extLst>
          </p:nvPr>
        </p:nvGraphicFramePr>
        <p:xfrm>
          <a:off x="6848865" y="107832"/>
          <a:ext cx="5105400" cy="1922463"/>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81076">
                <a:tc>
                  <a:txBody>
                    <a:bodyPr/>
                    <a:lstStyle/>
                    <a:p>
                      <a:r>
                        <a:rPr lang="en-US" sz="1800" dirty="0" smtClean="0"/>
                        <a:t>Distance from the Sun</a:t>
                      </a:r>
                      <a:endParaRPr lang="en-US" sz="1800" dirty="0"/>
                    </a:p>
                  </a:txBody>
                  <a:tcPr marT="45729" marB="45729"/>
                </a:tc>
                <a:tc>
                  <a:txBody>
                    <a:bodyPr/>
                    <a:lstStyle/>
                    <a:p>
                      <a:r>
                        <a:rPr lang="en-US" sz="1800" dirty="0" smtClean="0"/>
                        <a:t>228,000,000 km</a:t>
                      </a:r>
                      <a:endParaRPr lang="en-US" sz="1800" dirty="0"/>
                    </a:p>
                  </a:txBody>
                  <a:tcPr marT="45729" marB="45729"/>
                </a:tc>
                <a:extLst>
                  <a:ext uri="{0D108BD9-81ED-4DB2-BD59-A6C34878D82A}">
                    <a16:rowId xmlns:a16="http://schemas.microsoft.com/office/drawing/2014/main" val="10000"/>
                  </a:ext>
                </a:extLst>
              </a:tr>
              <a:tr h="389617">
                <a:tc>
                  <a:txBody>
                    <a:bodyPr/>
                    <a:lstStyle/>
                    <a:p>
                      <a:r>
                        <a:rPr lang="en-US" sz="1800" dirty="0" smtClean="0"/>
                        <a:t>Diameter</a:t>
                      </a:r>
                      <a:endParaRPr lang="en-US" sz="1800" dirty="0"/>
                    </a:p>
                  </a:txBody>
                  <a:tcPr marT="45729" marB="45729"/>
                </a:tc>
                <a:tc>
                  <a:txBody>
                    <a:bodyPr/>
                    <a:lstStyle/>
                    <a:p>
                      <a:r>
                        <a:rPr lang="en-US" sz="1800" dirty="0" smtClean="0"/>
                        <a:t>6,790 km</a:t>
                      </a:r>
                      <a:endParaRPr lang="en-US" sz="1800" dirty="0"/>
                    </a:p>
                  </a:txBody>
                  <a:tcPr marT="45729" marB="45729"/>
                </a:tc>
                <a:extLst>
                  <a:ext uri="{0D108BD9-81ED-4DB2-BD59-A6C34878D82A}">
                    <a16:rowId xmlns:a16="http://schemas.microsoft.com/office/drawing/2014/main" val="10001"/>
                  </a:ext>
                </a:extLst>
              </a:tr>
              <a:tr h="372536">
                <a:tc>
                  <a:txBody>
                    <a:bodyPr/>
                    <a:lstStyle/>
                    <a:p>
                      <a:r>
                        <a:rPr lang="en-US" sz="1800" dirty="0" smtClean="0"/>
                        <a:t>Year Length (Earth Years)</a:t>
                      </a:r>
                      <a:endParaRPr lang="en-US" sz="1800" dirty="0"/>
                    </a:p>
                  </a:txBody>
                  <a:tcPr marT="45729" marB="45729"/>
                </a:tc>
                <a:tc>
                  <a:txBody>
                    <a:bodyPr/>
                    <a:lstStyle/>
                    <a:p>
                      <a:r>
                        <a:rPr lang="en-US" sz="1800" dirty="0" smtClean="0"/>
                        <a:t>687 days</a:t>
                      </a:r>
                      <a:endParaRPr lang="en-US" sz="1800" dirty="0"/>
                    </a:p>
                  </a:txBody>
                  <a:tcPr marT="45729" marB="45729"/>
                </a:tc>
                <a:extLst>
                  <a:ext uri="{0D108BD9-81ED-4DB2-BD59-A6C34878D82A}">
                    <a16:rowId xmlns:a16="http://schemas.microsoft.com/office/drawing/2014/main" val="10002"/>
                  </a:ext>
                </a:extLst>
              </a:tr>
              <a:tr h="389617">
                <a:tc>
                  <a:txBody>
                    <a:bodyPr/>
                    <a:lstStyle/>
                    <a:p>
                      <a:r>
                        <a:rPr lang="en-US" sz="1800" dirty="0" smtClean="0"/>
                        <a:t>Gravity (X Earth’s)</a:t>
                      </a:r>
                      <a:endParaRPr lang="en-US" sz="1800" dirty="0"/>
                    </a:p>
                  </a:txBody>
                  <a:tcPr marT="45729" marB="45729"/>
                </a:tc>
                <a:tc>
                  <a:txBody>
                    <a:bodyPr/>
                    <a:lstStyle/>
                    <a:p>
                      <a:r>
                        <a:rPr lang="en-US" sz="1800" dirty="0" smtClean="0"/>
                        <a:t>0.38</a:t>
                      </a:r>
                      <a:endParaRPr lang="en-US" sz="1800" dirty="0"/>
                    </a:p>
                  </a:txBody>
                  <a:tcPr marT="45729" marB="45729"/>
                </a:tc>
                <a:extLst>
                  <a:ext uri="{0D108BD9-81ED-4DB2-BD59-A6C34878D82A}">
                    <a16:rowId xmlns:a16="http://schemas.microsoft.com/office/drawing/2014/main" val="10003"/>
                  </a:ext>
                </a:extLst>
              </a:tr>
              <a:tr h="389617">
                <a:tc>
                  <a:txBody>
                    <a:bodyPr/>
                    <a:lstStyle/>
                    <a:p>
                      <a:r>
                        <a:rPr lang="en-US" sz="1800" dirty="0" smtClean="0"/>
                        <a:t>Moons</a:t>
                      </a:r>
                      <a:endParaRPr lang="en-US" sz="1800" dirty="0"/>
                    </a:p>
                  </a:txBody>
                  <a:tcPr marT="45729" marB="45729"/>
                </a:tc>
                <a:tc>
                  <a:txBody>
                    <a:bodyPr/>
                    <a:lstStyle/>
                    <a:p>
                      <a:r>
                        <a:rPr lang="en-US" sz="1800" dirty="0" smtClean="0"/>
                        <a:t>2</a:t>
                      </a:r>
                      <a:endParaRPr lang="en-US" sz="1800" dirty="0"/>
                    </a:p>
                  </a:txBody>
                  <a:tcPr marT="45729" marB="45729"/>
                </a:tc>
                <a:extLst>
                  <a:ext uri="{0D108BD9-81ED-4DB2-BD59-A6C34878D82A}">
                    <a16:rowId xmlns:a16="http://schemas.microsoft.com/office/drawing/2014/main" val="10004"/>
                  </a:ext>
                </a:extLst>
              </a:tr>
            </a:tbl>
          </a:graphicData>
        </a:graphic>
      </p:graphicFrame>
      <p:sp>
        <p:nvSpPr>
          <p:cNvPr id="48151" name="Text Placeholder 3"/>
          <p:cNvSpPr>
            <a:spLocks noGrp="1"/>
          </p:cNvSpPr>
          <p:nvPr>
            <p:ph type="body" sz="half" idx="2"/>
          </p:nvPr>
        </p:nvSpPr>
        <p:spPr>
          <a:xfrm>
            <a:off x="1524000" y="685800"/>
            <a:ext cx="3962400" cy="5791200"/>
          </a:xfrm>
        </p:spPr>
        <p:txBody>
          <a:bodyPr/>
          <a:lstStyle/>
          <a:p>
            <a:endParaRPr lang="en-US" altLang="en-US" sz="2000" dirty="0"/>
          </a:p>
          <a:p>
            <a:endParaRPr lang="en-US" altLang="en-US" dirty="0" smtClean="0"/>
          </a:p>
        </p:txBody>
      </p:sp>
      <p:pic>
        <p:nvPicPr>
          <p:cNvPr id="48152" name="Picture 2" descr="C:\Documents and Settings\EG113908\My Documents\My Pictures\hst_fam_009_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302" y="2416834"/>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106780090"/>
              </p:ext>
            </p:extLst>
          </p:nvPr>
        </p:nvGraphicFramePr>
        <p:xfrm>
          <a:off x="161535" y="2151064"/>
          <a:ext cx="6969125" cy="4572000"/>
        </p:xfrm>
        <a:graphic>
          <a:graphicData uri="http://schemas.openxmlformats.org/drawingml/2006/table">
            <a:tbl>
              <a:tblPr firstRow="1" firstCol="1" bandRow="1">
                <a:tableStyleId>{5C22544A-7EE6-4342-B048-85BDC9FD1C3A}</a:tableStyleId>
              </a:tblPr>
              <a:tblGrid>
                <a:gridCol w="1425725">
                  <a:extLst>
                    <a:ext uri="{9D8B030D-6E8A-4147-A177-3AD203B41FA5}">
                      <a16:colId xmlns:a16="http://schemas.microsoft.com/office/drawing/2014/main" val="20000"/>
                    </a:ext>
                  </a:extLst>
                </a:gridCol>
                <a:gridCol w="2743050">
                  <a:extLst>
                    <a:ext uri="{9D8B030D-6E8A-4147-A177-3AD203B41FA5}">
                      <a16:colId xmlns:a16="http://schemas.microsoft.com/office/drawing/2014/main" val="20001"/>
                    </a:ext>
                  </a:extLst>
                </a:gridCol>
                <a:gridCol w="2800350">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3000" dirty="0">
                          <a:solidFill>
                            <a:schemeClr val="tx1"/>
                          </a:solidFill>
                          <a:effectLst/>
                        </a:rPr>
                        <a:t>Planet</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dirty="0">
                          <a:solidFill>
                            <a:schemeClr val="tx1"/>
                          </a:solidFill>
                          <a:effectLst/>
                        </a:rPr>
                        <a:t>Surface Features</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dirty="0">
                          <a:solidFill>
                            <a:schemeClr val="tx1"/>
                          </a:solidFill>
                          <a:effectLst/>
                        </a:rPr>
                        <a:t>Atmospheric Conditions</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3000" dirty="0">
                          <a:solidFill>
                            <a:schemeClr val="tx1"/>
                          </a:solidFill>
                          <a:effectLst/>
                        </a:rPr>
                        <a:t>Mars</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u="sng" dirty="0">
                          <a:solidFill>
                            <a:schemeClr val="tx1"/>
                          </a:solidFill>
                          <a:effectLst/>
                        </a:rPr>
                        <a:t>rocky</a:t>
                      </a:r>
                      <a:r>
                        <a:rPr lang="en-US" sz="3000" dirty="0">
                          <a:solidFill>
                            <a:schemeClr val="tx1"/>
                          </a:solidFill>
                          <a:effectLst/>
                        </a:rPr>
                        <a:t> and dusty surface, hills, plains, </a:t>
                      </a:r>
                      <a:r>
                        <a:rPr lang="en-US" sz="3000" b="1" u="sng" dirty="0">
                          <a:solidFill>
                            <a:schemeClr val="tx1"/>
                          </a:solidFill>
                          <a:effectLst/>
                        </a:rPr>
                        <a:t>mountains</a:t>
                      </a:r>
                      <a:r>
                        <a:rPr lang="en-US" sz="3000" dirty="0">
                          <a:solidFill>
                            <a:schemeClr val="tx1"/>
                          </a:solidFill>
                          <a:effectLst/>
                        </a:rPr>
                        <a:t>, extinct </a:t>
                      </a:r>
                      <a:r>
                        <a:rPr lang="en-US" sz="3000" b="1" u="sng" dirty="0">
                          <a:solidFill>
                            <a:schemeClr val="tx1"/>
                          </a:solidFill>
                          <a:effectLst/>
                        </a:rPr>
                        <a:t>volcanoes</a:t>
                      </a:r>
                      <a:r>
                        <a:rPr lang="en-US" sz="3000" dirty="0">
                          <a:solidFill>
                            <a:schemeClr val="tx1"/>
                          </a:solidFill>
                          <a:effectLst/>
                        </a:rPr>
                        <a:t>, craters, </a:t>
                      </a:r>
                    </a:p>
                    <a:p>
                      <a:pPr marL="0" marR="0">
                        <a:spcBef>
                          <a:spcPts val="0"/>
                        </a:spcBef>
                        <a:spcAft>
                          <a:spcPts val="0"/>
                        </a:spcAft>
                      </a:pPr>
                      <a:r>
                        <a:rPr lang="en-US" sz="3000" dirty="0">
                          <a:solidFill>
                            <a:schemeClr val="tx1"/>
                          </a:solidFill>
                          <a:effectLst/>
                        </a:rPr>
                        <a:t> </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u="sng" dirty="0">
                          <a:solidFill>
                            <a:schemeClr val="tx1"/>
                          </a:solidFill>
                          <a:effectLst/>
                        </a:rPr>
                        <a:t>Thin</a:t>
                      </a:r>
                      <a:r>
                        <a:rPr lang="en-US" sz="3000" dirty="0">
                          <a:solidFill>
                            <a:schemeClr val="tx1"/>
                          </a:solidFill>
                          <a:effectLst/>
                        </a:rPr>
                        <a:t> atmosphere of carbon dioxide</a:t>
                      </a:r>
                      <a:endParaRPr lang="en-US"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3020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408" y="516574"/>
            <a:ext cx="5995357" cy="488950"/>
          </a:xfrm>
        </p:spPr>
        <p:txBody>
          <a:bodyPr/>
          <a:lstStyle/>
          <a:p>
            <a:r>
              <a:rPr lang="en-US" altLang="en-US" sz="4800" dirty="0"/>
              <a:t>Mars (2 moons)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6752013"/>
              </p:ext>
            </p:extLst>
          </p:nvPr>
        </p:nvGraphicFramePr>
        <p:xfrm>
          <a:off x="7061199" y="79131"/>
          <a:ext cx="4700875" cy="2449047"/>
        </p:xfrm>
        <a:graphic>
          <a:graphicData uri="http://schemas.openxmlformats.org/drawingml/2006/table">
            <a:tbl>
              <a:tblPr firstRow="1" bandRow="1">
                <a:tableStyleId>{5C22544A-7EE6-4342-B048-85BDC9FD1C3A}</a:tableStyleId>
              </a:tblPr>
              <a:tblGrid>
                <a:gridCol w="2596006">
                  <a:extLst>
                    <a:ext uri="{9D8B030D-6E8A-4147-A177-3AD203B41FA5}">
                      <a16:colId xmlns:a16="http://schemas.microsoft.com/office/drawing/2014/main" val="20000"/>
                    </a:ext>
                  </a:extLst>
                </a:gridCol>
                <a:gridCol w="2104869">
                  <a:extLst>
                    <a:ext uri="{9D8B030D-6E8A-4147-A177-3AD203B41FA5}">
                      <a16:colId xmlns:a16="http://schemas.microsoft.com/office/drawing/2014/main" val="20001"/>
                    </a:ext>
                  </a:extLst>
                </a:gridCol>
              </a:tblGrid>
              <a:tr h="381076">
                <a:tc>
                  <a:txBody>
                    <a:bodyPr/>
                    <a:lstStyle/>
                    <a:p>
                      <a:r>
                        <a:rPr lang="en-US" sz="1800" dirty="0" smtClean="0"/>
                        <a:t>Distance from the Sun</a:t>
                      </a:r>
                      <a:endParaRPr lang="en-US" sz="1800" dirty="0"/>
                    </a:p>
                  </a:txBody>
                  <a:tcPr marT="45729" marB="45729"/>
                </a:tc>
                <a:tc>
                  <a:txBody>
                    <a:bodyPr/>
                    <a:lstStyle/>
                    <a:p>
                      <a:r>
                        <a:rPr lang="en-US" sz="1800" dirty="0" smtClean="0"/>
                        <a:t>228,000,000 km</a:t>
                      </a:r>
                      <a:endParaRPr lang="en-US" sz="1800" dirty="0"/>
                    </a:p>
                  </a:txBody>
                  <a:tcPr marT="45729" marB="45729"/>
                </a:tc>
                <a:extLst>
                  <a:ext uri="{0D108BD9-81ED-4DB2-BD59-A6C34878D82A}">
                    <a16:rowId xmlns:a16="http://schemas.microsoft.com/office/drawing/2014/main" val="10000"/>
                  </a:ext>
                </a:extLst>
              </a:tr>
              <a:tr h="389617">
                <a:tc>
                  <a:txBody>
                    <a:bodyPr/>
                    <a:lstStyle/>
                    <a:p>
                      <a:r>
                        <a:rPr lang="en-US" sz="1800" dirty="0" smtClean="0"/>
                        <a:t>Diameter</a:t>
                      </a:r>
                      <a:endParaRPr lang="en-US" sz="1800" dirty="0"/>
                    </a:p>
                  </a:txBody>
                  <a:tcPr marT="45729" marB="45729"/>
                </a:tc>
                <a:tc>
                  <a:txBody>
                    <a:bodyPr/>
                    <a:lstStyle/>
                    <a:p>
                      <a:r>
                        <a:rPr lang="en-US" sz="1800" dirty="0" smtClean="0"/>
                        <a:t>6,790 km</a:t>
                      </a:r>
                      <a:endParaRPr lang="en-US" sz="1800" dirty="0"/>
                    </a:p>
                  </a:txBody>
                  <a:tcPr marT="45729" marB="45729"/>
                </a:tc>
                <a:extLst>
                  <a:ext uri="{0D108BD9-81ED-4DB2-BD59-A6C34878D82A}">
                    <a16:rowId xmlns:a16="http://schemas.microsoft.com/office/drawing/2014/main" val="10001"/>
                  </a:ext>
                </a:extLst>
              </a:tr>
              <a:tr h="372536">
                <a:tc>
                  <a:txBody>
                    <a:bodyPr/>
                    <a:lstStyle/>
                    <a:p>
                      <a:r>
                        <a:rPr lang="en-US" sz="1800" dirty="0" smtClean="0"/>
                        <a:t>Year Length (Earth Years)</a:t>
                      </a:r>
                      <a:endParaRPr lang="en-US" sz="1800" dirty="0"/>
                    </a:p>
                  </a:txBody>
                  <a:tcPr marT="45729" marB="45729"/>
                </a:tc>
                <a:tc>
                  <a:txBody>
                    <a:bodyPr/>
                    <a:lstStyle/>
                    <a:p>
                      <a:r>
                        <a:rPr lang="en-US" sz="1800" dirty="0" smtClean="0"/>
                        <a:t>687 days</a:t>
                      </a:r>
                      <a:endParaRPr lang="en-US" sz="1800" dirty="0"/>
                    </a:p>
                  </a:txBody>
                  <a:tcPr marT="45729" marB="45729"/>
                </a:tc>
                <a:extLst>
                  <a:ext uri="{0D108BD9-81ED-4DB2-BD59-A6C34878D82A}">
                    <a16:rowId xmlns:a16="http://schemas.microsoft.com/office/drawing/2014/main" val="10002"/>
                  </a:ext>
                </a:extLst>
              </a:tr>
              <a:tr h="389617">
                <a:tc>
                  <a:txBody>
                    <a:bodyPr/>
                    <a:lstStyle/>
                    <a:p>
                      <a:r>
                        <a:rPr lang="en-US" sz="1800" dirty="0" smtClean="0"/>
                        <a:t>Gravity (X Earth’s)</a:t>
                      </a:r>
                      <a:endParaRPr lang="en-US" sz="1800" dirty="0"/>
                    </a:p>
                  </a:txBody>
                  <a:tcPr marT="45729" marB="45729"/>
                </a:tc>
                <a:tc>
                  <a:txBody>
                    <a:bodyPr/>
                    <a:lstStyle/>
                    <a:p>
                      <a:r>
                        <a:rPr lang="en-US" sz="1800" dirty="0" smtClean="0"/>
                        <a:t>0.38</a:t>
                      </a:r>
                      <a:endParaRPr lang="en-US" sz="1800" dirty="0"/>
                    </a:p>
                  </a:txBody>
                  <a:tcPr marT="45729" marB="45729"/>
                </a:tc>
                <a:extLst>
                  <a:ext uri="{0D108BD9-81ED-4DB2-BD59-A6C34878D82A}">
                    <a16:rowId xmlns:a16="http://schemas.microsoft.com/office/drawing/2014/main" val="10003"/>
                  </a:ext>
                </a:extLst>
              </a:tr>
              <a:tr h="389617">
                <a:tc>
                  <a:txBody>
                    <a:bodyPr/>
                    <a:lstStyle/>
                    <a:p>
                      <a:r>
                        <a:rPr lang="en-US" sz="1800" dirty="0" smtClean="0"/>
                        <a:t>Moons</a:t>
                      </a:r>
                      <a:endParaRPr lang="en-US" sz="1800" dirty="0"/>
                    </a:p>
                  </a:txBody>
                  <a:tcPr marT="45729" marB="45729"/>
                </a:tc>
                <a:tc>
                  <a:txBody>
                    <a:bodyPr/>
                    <a:lstStyle/>
                    <a:p>
                      <a:r>
                        <a:rPr lang="en-US" sz="1800" dirty="0" smtClean="0"/>
                        <a:t>2</a:t>
                      </a:r>
                      <a:endParaRPr lang="en-US" sz="1800" dirty="0"/>
                    </a:p>
                  </a:txBody>
                  <a:tcPr marT="45729" marB="45729"/>
                </a:tc>
                <a:extLst>
                  <a:ext uri="{0D108BD9-81ED-4DB2-BD59-A6C34878D82A}">
                    <a16:rowId xmlns:a16="http://schemas.microsoft.com/office/drawing/2014/main" val="10004"/>
                  </a:ext>
                </a:extLst>
              </a:tr>
            </a:tbl>
          </a:graphicData>
        </a:graphic>
      </p:graphicFrame>
      <p:pic>
        <p:nvPicPr>
          <p:cNvPr id="47128" name="Picture 2" descr="C:\Documents and Settings\EG113908\My Documents\My Pictures\hst_fam_009_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596" y="2477219"/>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half" idx="2"/>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93308663"/>
              </p:ext>
            </p:extLst>
          </p:nvPr>
        </p:nvGraphicFramePr>
        <p:xfrm>
          <a:off x="69011" y="1318979"/>
          <a:ext cx="6992188" cy="5791200"/>
        </p:xfrm>
        <a:graphic>
          <a:graphicData uri="http://schemas.openxmlformats.org/drawingml/2006/table">
            <a:tbl>
              <a:tblPr firstRow="1" firstCol="1" bandRow="1">
                <a:tableStyleId>{5C22544A-7EE6-4342-B048-85BDC9FD1C3A}</a:tableStyleId>
              </a:tblPr>
              <a:tblGrid>
                <a:gridCol w="1706983">
                  <a:extLst>
                    <a:ext uri="{9D8B030D-6E8A-4147-A177-3AD203B41FA5}">
                      <a16:colId xmlns:a16="http://schemas.microsoft.com/office/drawing/2014/main" val="20000"/>
                    </a:ext>
                  </a:extLst>
                </a:gridCol>
                <a:gridCol w="983656">
                  <a:extLst>
                    <a:ext uri="{9D8B030D-6E8A-4147-A177-3AD203B41FA5}">
                      <a16:colId xmlns:a16="http://schemas.microsoft.com/office/drawing/2014/main" val="20001"/>
                    </a:ext>
                  </a:extLst>
                </a:gridCol>
                <a:gridCol w="4301549">
                  <a:extLst>
                    <a:ext uri="{9D8B030D-6E8A-4147-A177-3AD203B41FA5}">
                      <a16:colId xmlns:a16="http://schemas.microsoft.com/office/drawing/2014/main" val="20002"/>
                    </a:ext>
                  </a:extLst>
                </a:gridCol>
              </a:tblGrid>
              <a:tr h="150480">
                <a:tc>
                  <a:txBody>
                    <a:bodyPr/>
                    <a:lstStyle/>
                    <a:p>
                      <a:pPr marL="0" marR="0" algn="ctr">
                        <a:spcBef>
                          <a:spcPts val="0"/>
                        </a:spcBef>
                        <a:spcAft>
                          <a:spcPts val="0"/>
                        </a:spcAft>
                      </a:pPr>
                      <a:r>
                        <a:rPr lang="en-US" sz="2400" dirty="0">
                          <a:solidFill>
                            <a:schemeClr val="tx1"/>
                          </a:solidFill>
                          <a:effectLst/>
                        </a:rPr>
                        <a:t>Planet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2400">
                          <a:solidFill>
                            <a:schemeClr val="tx1"/>
                          </a:solidFill>
                          <a:effectLst/>
                        </a:rPr>
                        <a:t>Rings?</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2400">
                          <a:solidFill>
                            <a:schemeClr val="tx1"/>
                          </a:solidFill>
                          <a:effectLst/>
                        </a:rPr>
                        <a:t>Cool facts</a:t>
                      </a:r>
                      <a:endParaRPr lang="en-U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0"/>
                  </a:ext>
                </a:extLst>
              </a:tr>
              <a:tr h="972330">
                <a:tc>
                  <a:txBody>
                    <a:bodyPr/>
                    <a:lstStyle/>
                    <a:p>
                      <a:pPr marL="0" marR="0">
                        <a:spcBef>
                          <a:spcPts val="0"/>
                        </a:spcBef>
                        <a:spcAft>
                          <a:spcPts val="0"/>
                        </a:spcAft>
                      </a:pPr>
                      <a:r>
                        <a:rPr lang="en-US" sz="2400" dirty="0">
                          <a:solidFill>
                            <a:schemeClr val="tx1"/>
                          </a:solidFill>
                          <a:effectLst/>
                        </a:rPr>
                        <a:t>Mars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spcBef>
                          <a:spcPts val="0"/>
                        </a:spcBef>
                        <a:spcAft>
                          <a:spcPts val="0"/>
                        </a:spcAft>
                      </a:pPr>
                      <a:r>
                        <a:rPr lang="en-US" sz="2400" dirty="0">
                          <a:solidFill>
                            <a:schemeClr val="tx1"/>
                          </a:solidFill>
                          <a:effectLst/>
                        </a:rPr>
                        <a:t>no</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342900" marR="0" lvl="0" indent="-342900">
                        <a:spcBef>
                          <a:spcPts val="0"/>
                        </a:spcBef>
                        <a:spcAft>
                          <a:spcPts val="0"/>
                        </a:spcAft>
                        <a:buFont typeface="Symbol" panose="05050102010706020507" pitchFamily="18" charset="2"/>
                        <a:buChar char=""/>
                      </a:pPr>
                      <a:r>
                        <a:rPr lang="en-US" sz="2800" dirty="0">
                          <a:solidFill>
                            <a:schemeClr val="tx1"/>
                          </a:solidFill>
                          <a:effectLst/>
                        </a:rPr>
                        <a:t>Known as the </a:t>
                      </a:r>
                      <a:r>
                        <a:rPr lang="en-US" sz="2800" b="1" u="sng" dirty="0">
                          <a:solidFill>
                            <a:schemeClr val="tx1"/>
                          </a:solidFill>
                          <a:effectLst/>
                        </a:rPr>
                        <a:t>Red</a:t>
                      </a:r>
                      <a:r>
                        <a:rPr lang="en-US" sz="2800" dirty="0">
                          <a:solidFill>
                            <a:schemeClr val="tx1"/>
                          </a:solidFill>
                          <a:effectLst/>
                        </a:rPr>
                        <a:t> Planet due to iron making “dirt” red</a:t>
                      </a:r>
                    </a:p>
                    <a:p>
                      <a:pPr marL="342900" marR="0" lvl="0" indent="-342900">
                        <a:spcBef>
                          <a:spcPts val="0"/>
                        </a:spcBef>
                        <a:spcAft>
                          <a:spcPts val="0"/>
                        </a:spcAft>
                        <a:buFont typeface="Symbol" panose="05050102010706020507" pitchFamily="18" charset="2"/>
                        <a:buChar char=""/>
                      </a:pPr>
                      <a:r>
                        <a:rPr lang="en-US" sz="2800" b="1" u="sng" dirty="0">
                          <a:solidFill>
                            <a:schemeClr val="tx1"/>
                          </a:solidFill>
                          <a:effectLst/>
                        </a:rPr>
                        <a:t>Ice caps </a:t>
                      </a:r>
                      <a:r>
                        <a:rPr lang="en-US" sz="2800" dirty="0">
                          <a:solidFill>
                            <a:schemeClr val="tx1"/>
                          </a:solidFill>
                          <a:effectLst/>
                        </a:rPr>
                        <a:t>in the north and south poles</a:t>
                      </a:r>
                    </a:p>
                    <a:p>
                      <a:pPr marL="342900" marR="0" lvl="0" indent="-342900">
                        <a:spcBef>
                          <a:spcPts val="0"/>
                        </a:spcBef>
                        <a:spcAft>
                          <a:spcPts val="0"/>
                        </a:spcAft>
                        <a:buFont typeface="Symbol" panose="05050102010706020507" pitchFamily="18" charset="2"/>
                        <a:buChar char=""/>
                      </a:pPr>
                      <a:r>
                        <a:rPr lang="en-US" sz="2800" dirty="0">
                          <a:solidFill>
                            <a:schemeClr val="tx1"/>
                          </a:solidFill>
                          <a:effectLst/>
                        </a:rPr>
                        <a:t>Largest </a:t>
                      </a:r>
                      <a:r>
                        <a:rPr lang="en-US" sz="2800" b="1" u="sng" dirty="0">
                          <a:solidFill>
                            <a:schemeClr val="tx1"/>
                          </a:solidFill>
                          <a:effectLst/>
                        </a:rPr>
                        <a:t>volcano</a:t>
                      </a:r>
                      <a:r>
                        <a:rPr lang="en-US" sz="2800" dirty="0">
                          <a:solidFill>
                            <a:schemeClr val="tx1"/>
                          </a:solidFill>
                          <a:effectLst/>
                        </a:rPr>
                        <a:t> in the solar system</a:t>
                      </a:r>
                    </a:p>
                    <a:p>
                      <a:pPr marL="342900" marR="0" lvl="0" indent="-342900">
                        <a:spcBef>
                          <a:spcPts val="0"/>
                        </a:spcBef>
                        <a:spcAft>
                          <a:spcPts val="0"/>
                        </a:spcAft>
                        <a:buFont typeface="Symbol" panose="05050102010706020507" pitchFamily="18" charset="2"/>
                        <a:buChar char=""/>
                      </a:pPr>
                      <a:r>
                        <a:rPr lang="en-US" sz="2800" dirty="0">
                          <a:solidFill>
                            <a:schemeClr val="tx1"/>
                          </a:solidFill>
                          <a:effectLst/>
                        </a:rPr>
                        <a:t>May have once had </a:t>
                      </a:r>
                      <a:r>
                        <a:rPr lang="en-US" sz="2800" b="1" u="sng" dirty="0">
                          <a:solidFill>
                            <a:schemeClr val="tx1"/>
                          </a:solidFill>
                          <a:effectLst/>
                        </a:rPr>
                        <a:t>water</a:t>
                      </a:r>
                    </a:p>
                    <a:p>
                      <a:pPr marL="342900" marR="0" lvl="0" indent="-342900">
                        <a:spcBef>
                          <a:spcPts val="0"/>
                        </a:spcBef>
                        <a:spcAft>
                          <a:spcPts val="0"/>
                        </a:spcAft>
                        <a:buFont typeface="Symbol" panose="05050102010706020507" pitchFamily="18" charset="2"/>
                        <a:buChar char=""/>
                      </a:pPr>
                      <a:r>
                        <a:rPr lang="en-US" sz="2800" dirty="0">
                          <a:solidFill>
                            <a:schemeClr val="tx1"/>
                          </a:solidFill>
                          <a:effectLst/>
                        </a:rPr>
                        <a:t>May have once supported life</a:t>
                      </a:r>
                    </a:p>
                    <a:p>
                      <a:pPr marL="457200" marR="0">
                        <a:spcBef>
                          <a:spcPts val="0"/>
                        </a:spcBef>
                        <a:spcAft>
                          <a:spcPts val="0"/>
                        </a:spcAft>
                      </a:pP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6177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8" y="3913188"/>
            <a:ext cx="9245601" cy="277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788" y="14288"/>
            <a:ext cx="7466013"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236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The Outer Planets </a:t>
            </a:r>
            <a:br>
              <a:rPr lang="en-US" altLang="en-US" smtClean="0"/>
            </a:br>
            <a:r>
              <a:rPr lang="en-US" altLang="en-US" smtClean="0"/>
              <a:t>“Gas Giants”</a:t>
            </a:r>
          </a:p>
        </p:txBody>
      </p:sp>
      <p:sp>
        <p:nvSpPr>
          <p:cNvPr id="49155" name="Content Placeholder 2"/>
          <p:cNvSpPr>
            <a:spLocks noGrp="1"/>
          </p:cNvSpPr>
          <p:nvPr>
            <p:ph idx="1"/>
          </p:nvPr>
        </p:nvSpPr>
        <p:spPr>
          <a:xfrm>
            <a:off x="1524000" y="1600200"/>
            <a:ext cx="9144000" cy="5257800"/>
          </a:xfrm>
        </p:spPr>
        <p:txBody>
          <a:bodyPr/>
          <a:lstStyle/>
          <a:p>
            <a:pPr eaLnBrk="1" hangingPunct="1">
              <a:lnSpc>
                <a:spcPct val="80000"/>
              </a:lnSpc>
            </a:pPr>
            <a:r>
              <a:rPr lang="en-US" altLang="en-US" sz="6000" b="1" i="1"/>
              <a:t>Jupiter</a:t>
            </a:r>
            <a:r>
              <a:rPr lang="en-US" altLang="en-US" sz="6000" i="1"/>
              <a:t> </a:t>
            </a:r>
          </a:p>
          <a:p>
            <a:pPr eaLnBrk="1" hangingPunct="1">
              <a:lnSpc>
                <a:spcPct val="80000"/>
              </a:lnSpc>
            </a:pPr>
            <a:r>
              <a:rPr lang="en-US" altLang="en-US" sz="6000" b="1" i="1"/>
              <a:t>Saturn</a:t>
            </a:r>
            <a:r>
              <a:rPr lang="en-US" altLang="en-US" sz="6000" i="1"/>
              <a:t> </a:t>
            </a:r>
          </a:p>
          <a:p>
            <a:pPr eaLnBrk="1" hangingPunct="1">
              <a:lnSpc>
                <a:spcPct val="80000"/>
              </a:lnSpc>
            </a:pPr>
            <a:r>
              <a:rPr lang="en-US" altLang="en-US" sz="6000" b="1" i="1"/>
              <a:t>Uranus</a:t>
            </a:r>
            <a:r>
              <a:rPr lang="en-US" altLang="en-US" sz="6000" i="1"/>
              <a:t> </a:t>
            </a:r>
          </a:p>
          <a:p>
            <a:pPr eaLnBrk="1" hangingPunct="1">
              <a:lnSpc>
                <a:spcPct val="80000"/>
              </a:lnSpc>
            </a:pPr>
            <a:r>
              <a:rPr lang="en-US" altLang="en-US" sz="6000" b="1" i="1"/>
              <a:t>Neptune</a:t>
            </a:r>
          </a:p>
          <a:p>
            <a:pPr eaLnBrk="1" hangingPunct="1">
              <a:lnSpc>
                <a:spcPct val="80000"/>
              </a:lnSpc>
              <a:buFontTx/>
              <a:buNone/>
            </a:pPr>
            <a:r>
              <a:rPr lang="en-US" altLang="en-US" sz="4400"/>
              <a:t>*No solid surfaces to walk upon*</a:t>
            </a: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52600"/>
            <a:ext cx="3881438"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93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1752600" y="381001"/>
            <a:ext cx="8458200" cy="5821363"/>
          </a:xfrm>
        </p:spPr>
        <p:txBody>
          <a:bodyPr/>
          <a:lstStyle/>
          <a:p>
            <a:pPr eaLnBrk="1" hangingPunct="1"/>
            <a:endParaRPr lang="en-US" altLang="en-US" sz="3600"/>
          </a:p>
          <a:p>
            <a:pPr eaLnBrk="1" hangingPunct="1"/>
            <a:r>
              <a:rPr lang="en-US" altLang="en-US" sz="3600" b="1"/>
              <a:t>outer planets :</a:t>
            </a:r>
            <a:r>
              <a:rPr lang="en-US" altLang="en-US" sz="3600">
                <a:solidFill>
                  <a:srgbClr val="6600CC"/>
                </a:solidFill>
              </a:rPr>
              <a:t>The planets that are much farther from the sun: </a:t>
            </a:r>
          </a:p>
          <a:p>
            <a:pPr lvl="1" eaLnBrk="1" hangingPunct="1"/>
            <a:r>
              <a:rPr lang="en-US" altLang="en-US" sz="3600"/>
              <a:t>Jupiter, Saturn, Uranus, Neptune</a:t>
            </a:r>
          </a:p>
          <a:p>
            <a:pPr lvl="1" eaLnBrk="1" hangingPunct="1"/>
            <a:r>
              <a:rPr lang="en-US" altLang="en-US" sz="3600">
                <a:solidFill>
                  <a:srgbClr val="6600CC"/>
                </a:solidFill>
              </a:rPr>
              <a:t>Outer planets are larger and composed of gas…. Gas giants</a:t>
            </a:r>
          </a:p>
          <a:p>
            <a:pPr lvl="1" eaLnBrk="1" hangingPunct="1"/>
            <a:endParaRPr lang="en-US" altLang="en-US" sz="3600">
              <a:solidFill>
                <a:srgbClr val="6600CC"/>
              </a:solidFill>
            </a:endParaRPr>
          </a:p>
          <a:p>
            <a:pPr eaLnBrk="1" hangingPunct="1"/>
            <a:r>
              <a:rPr lang="en-US" altLang="en-US" sz="3600" b="1">
                <a:solidFill>
                  <a:srgbClr val="6600CC"/>
                </a:solidFill>
              </a:rPr>
              <a:t>Pluto is a dwarf planet </a:t>
            </a:r>
            <a:r>
              <a:rPr lang="en-US" altLang="en-US" sz="3600">
                <a:solidFill>
                  <a:srgbClr val="6600CC"/>
                </a:solidFill>
              </a:rPr>
              <a:t>– it is not included in the outer planets group because it has different characteristics</a:t>
            </a:r>
          </a:p>
          <a:p>
            <a:pPr eaLnBrk="1" hangingPunct="1"/>
            <a:endParaRPr lang="en-US" altLang="en-US" smtClean="0"/>
          </a:p>
        </p:txBody>
      </p:sp>
    </p:spTree>
    <p:extLst>
      <p:ext uri="{BB962C8B-B14F-4D97-AF65-F5344CB8AC3E}">
        <p14:creationId xmlns:p14="http://schemas.microsoft.com/office/powerpoint/2010/main" val="2426421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02" name="Title 3"/>
          <p:cNvSpPr>
            <a:spLocks noGrp="1"/>
          </p:cNvSpPr>
          <p:nvPr>
            <p:ph type="title"/>
          </p:nvPr>
        </p:nvSpPr>
        <p:spPr>
          <a:xfrm>
            <a:off x="1524000" y="273050"/>
            <a:ext cx="4038600" cy="565150"/>
          </a:xfrm>
        </p:spPr>
        <p:txBody>
          <a:bodyPr/>
          <a:lstStyle/>
          <a:p>
            <a:r>
              <a:rPr lang="en-US" altLang="en-US" sz="3200"/>
              <a:t>Jupiter (63 moons)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3501639"/>
              </p:ext>
            </p:extLst>
          </p:nvPr>
        </p:nvGraphicFramePr>
        <p:xfrm>
          <a:off x="6828693" y="273050"/>
          <a:ext cx="5105400" cy="2273301"/>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640252">
                <a:tc>
                  <a:txBody>
                    <a:bodyPr/>
                    <a:lstStyle/>
                    <a:p>
                      <a:r>
                        <a:rPr lang="en-US" sz="1600" dirty="0" smtClean="0"/>
                        <a:t>Distance from the Sun</a:t>
                      </a:r>
                      <a:endParaRPr lang="en-US" sz="1600" dirty="0"/>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778,000,000 km</a:t>
                      </a:r>
                    </a:p>
                    <a:p>
                      <a:endParaRPr lang="en-US" sz="1800" dirty="0"/>
                    </a:p>
                  </a:txBody>
                  <a:tcPr marT="45732" marB="45732"/>
                </a:tc>
                <a:extLst>
                  <a:ext uri="{0D108BD9-81ED-4DB2-BD59-A6C34878D82A}">
                    <a16:rowId xmlns:a16="http://schemas.microsoft.com/office/drawing/2014/main" val="10000"/>
                  </a:ext>
                </a:extLst>
              </a:tr>
              <a:tr h="449798">
                <a:tc>
                  <a:txBody>
                    <a:bodyPr/>
                    <a:lstStyle/>
                    <a:p>
                      <a:r>
                        <a:rPr lang="en-US" sz="1800" dirty="0" smtClean="0"/>
                        <a:t>Diameter</a:t>
                      </a:r>
                      <a:endParaRPr lang="en-US" sz="1800" dirty="0"/>
                    </a:p>
                  </a:txBody>
                  <a:tcPr marT="45732" marB="45732"/>
                </a:tc>
                <a:tc>
                  <a:txBody>
                    <a:bodyPr/>
                    <a:lstStyle/>
                    <a:p>
                      <a:r>
                        <a:rPr lang="en-US" sz="1800" dirty="0" smtClean="0"/>
                        <a:t>143,000 km</a:t>
                      </a:r>
                      <a:endParaRPr lang="en-US" sz="1800" dirty="0"/>
                    </a:p>
                  </a:txBody>
                  <a:tcPr marT="45732" marB="45732"/>
                </a:tc>
                <a:extLst>
                  <a:ext uri="{0D108BD9-81ED-4DB2-BD59-A6C34878D82A}">
                    <a16:rowId xmlns:a16="http://schemas.microsoft.com/office/drawing/2014/main" val="10001"/>
                  </a:ext>
                </a:extLst>
              </a:tr>
              <a:tr h="394417">
                <a:tc>
                  <a:txBody>
                    <a:bodyPr/>
                    <a:lstStyle/>
                    <a:p>
                      <a:r>
                        <a:rPr lang="en-US" sz="1800" dirty="0" smtClean="0"/>
                        <a:t>Yea Length (Earth</a:t>
                      </a:r>
                      <a:r>
                        <a:rPr lang="en-US" sz="1800" baseline="0" dirty="0" smtClean="0"/>
                        <a:t> Years)</a:t>
                      </a:r>
                      <a:endParaRPr lang="en-US" sz="1800" dirty="0"/>
                    </a:p>
                  </a:txBody>
                  <a:tcPr marT="45732" marB="45732"/>
                </a:tc>
                <a:tc>
                  <a:txBody>
                    <a:bodyPr/>
                    <a:lstStyle/>
                    <a:p>
                      <a:r>
                        <a:rPr lang="en-US" sz="1800" dirty="0" smtClean="0"/>
                        <a:t>119 years</a:t>
                      </a:r>
                      <a:endParaRPr lang="en-US" sz="1800" dirty="0"/>
                    </a:p>
                  </a:txBody>
                  <a:tcPr marT="45732" marB="45732"/>
                </a:tc>
                <a:extLst>
                  <a:ext uri="{0D108BD9-81ED-4DB2-BD59-A6C34878D82A}">
                    <a16:rowId xmlns:a16="http://schemas.microsoft.com/office/drawing/2014/main" val="10002"/>
                  </a:ext>
                </a:extLst>
              </a:tr>
              <a:tr h="394417">
                <a:tc>
                  <a:txBody>
                    <a:bodyPr/>
                    <a:lstStyle/>
                    <a:p>
                      <a:r>
                        <a:rPr lang="en-US" sz="1800" dirty="0" smtClean="0"/>
                        <a:t>Gravity (X Earth’s)</a:t>
                      </a:r>
                      <a:endParaRPr lang="en-US" sz="1800" dirty="0"/>
                    </a:p>
                  </a:txBody>
                  <a:tcPr marT="45732" marB="45732"/>
                </a:tc>
                <a:tc>
                  <a:txBody>
                    <a:bodyPr/>
                    <a:lstStyle/>
                    <a:p>
                      <a:r>
                        <a:rPr lang="en-US" sz="1800" dirty="0" smtClean="0"/>
                        <a:t>2.53</a:t>
                      </a:r>
                      <a:endParaRPr lang="en-US" sz="1800" dirty="0"/>
                    </a:p>
                  </a:txBody>
                  <a:tcPr marT="45732" marB="45732"/>
                </a:tc>
                <a:extLst>
                  <a:ext uri="{0D108BD9-81ED-4DB2-BD59-A6C34878D82A}">
                    <a16:rowId xmlns:a16="http://schemas.microsoft.com/office/drawing/2014/main" val="10003"/>
                  </a:ext>
                </a:extLst>
              </a:tr>
              <a:tr h="394417">
                <a:tc>
                  <a:txBody>
                    <a:bodyPr/>
                    <a:lstStyle/>
                    <a:p>
                      <a:r>
                        <a:rPr lang="en-US" sz="1800" dirty="0" smtClean="0"/>
                        <a:t>Moons</a:t>
                      </a:r>
                      <a:endParaRPr lang="en-US" sz="1800" dirty="0"/>
                    </a:p>
                  </a:txBody>
                  <a:tcPr marT="45732" marB="45732"/>
                </a:tc>
                <a:tc>
                  <a:txBody>
                    <a:bodyPr/>
                    <a:lstStyle/>
                    <a:p>
                      <a:r>
                        <a:rPr lang="en-US" sz="1800" dirty="0" smtClean="0"/>
                        <a:t>63</a:t>
                      </a:r>
                      <a:endParaRPr lang="en-US" sz="1800" dirty="0"/>
                    </a:p>
                  </a:txBody>
                  <a:tcPr marT="45732" marB="45732"/>
                </a:tc>
                <a:extLst>
                  <a:ext uri="{0D108BD9-81ED-4DB2-BD59-A6C34878D82A}">
                    <a16:rowId xmlns:a16="http://schemas.microsoft.com/office/drawing/2014/main" val="10004"/>
                  </a:ext>
                </a:extLst>
              </a:tr>
            </a:tbl>
          </a:graphicData>
        </a:graphic>
      </p:graphicFrame>
      <p:pic>
        <p:nvPicPr>
          <p:cNvPr id="51224" name="Picture 2" descr="C:\Documents and Settings\EG113908\My Documents\My Pictures\hst_fam_012_a_p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1693" y="2727385"/>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807789388"/>
              </p:ext>
            </p:extLst>
          </p:nvPr>
        </p:nvGraphicFramePr>
        <p:xfrm>
          <a:off x="126982" y="1300949"/>
          <a:ext cx="6159776" cy="4358640"/>
        </p:xfrm>
        <a:graphic>
          <a:graphicData uri="http://schemas.openxmlformats.org/drawingml/2006/table">
            <a:tbl>
              <a:tblPr firstRow="1" firstCol="1" bandRow="1">
                <a:tableStyleId>{5C22544A-7EE6-4342-B048-85BDC9FD1C3A}</a:tableStyleId>
              </a:tblPr>
              <a:tblGrid>
                <a:gridCol w="1233605">
                  <a:extLst>
                    <a:ext uri="{9D8B030D-6E8A-4147-A177-3AD203B41FA5}">
                      <a16:colId xmlns:a16="http://schemas.microsoft.com/office/drawing/2014/main" val="20000"/>
                    </a:ext>
                  </a:extLst>
                </a:gridCol>
                <a:gridCol w="1793709">
                  <a:extLst>
                    <a:ext uri="{9D8B030D-6E8A-4147-A177-3AD203B41FA5}">
                      <a16:colId xmlns:a16="http://schemas.microsoft.com/office/drawing/2014/main" val="20001"/>
                    </a:ext>
                  </a:extLst>
                </a:gridCol>
                <a:gridCol w="101712">
                  <a:extLst>
                    <a:ext uri="{9D8B030D-6E8A-4147-A177-3AD203B41FA5}">
                      <a16:colId xmlns:a16="http://schemas.microsoft.com/office/drawing/2014/main" val="20002"/>
                    </a:ext>
                  </a:extLst>
                </a:gridCol>
                <a:gridCol w="3030750">
                  <a:extLst>
                    <a:ext uri="{9D8B030D-6E8A-4147-A177-3AD203B41FA5}">
                      <a16:colId xmlns:a16="http://schemas.microsoft.com/office/drawing/2014/main" val="20003"/>
                    </a:ext>
                  </a:extLst>
                </a:gridCol>
              </a:tblGrid>
              <a:tr h="188582">
                <a:tc>
                  <a:txBody>
                    <a:bodyPr/>
                    <a:lstStyle/>
                    <a:p>
                      <a:pPr marL="0" marR="0">
                        <a:spcBef>
                          <a:spcPts val="0"/>
                        </a:spcBef>
                        <a:spcAft>
                          <a:spcPts val="0"/>
                        </a:spcAft>
                      </a:pPr>
                      <a:r>
                        <a:rPr lang="en-US" sz="2600" dirty="0">
                          <a:solidFill>
                            <a:schemeClr val="tx1"/>
                          </a:solidFill>
                          <a:effectLst/>
                        </a:rPr>
                        <a:t>Planet</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16" marR="60616" marT="0" marB="0"/>
                </a:tc>
                <a:tc gridSpan="2">
                  <a:txBody>
                    <a:bodyPr/>
                    <a:lstStyle/>
                    <a:p>
                      <a:pPr marL="0" marR="0">
                        <a:spcBef>
                          <a:spcPts val="0"/>
                        </a:spcBef>
                        <a:spcAft>
                          <a:spcPts val="0"/>
                        </a:spcAft>
                      </a:pPr>
                      <a:r>
                        <a:rPr lang="en-US" sz="2600">
                          <a:solidFill>
                            <a:schemeClr val="tx1"/>
                          </a:solidFill>
                          <a:effectLst/>
                        </a:rPr>
                        <a:t>Surface Features</a:t>
                      </a:r>
                      <a:endPar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16" marR="60616" marT="0" marB="0"/>
                </a:tc>
                <a:tc hMerge="1">
                  <a:txBody>
                    <a:bodyPr/>
                    <a:lstStyle/>
                    <a:p>
                      <a:endParaRPr lang="en-US"/>
                    </a:p>
                  </a:txBody>
                  <a:tcPr/>
                </a:tc>
                <a:tc>
                  <a:txBody>
                    <a:bodyPr/>
                    <a:lstStyle/>
                    <a:p>
                      <a:pPr marL="0" marR="0">
                        <a:spcBef>
                          <a:spcPts val="0"/>
                        </a:spcBef>
                        <a:spcAft>
                          <a:spcPts val="0"/>
                        </a:spcAft>
                      </a:pPr>
                      <a:r>
                        <a:rPr lang="en-US" sz="2600">
                          <a:solidFill>
                            <a:schemeClr val="tx1"/>
                          </a:solidFill>
                          <a:effectLst/>
                        </a:rPr>
                        <a:t>Atmospheric Conditions</a:t>
                      </a:r>
                      <a:endPar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16" marR="60616" marT="0" marB="0"/>
                </a:tc>
                <a:extLst>
                  <a:ext uri="{0D108BD9-81ED-4DB2-BD59-A6C34878D82A}">
                    <a16:rowId xmlns:a16="http://schemas.microsoft.com/office/drawing/2014/main" val="10000"/>
                  </a:ext>
                </a:extLst>
              </a:tr>
              <a:tr h="1131491">
                <a:tc>
                  <a:txBody>
                    <a:bodyPr/>
                    <a:lstStyle/>
                    <a:p>
                      <a:pPr marL="0" marR="0">
                        <a:spcBef>
                          <a:spcPts val="0"/>
                        </a:spcBef>
                        <a:spcAft>
                          <a:spcPts val="0"/>
                        </a:spcAft>
                      </a:pPr>
                      <a:r>
                        <a:rPr lang="en-US" sz="2600" dirty="0">
                          <a:solidFill>
                            <a:schemeClr val="tx1"/>
                          </a:solidFill>
                          <a:effectLst/>
                        </a:rPr>
                        <a:t>Jupiter</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16" marR="60616" marT="0" marB="0"/>
                </a:tc>
                <a:tc>
                  <a:txBody>
                    <a:bodyPr/>
                    <a:lstStyle/>
                    <a:p>
                      <a:pPr marL="0" marR="0">
                        <a:spcBef>
                          <a:spcPts val="0"/>
                        </a:spcBef>
                        <a:spcAft>
                          <a:spcPts val="0"/>
                        </a:spcAft>
                      </a:pPr>
                      <a:r>
                        <a:rPr lang="en-US" sz="2600" dirty="0">
                          <a:solidFill>
                            <a:schemeClr val="tx1"/>
                          </a:solidFill>
                          <a:effectLst/>
                        </a:rPr>
                        <a:t>No solid surface</a:t>
                      </a:r>
                    </a:p>
                    <a:p>
                      <a:pPr marL="0" marR="0">
                        <a:spcBef>
                          <a:spcPts val="0"/>
                        </a:spcBef>
                        <a:spcAft>
                          <a:spcPts val="0"/>
                        </a:spcAft>
                      </a:pPr>
                      <a:r>
                        <a:rPr lang="en-US" sz="2600" dirty="0">
                          <a:solidFill>
                            <a:schemeClr val="tx1"/>
                          </a:solidFill>
                          <a:effectLst/>
                        </a:rPr>
                        <a:t> </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16" marR="60616" marT="0" marB="0"/>
                </a:tc>
                <a:tc gridSpan="2">
                  <a:txBody>
                    <a:bodyPr/>
                    <a:lstStyle/>
                    <a:p>
                      <a:pPr marL="342900" marR="0" lvl="0" indent="-342900">
                        <a:spcBef>
                          <a:spcPts val="0"/>
                        </a:spcBef>
                        <a:spcAft>
                          <a:spcPts val="0"/>
                        </a:spcAft>
                        <a:buFont typeface="Symbol" panose="05050102010706020507" pitchFamily="18" charset="2"/>
                        <a:buChar char=""/>
                      </a:pPr>
                      <a:r>
                        <a:rPr lang="en-US" sz="2600" dirty="0">
                          <a:solidFill>
                            <a:schemeClr val="tx1"/>
                          </a:solidFill>
                          <a:effectLst/>
                        </a:rPr>
                        <a:t>slushy ball of liquid hydrogen, </a:t>
                      </a:r>
                    </a:p>
                    <a:p>
                      <a:pPr marL="342900" marR="0" lvl="0" indent="-342900">
                        <a:spcBef>
                          <a:spcPts val="0"/>
                        </a:spcBef>
                        <a:spcAft>
                          <a:spcPts val="0"/>
                        </a:spcAft>
                        <a:buFont typeface="Times New Roman" panose="02020603050405020304" pitchFamily="18" charset="0"/>
                        <a:buChar char="•"/>
                        <a:tabLst>
                          <a:tab pos="457200" algn="l"/>
                        </a:tabLst>
                      </a:pPr>
                      <a:r>
                        <a:rPr lang="en-US" sz="2600" dirty="0">
                          <a:solidFill>
                            <a:schemeClr val="tx1"/>
                          </a:solidFill>
                          <a:effectLst/>
                        </a:rPr>
                        <a:t>atmosphere mostly helium and hydrogen gases. </a:t>
                      </a:r>
                    </a:p>
                    <a:p>
                      <a:pPr marL="342900" marR="0" lvl="0" indent="-342900">
                        <a:spcBef>
                          <a:spcPts val="0"/>
                        </a:spcBef>
                        <a:spcAft>
                          <a:spcPts val="0"/>
                        </a:spcAft>
                        <a:buFont typeface="Times New Roman" panose="02020603050405020304" pitchFamily="18" charset="0"/>
                        <a:buChar char="•"/>
                        <a:tabLst>
                          <a:tab pos="457200" algn="l"/>
                        </a:tabLst>
                      </a:pPr>
                      <a:r>
                        <a:rPr lang="en-US" sz="2600" dirty="0">
                          <a:solidFill>
                            <a:schemeClr val="tx1"/>
                          </a:solidFill>
                          <a:effectLst/>
                        </a:rPr>
                        <a:t>large red spot (gigantic storm or hurricane).</a:t>
                      </a:r>
                    </a:p>
                    <a:p>
                      <a:pPr marL="0" marR="0">
                        <a:spcBef>
                          <a:spcPts val="0"/>
                        </a:spcBef>
                        <a:spcAft>
                          <a:spcPts val="0"/>
                        </a:spcAft>
                      </a:pPr>
                      <a:r>
                        <a:rPr lang="en-US" sz="2600" dirty="0">
                          <a:solidFill>
                            <a:schemeClr val="tx1"/>
                          </a:solidFill>
                          <a:effectLst/>
                        </a:rPr>
                        <a:t> </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16" marR="60616" marT="0" marB="0"/>
                </a:tc>
                <a:tc hMerge="1">
                  <a:txBody>
                    <a:bodyPr/>
                    <a:lstStyle/>
                    <a:p>
                      <a:endParaRPr 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9664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1524000" y="273050"/>
            <a:ext cx="3657600" cy="641350"/>
          </a:xfrm>
        </p:spPr>
        <p:txBody>
          <a:bodyPr/>
          <a:lstStyle/>
          <a:p>
            <a:r>
              <a:rPr lang="en-US" altLang="en-US" sz="3000"/>
              <a:t>Saturn (47 moons)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0311050"/>
              </p:ext>
            </p:extLst>
          </p:nvPr>
        </p:nvGraphicFramePr>
        <p:xfrm>
          <a:off x="6401638" y="129396"/>
          <a:ext cx="5568950" cy="2127250"/>
        </p:xfrm>
        <a:graphic>
          <a:graphicData uri="http://schemas.openxmlformats.org/drawingml/2006/table">
            <a:tbl>
              <a:tblPr firstRow="1" bandRow="1">
                <a:tableStyleId>{5C22544A-7EE6-4342-B048-85BDC9FD1C3A}</a:tableStyleId>
              </a:tblPr>
              <a:tblGrid>
                <a:gridCol w="282575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425450">
                <a:tc>
                  <a:txBody>
                    <a:bodyPr/>
                    <a:lstStyle/>
                    <a:p>
                      <a:r>
                        <a:rPr lang="en-US" dirty="0" smtClean="0"/>
                        <a:t>Distance from the Sum</a:t>
                      </a:r>
                      <a:endParaRPr lang="en-US" dirty="0"/>
                    </a:p>
                  </a:txBody>
                  <a:tcPr/>
                </a:tc>
                <a:tc>
                  <a:txBody>
                    <a:bodyPr/>
                    <a:lstStyle/>
                    <a:p>
                      <a:r>
                        <a:rPr lang="en-US" dirty="0" smtClean="0"/>
                        <a:t>1,427,000,000 km</a:t>
                      </a:r>
                      <a:endParaRPr lang="en-US" dirty="0"/>
                    </a:p>
                  </a:txBody>
                  <a:tcPr/>
                </a:tc>
                <a:extLst>
                  <a:ext uri="{0D108BD9-81ED-4DB2-BD59-A6C34878D82A}">
                    <a16:rowId xmlns:a16="http://schemas.microsoft.com/office/drawing/2014/main" val="10000"/>
                  </a:ext>
                </a:extLst>
              </a:tr>
              <a:tr h="425450">
                <a:tc>
                  <a:txBody>
                    <a:bodyPr/>
                    <a:lstStyle/>
                    <a:p>
                      <a:r>
                        <a:rPr lang="en-US" dirty="0" smtClean="0"/>
                        <a:t>Diameter</a:t>
                      </a:r>
                      <a:endParaRPr lang="en-US" dirty="0"/>
                    </a:p>
                  </a:txBody>
                  <a:tcPr/>
                </a:tc>
                <a:tc>
                  <a:txBody>
                    <a:bodyPr/>
                    <a:lstStyle/>
                    <a:p>
                      <a:r>
                        <a:rPr lang="en-US" dirty="0" smtClean="0"/>
                        <a:t>120,500</a:t>
                      </a:r>
                      <a:r>
                        <a:rPr lang="en-US" baseline="0" dirty="0" smtClean="0"/>
                        <a:t> km</a:t>
                      </a:r>
                      <a:endParaRPr lang="en-US" dirty="0"/>
                    </a:p>
                  </a:txBody>
                  <a:tcPr/>
                </a:tc>
                <a:extLst>
                  <a:ext uri="{0D108BD9-81ED-4DB2-BD59-A6C34878D82A}">
                    <a16:rowId xmlns:a16="http://schemas.microsoft.com/office/drawing/2014/main" val="10001"/>
                  </a:ext>
                </a:extLst>
              </a:tr>
              <a:tr h="425450">
                <a:tc>
                  <a:txBody>
                    <a:bodyPr/>
                    <a:lstStyle/>
                    <a:p>
                      <a:r>
                        <a:rPr lang="en-US" dirty="0" smtClean="0"/>
                        <a:t>Year Length (Earth Years)</a:t>
                      </a:r>
                      <a:endParaRPr lang="en-US" dirty="0"/>
                    </a:p>
                  </a:txBody>
                  <a:tcPr/>
                </a:tc>
                <a:tc>
                  <a:txBody>
                    <a:bodyPr/>
                    <a:lstStyle/>
                    <a:p>
                      <a:r>
                        <a:rPr lang="en-US" dirty="0" smtClean="0"/>
                        <a:t>29.4 years</a:t>
                      </a:r>
                      <a:endParaRPr lang="en-US" dirty="0"/>
                    </a:p>
                  </a:txBody>
                  <a:tcPr/>
                </a:tc>
                <a:extLst>
                  <a:ext uri="{0D108BD9-81ED-4DB2-BD59-A6C34878D82A}">
                    <a16:rowId xmlns:a16="http://schemas.microsoft.com/office/drawing/2014/main" val="10002"/>
                  </a:ext>
                </a:extLst>
              </a:tr>
              <a:tr h="425450">
                <a:tc>
                  <a:txBody>
                    <a:bodyPr/>
                    <a:lstStyle/>
                    <a:p>
                      <a:r>
                        <a:rPr lang="en-US" dirty="0" smtClean="0"/>
                        <a:t>Gravity (X Earth’s)</a:t>
                      </a:r>
                      <a:endParaRPr lang="en-US" dirty="0"/>
                    </a:p>
                  </a:txBody>
                  <a:tcPr/>
                </a:tc>
                <a:tc>
                  <a:txBody>
                    <a:bodyPr/>
                    <a:lstStyle/>
                    <a:p>
                      <a:r>
                        <a:rPr lang="en-US" dirty="0" smtClean="0"/>
                        <a:t>1.14</a:t>
                      </a:r>
                      <a:endParaRPr lang="en-US" dirty="0"/>
                    </a:p>
                  </a:txBody>
                  <a:tcPr/>
                </a:tc>
                <a:extLst>
                  <a:ext uri="{0D108BD9-81ED-4DB2-BD59-A6C34878D82A}">
                    <a16:rowId xmlns:a16="http://schemas.microsoft.com/office/drawing/2014/main" val="10003"/>
                  </a:ext>
                </a:extLst>
              </a:tr>
              <a:tr h="425450">
                <a:tc>
                  <a:txBody>
                    <a:bodyPr/>
                    <a:lstStyle/>
                    <a:p>
                      <a:r>
                        <a:rPr lang="en-US" dirty="0" smtClean="0"/>
                        <a:t>Moons</a:t>
                      </a:r>
                      <a:endParaRPr lang="en-US" dirty="0"/>
                    </a:p>
                  </a:txBody>
                  <a:tcPr/>
                </a:tc>
                <a:tc>
                  <a:txBody>
                    <a:bodyPr/>
                    <a:lstStyle/>
                    <a:p>
                      <a:r>
                        <a:rPr lang="en-US" dirty="0" smtClean="0"/>
                        <a:t>47</a:t>
                      </a:r>
                      <a:endParaRPr lang="en-US" dirty="0"/>
                    </a:p>
                  </a:txBody>
                  <a:tcPr/>
                </a:tc>
                <a:extLst>
                  <a:ext uri="{0D108BD9-81ED-4DB2-BD59-A6C34878D82A}">
                    <a16:rowId xmlns:a16="http://schemas.microsoft.com/office/drawing/2014/main" val="10004"/>
                  </a:ext>
                </a:extLst>
              </a:tr>
            </a:tbl>
          </a:graphicData>
        </a:graphic>
      </p:graphicFrame>
      <p:pic>
        <p:nvPicPr>
          <p:cNvPr id="52248" name="Picture 2" descr="C:\Documents and Settings\EG113908\My Documents\My Pictures\hst_fam_013_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763" y="2431153"/>
            <a:ext cx="55848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942107389"/>
              </p:ext>
            </p:extLst>
          </p:nvPr>
        </p:nvGraphicFramePr>
        <p:xfrm>
          <a:off x="294165" y="1772729"/>
          <a:ext cx="5685948" cy="1981200"/>
        </p:xfrm>
        <a:graphic>
          <a:graphicData uri="http://schemas.openxmlformats.org/drawingml/2006/table">
            <a:tbl>
              <a:tblPr firstRow="1" firstCol="1" bandRow="1">
                <a:tableStyleId>{5C22544A-7EE6-4342-B048-85BDC9FD1C3A}</a:tableStyleId>
              </a:tblPr>
              <a:tblGrid>
                <a:gridCol w="1344854">
                  <a:extLst>
                    <a:ext uri="{9D8B030D-6E8A-4147-A177-3AD203B41FA5}">
                      <a16:colId xmlns:a16="http://schemas.microsoft.com/office/drawing/2014/main" val="20000"/>
                    </a:ext>
                  </a:extLst>
                </a:gridCol>
                <a:gridCol w="1880558">
                  <a:extLst>
                    <a:ext uri="{9D8B030D-6E8A-4147-A177-3AD203B41FA5}">
                      <a16:colId xmlns:a16="http://schemas.microsoft.com/office/drawing/2014/main" val="20001"/>
                    </a:ext>
                  </a:extLst>
                </a:gridCol>
                <a:gridCol w="2460536">
                  <a:extLst>
                    <a:ext uri="{9D8B030D-6E8A-4147-A177-3AD203B41FA5}">
                      <a16:colId xmlns:a16="http://schemas.microsoft.com/office/drawing/2014/main" val="20002"/>
                    </a:ext>
                  </a:extLst>
                </a:gridCol>
              </a:tblGrid>
              <a:tr h="174075">
                <a:tc>
                  <a:txBody>
                    <a:bodyPr/>
                    <a:lstStyle/>
                    <a:p>
                      <a:pPr marL="0" marR="0">
                        <a:spcBef>
                          <a:spcPts val="0"/>
                        </a:spcBef>
                        <a:spcAft>
                          <a:spcPts val="0"/>
                        </a:spcAft>
                      </a:pPr>
                      <a:r>
                        <a:rPr lang="en-US" sz="2600">
                          <a:solidFill>
                            <a:schemeClr val="tx1"/>
                          </a:solidFill>
                          <a:effectLst/>
                        </a:rPr>
                        <a:t>Planet</a:t>
                      </a:r>
                      <a:endPar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53" marR="55953" marT="0" marB="0"/>
                </a:tc>
                <a:tc>
                  <a:txBody>
                    <a:bodyPr/>
                    <a:lstStyle/>
                    <a:p>
                      <a:pPr marL="0" marR="0">
                        <a:spcBef>
                          <a:spcPts val="0"/>
                        </a:spcBef>
                        <a:spcAft>
                          <a:spcPts val="0"/>
                        </a:spcAft>
                      </a:pPr>
                      <a:r>
                        <a:rPr lang="en-US" sz="2600">
                          <a:solidFill>
                            <a:schemeClr val="tx1"/>
                          </a:solidFill>
                          <a:effectLst/>
                        </a:rPr>
                        <a:t>Surface Features</a:t>
                      </a:r>
                      <a:endPar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53" marR="55953" marT="0" marB="0"/>
                </a:tc>
                <a:tc>
                  <a:txBody>
                    <a:bodyPr/>
                    <a:lstStyle/>
                    <a:p>
                      <a:pPr marL="0" marR="0">
                        <a:spcBef>
                          <a:spcPts val="0"/>
                        </a:spcBef>
                        <a:spcAft>
                          <a:spcPts val="0"/>
                        </a:spcAft>
                      </a:pPr>
                      <a:r>
                        <a:rPr lang="en-US" sz="2600">
                          <a:solidFill>
                            <a:schemeClr val="tx1"/>
                          </a:solidFill>
                          <a:effectLst/>
                        </a:rPr>
                        <a:t>Atmospheric Conditions</a:t>
                      </a:r>
                      <a:endPar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53" marR="55953" marT="0" marB="0"/>
                </a:tc>
                <a:extLst>
                  <a:ext uri="{0D108BD9-81ED-4DB2-BD59-A6C34878D82A}">
                    <a16:rowId xmlns:a16="http://schemas.microsoft.com/office/drawing/2014/main" val="10000"/>
                  </a:ext>
                </a:extLst>
              </a:tr>
              <a:tr h="348151">
                <a:tc>
                  <a:txBody>
                    <a:bodyPr/>
                    <a:lstStyle/>
                    <a:p>
                      <a:pPr marL="0" marR="0">
                        <a:spcBef>
                          <a:spcPts val="0"/>
                        </a:spcBef>
                        <a:spcAft>
                          <a:spcPts val="0"/>
                        </a:spcAft>
                      </a:pPr>
                      <a:r>
                        <a:rPr lang="en-US" sz="2600" dirty="0">
                          <a:solidFill>
                            <a:schemeClr val="tx1"/>
                          </a:solidFill>
                          <a:effectLst/>
                        </a:rPr>
                        <a:t>Saturn</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53" marR="55953" marT="0" marB="0"/>
                </a:tc>
                <a:tc>
                  <a:txBody>
                    <a:bodyPr/>
                    <a:lstStyle/>
                    <a:p>
                      <a:pPr marL="0" marR="0">
                        <a:spcBef>
                          <a:spcPts val="0"/>
                        </a:spcBef>
                        <a:spcAft>
                          <a:spcPts val="0"/>
                        </a:spcAft>
                      </a:pPr>
                      <a:r>
                        <a:rPr lang="en-US" sz="2600">
                          <a:solidFill>
                            <a:schemeClr val="tx1"/>
                          </a:solidFill>
                          <a:effectLst/>
                        </a:rPr>
                        <a:t>No solid surface</a:t>
                      </a:r>
                      <a:endPar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53" marR="55953" marT="0" marB="0"/>
                </a:tc>
                <a:tc>
                  <a:txBody>
                    <a:bodyPr/>
                    <a:lstStyle/>
                    <a:p>
                      <a:pPr marL="0" marR="0">
                        <a:spcBef>
                          <a:spcPts val="0"/>
                        </a:spcBef>
                        <a:spcAft>
                          <a:spcPts val="0"/>
                        </a:spcAft>
                      </a:pPr>
                      <a:r>
                        <a:rPr lang="en-US" sz="2600" dirty="0">
                          <a:solidFill>
                            <a:schemeClr val="tx1"/>
                          </a:solidFill>
                          <a:effectLst/>
                        </a:rPr>
                        <a:t> Hydrogen &amp; helium gases</a:t>
                      </a:r>
                    </a:p>
                    <a:p>
                      <a:pPr marL="0" marR="0">
                        <a:spcBef>
                          <a:spcPts val="0"/>
                        </a:spcBef>
                        <a:spcAft>
                          <a:spcPts val="0"/>
                        </a:spcAft>
                      </a:pPr>
                      <a:r>
                        <a:rPr lang="en-US" sz="2600" dirty="0">
                          <a:solidFill>
                            <a:schemeClr val="tx1"/>
                          </a:solidFill>
                          <a:effectLst/>
                        </a:rPr>
                        <a:t> </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953" marR="55953"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097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7E222"/>
        </a:solidFill>
        <a:effectLst/>
      </p:bgPr>
    </p:bg>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5304"/>
          <a:stretch>
            <a:fillRect/>
          </a:stretch>
        </p:blipFill>
        <p:spPr>
          <a:xfrm>
            <a:off x="1473200" y="1565275"/>
            <a:ext cx="9144000" cy="5292725"/>
          </a:xfrm>
          <a:noFill/>
        </p:spPr>
      </p:pic>
      <p:sp>
        <p:nvSpPr>
          <p:cNvPr id="2" name="TextBox 1"/>
          <p:cNvSpPr txBox="1"/>
          <p:nvPr/>
        </p:nvSpPr>
        <p:spPr>
          <a:xfrm>
            <a:off x="520700" y="368300"/>
            <a:ext cx="9791700" cy="1200329"/>
          </a:xfrm>
          <a:prstGeom prst="rect">
            <a:avLst/>
          </a:prstGeom>
          <a:noFill/>
        </p:spPr>
        <p:txBody>
          <a:bodyPr wrap="square" rtlCol="0">
            <a:spAutoFit/>
          </a:bodyPr>
          <a:lstStyle/>
          <a:p>
            <a:r>
              <a:rPr lang="en-US" sz="3600" b="1" dirty="0" smtClean="0"/>
              <a:t>Warm Up: Can you list the planets in order from the sun?</a:t>
            </a:r>
            <a:endParaRPr lang="en-US" sz="3600" b="1" dirty="0"/>
          </a:p>
        </p:txBody>
      </p:sp>
    </p:spTree>
    <p:extLst>
      <p:ext uri="{BB962C8B-B14F-4D97-AF65-F5344CB8AC3E}">
        <p14:creationId xmlns:p14="http://schemas.microsoft.com/office/powerpoint/2010/main" val="3932682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3250" name="Title 3"/>
          <p:cNvSpPr>
            <a:spLocks noGrp="1"/>
          </p:cNvSpPr>
          <p:nvPr>
            <p:ph type="title"/>
          </p:nvPr>
        </p:nvSpPr>
        <p:spPr>
          <a:xfrm>
            <a:off x="1524000" y="273050"/>
            <a:ext cx="4038600" cy="565150"/>
          </a:xfrm>
        </p:spPr>
        <p:txBody>
          <a:bodyPr/>
          <a:lstStyle/>
          <a:p>
            <a:r>
              <a:rPr lang="en-US" altLang="en-US" sz="3200"/>
              <a:t>Saturn</a:t>
            </a:r>
          </a:p>
        </p:txBody>
      </p:sp>
      <p:sp>
        <p:nvSpPr>
          <p:cNvPr id="53251" name="Rectangle 7"/>
          <p:cNvSpPr>
            <a:spLocks noChangeArrowheads="1"/>
          </p:cNvSpPr>
          <p:nvPr/>
        </p:nvSpPr>
        <p:spPr bwMode="auto">
          <a:xfrm>
            <a:off x="3124200" y="914400"/>
            <a:ext cx="6705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srgbClr val="000000"/>
                </a:solidFill>
                <a:latin typeface="Calibri" panose="020F0502020204030204" pitchFamily="34" charset="0"/>
              </a:rPr>
              <a:t>In 1979 the Voyager 1 spacecraft saw that Jupiter has rings like Saturn too, albeit a much fainter system primarily made up of dust. The particles in Jupiter's ring are smaller than those in Saturn's rings and do not reflect light as well. In the case of Jupiter, physical models suggest that the particles should not be able to remain in the rings very long, thus the rings should dissolve over time. </a:t>
            </a: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819400"/>
            <a:ext cx="5181600"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815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1524000" y="273050"/>
            <a:ext cx="4419600" cy="565150"/>
          </a:xfrm>
        </p:spPr>
        <p:txBody>
          <a:bodyPr/>
          <a:lstStyle/>
          <a:p>
            <a:r>
              <a:rPr lang="en-US" altLang="en-US" sz="3600"/>
              <a:t>Uranus (27 moons)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1355741"/>
              </p:ext>
            </p:extLst>
          </p:nvPr>
        </p:nvGraphicFramePr>
        <p:xfrm>
          <a:off x="6731325" y="143607"/>
          <a:ext cx="5257800" cy="1974850"/>
        </p:xfrm>
        <a:graphic>
          <a:graphicData uri="http://schemas.openxmlformats.org/drawingml/2006/table">
            <a:tbl>
              <a:tblPr firstRow="1" bandRow="1">
                <a:tableStyleId>{5C22544A-7EE6-4342-B048-85BDC9FD1C3A}</a:tableStyleId>
              </a:tblPr>
              <a:tblGrid>
                <a:gridCol w="3170143">
                  <a:extLst>
                    <a:ext uri="{9D8B030D-6E8A-4147-A177-3AD203B41FA5}">
                      <a16:colId xmlns:a16="http://schemas.microsoft.com/office/drawing/2014/main" val="20000"/>
                    </a:ext>
                  </a:extLst>
                </a:gridCol>
                <a:gridCol w="2087657">
                  <a:extLst>
                    <a:ext uri="{9D8B030D-6E8A-4147-A177-3AD203B41FA5}">
                      <a16:colId xmlns:a16="http://schemas.microsoft.com/office/drawing/2014/main" val="20001"/>
                    </a:ext>
                  </a:extLst>
                </a:gridCol>
              </a:tblGrid>
              <a:tr h="394970">
                <a:tc>
                  <a:txBody>
                    <a:bodyPr/>
                    <a:lstStyle/>
                    <a:p>
                      <a:r>
                        <a:rPr lang="en-US" dirty="0" smtClean="0"/>
                        <a:t>Distance from the Sun</a:t>
                      </a:r>
                      <a:endParaRPr lang="en-US" dirty="0"/>
                    </a:p>
                  </a:txBody>
                  <a:tcPr/>
                </a:tc>
                <a:tc>
                  <a:txBody>
                    <a:bodyPr/>
                    <a:lstStyle/>
                    <a:p>
                      <a:r>
                        <a:rPr lang="en-US" dirty="0" smtClean="0"/>
                        <a:t>2,871,000,000 km</a:t>
                      </a:r>
                      <a:endParaRPr lang="en-US" dirty="0"/>
                    </a:p>
                  </a:txBody>
                  <a:tcPr/>
                </a:tc>
                <a:extLst>
                  <a:ext uri="{0D108BD9-81ED-4DB2-BD59-A6C34878D82A}">
                    <a16:rowId xmlns:a16="http://schemas.microsoft.com/office/drawing/2014/main" val="10000"/>
                  </a:ext>
                </a:extLst>
              </a:tr>
              <a:tr h="394970">
                <a:tc>
                  <a:txBody>
                    <a:bodyPr/>
                    <a:lstStyle/>
                    <a:p>
                      <a:r>
                        <a:rPr lang="en-US" dirty="0" smtClean="0"/>
                        <a:t>Diameter</a:t>
                      </a:r>
                      <a:endParaRPr lang="en-US" dirty="0"/>
                    </a:p>
                  </a:txBody>
                  <a:tcPr/>
                </a:tc>
                <a:tc>
                  <a:txBody>
                    <a:bodyPr/>
                    <a:lstStyle/>
                    <a:p>
                      <a:r>
                        <a:rPr lang="en-US" dirty="0" smtClean="0"/>
                        <a:t>51,100 km</a:t>
                      </a:r>
                      <a:endParaRPr lang="en-US" dirty="0"/>
                    </a:p>
                  </a:txBody>
                  <a:tcPr/>
                </a:tc>
                <a:extLst>
                  <a:ext uri="{0D108BD9-81ED-4DB2-BD59-A6C34878D82A}">
                    <a16:rowId xmlns:a16="http://schemas.microsoft.com/office/drawing/2014/main" val="10001"/>
                  </a:ext>
                </a:extLst>
              </a:tr>
              <a:tr h="394970">
                <a:tc>
                  <a:txBody>
                    <a:bodyPr/>
                    <a:lstStyle/>
                    <a:p>
                      <a:r>
                        <a:rPr lang="en-US" dirty="0" smtClean="0"/>
                        <a:t>Year Length</a:t>
                      </a:r>
                      <a:r>
                        <a:rPr lang="en-US" baseline="0" dirty="0" smtClean="0"/>
                        <a:t> (Earth Years)</a:t>
                      </a:r>
                      <a:endParaRPr lang="en-US" dirty="0"/>
                    </a:p>
                  </a:txBody>
                  <a:tcPr/>
                </a:tc>
                <a:tc>
                  <a:txBody>
                    <a:bodyPr/>
                    <a:lstStyle/>
                    <a:p>
                      <a:r>
                        <a:rPr lang="en-US" dirty="0" smtClean="0"/>
                        <a:t>84 years</a:t>
                      </a:r>
                      <a:endParaRPr lang="en-US" dirty="0"/>
                    </a:p>
                  </a:txBody>
                  <a:tcPr/>
                </a:tc>
                <a:extLst>
                  <a:ext uri="{0D108BD9-81ED-4DB2-BD59-A6C34878D82A}">
                    <a16:rowId xmlns:a16="http://schemas.microsoft.com/office/drawing/2014/main" val="10002"/>
                  </a:ext>
                </a:extLst>
              </a:tr>
              <a:tr h="394970">
                <a:tc>
                  <a:txBody>
                    <a:bodyPr/>
                    <a:lstStyle/>
                    <a:p>
                      <a:r>
                        <a:rPr lang="en-US" dirty="0" smtClean="0"/>
                        <a:t>Gravity (X Earth’s)</a:t>
                      </a:r>
                      <a:endParaRPr lang="en-US" dirty="0"/>
                    </a:p>
                  </a:txBody>
                  <a:tcPr/>
                </a:tc>
                <a:tc>
                  <a:txBody>
                    <a:bodyPr/>
                    <a:lstStyle/>
                    <a:p>
                      <a:r>
                        <a:rPr lang="en-US" dirty="0" smtClean="0"/>
                        <a:t>0.9</a:t>
                      </a:r>
                      <a:endParaRPr lang="en-US" dirty="0"/>
                    </a:p>
                  </a:txBody>
                  <a:tcPr/>
                </a:tc>
                <a:extLst>
                  <a:ext uri="{0D108BD9-81ED-4DB2-BD59-A6C34878D82A}">
                    <a16:rowId xmlns:a16="http://schemas.microsoft.com/office/drawing/2014/main" val="10003"/>
                  </a:ext>
                </a:extLst>
              </a:tr>
              <a:tr h="394970">
                <a:tc>
                  <a:txBody>
                    <a:bodyPr/>
                    <a:lstStyle/>
                    <a:p>
                      <a:r>
                        <a:rPr lang="en-US" dirty="0" smtClean="0"/>
                        <a:t>Moons</a:t>
                      </a:r>
                      <a:endParaRPr lang="en-US" dirty="0"/>
                    </a:p>
                  </a:txBody>
                  <a:tcPr/>
                </a:tc>
                <a:tc>
                  <a:txBody>
                    <a:bodyPr/>
                    <a:lstStyle/>
                    <a:p>
                      <a:r>
                        <a:rPr lang="en-US" dirty="0" smtClean="0"/>
                        <a:t>27</a:t>
                      </a:r>
                      <a:endParaRPr lang="en-US" dirty="0"/>
                    </a:p>
                  </a:txBody>
                  <a:tcPr/>
                </a:tc>
                <a:extLst>
                  <a:ext uri="{0D108BD9-81ED-4DB2-BD59-A6C34878D82A}">
                    <a16:rowId xmlns:a16="http://schemas.microsoft.com/office/drawing/2014/main" val="10004"/>
                  </a:ext>
                </a:extLst>
              </a:tr>
            </a:tbl>
          </a:graphicData>
        </a:graphic>
      </p:graphicFrame>
      <p:sp>
        <p:nvSpPr>
          <p:cNvPr id="54295" name="Text Placeholder 3"/>
          <p:cNvSpPr>
            <a:spLocks noGrp="1"/>
          </p:cNvSpPr>
          <p:nvPr>
            <p:ph type="body" sz="half" idx="2"/>
          </p:nvPr>
        </p:nvSpPr>
        <p:spPr>
          <a:xfrm>
            <a:off x="1524000" y="1066800"/>
            <a:ext cx="3810000" cy="5562600"/>
          </a:xfrm>
        </p:spPr>
        <p:txBody>
          <a:bodyPr/>
          <a:lstStyle/>
          <a:p>
            <a:endParaRPr lang="en-US" altLang="en-US" dirty="0" smtClean="0"/>
          </a:p>
          <a:p>
            <a:pPr>
              <a:buFontTx/>
              <a:buChar char="•"/>
            </a:pPr>
            <a:endParaRPr lang="en-US" altLang="en-US" dirty="0" smtClean="0"/>
          </a:p>
        </p:txBody>
      </p:sp>
      <p:pic>
        <p:nvPicPr>
          <p:cNvPr id="54296" name="Picture 2" descr="C:\Documents and Settings\EG113908\My Documents\My Pictures\hst_fam_014_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125" y="2512952"/>
            <a:ext cx="38862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758181656"/>
              </p:ext>
            </p:extLst>
          </p:nvPr>
        </p:nvGraphicFramePr>
        <p:xfrm>
          <a:off x="86783" y="2512952"/>
          <a:ext cx="7294033" cy="3901440"/>
        </p:xfrm>
        <a:graphic>
          <a:graphicData uri="http://schemas.openxmlformats.org/drawingml/2006/table">
            <a:tbl>
              <a:tblPr firstRow="1" firstCol="1" bandRow="1">
                <a:tableStyleId>{5C22544A-7EE6-4342-B048-85BDC9FD1C3A}</a:tableStyleId>
              </a:tblPr>
              <a:tblGrid>
                <a:gridCol w="1886763">
                  <a:extLst>
                    <a:ext uri="{9D8B030D-6E8A-4147-A177-3AD203B41FA5}">
                      <a16:colId xmlns:a16="http://schemas.microsoft.com/office/drawing/2014/main" val="20000"/>
                    </a:ext>
                  </a:extLst>
                </a:gridCol>
                <a:gridCol w="2022231">
                  <a:extLst>
                    <a:ext uri="{9D8B030D-6E8A-4147-A177-3AD203B41FA5}">
                      <a16:colId xmlns:a16="http://schemas.microsoft.com/office/drawing/2014/main" val="20001"/>
                    </a:ext>
                  </a:extLst>
                </a:gridCol>
                <a:gridCol w="3385039">
                  <a:extLst>
                    <a:ext uri="{9D8B030D-6E8A-4147-A177-3AD203B41FA5}">
                      <a16:colId xmlns:a16="http://schemas.microsoft.com/office/drawing/2014/main" val="20002"/>
                    </a:ext>
                  </a:extLst>
                </a:gridCol>
              </a:tblGrid>
              <a:tr h="156068">
                <a:tc>
                  <a:txBody>
                    <a:bodyPr/>
                    <a:lstStyle/>
                    <a:p>
                      <a:pPr marL="0" marR="0">
                        <a:spcBef>
                          <a:spcPts val="0"/>
                        </a:spcBef>
                        <a:spcAft>
                          <a:spcPts val="0"/>
                        </a:spcAft>
                      </a:pPr>
                      <a:r>
                        <a:rPr lang="en-US" sz="3200" dirty="0">
                          <a:solidFill>
                            <a:schemeClr val="tx1"/>
                          </a:solidFill>
                          <a:effectLst/>
                        </a:rPr>
                        <a:t>Planet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0" marB="0"/>
                </a:tc>
                <a:tc>
                  <a:txBody>
                    <a:bodyPr/>
                    <a:lstStyle/>
                    <a:p>
                      <a:pPr marL="0" marR="0">
                        <a:spcBef>
                          <a:spcPts val="0"/>
                        </a:spcBef>
                        <a:spcAft>
                          <a:spcPts val="0"/>
                        </a:spcAft>
                      </a:pPr>
                      <a:r>
                        <a:rPr lang="en-US" sz="3200">
                          <a:solidFill>
                            <a:schemeClr val="tx1"/>
                          </a:solidFill>
                          <a:effectLst/>
                        </a:rPr>
                        <a:t>Surface Features</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0" marB="0"/>
                </a:tc>
                <a:tc>
                  <a:txBody>
                    <a:bodyPr/>
                    <a:lstStyle/>
                    <a:p>
                      <a:pPr marL="0" marR="0">
                        <a:spcBef>
                          <a:spcPts val="0"/>
                        </a:spcBef>
                        <a:spcAft>
                          <a:spcPts val="0"/>
                        </a:spcAft>
                      </a:pPr>
                      <a:r>
                        <a:rPr lang="en-US" sz="3200">
                          <a:solidFill>
                            <a:schemeClr val="tx1"/>
                          </a:solidFill>
                          <a:effectLst/>
                        </a:rPr>
                        <a:t>Atmospheric Conditions</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0" marB="0"/>
                </a:tc>
                <a:extLst>
                  <a:ext uri="{0D108BD9-81ED-4DB2-BD59-A6C34878D82A}">
                    <a16:rowId xmlns:a16="http://schemas.microsoft.com/office/drawing/2014/main" val="10000"/>
                  </a:ext>
                </a:extLst>
              </a:tr>
              <a:tr h="468203">
                <a:tc>
                  <a:txBody>
                    <a:bodyPr/>
                    <a:lstStyle/>
                    <a:p>
                      <a:pPr marL="0" marR="0">
                        <a:spcBef>
                          <a:spcPts val="0"/>
                        </a:spcBef>
                        <a:spcAft>
                          <a:spcPts val="0"/>
                        </a:spcAft>
                      </a:pPr>
                      <a:r>
                        <a:rPr lang="en-US" sz="3200" dirty="0">
                          <a:solidFill>
                            <a:schemeClr val="tx1"/>
                          </a:solidFill>
                          <a:effectLst/>
                        </a:rPr>
                        <a:t>Uranus</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0" marB="0"/>
                </a:tc>
                <a:tc>
                  <a:txBody>
                    <a:bodyPr/>
                    <a:lstStyle/>
                    <a:p>
                      <a:pPr marL="0" marR="0">
                        <a:spcBef>
                          <a:spcPts val="0"/>
                        </a:spcBef>
                        <a:spcAft>
                          <a:spcPts val="0"/>
                        </a:spcAft>
                      </a:pPr>
                      <a:r>
                        <a:rPr lang="en-US" sz="3200">
                          <a:solidFill>
                            <a:schemeClr val="tx1"/>
                          </a:solidFill>
                          <a:effectLst/>
                        </a:rPr>
                        <a:t>No solid surface</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0" marB="0"/>
                </a:tc>
                <a:tc>
                  <a:txBody>
                    <a:bodyPr/>
                    <a:lstStyle/>
                    <a:p>
                      <a:pPr marL="342900" marR="0" lvl="0" indent="-342900">
                        <a:spcBef>
                          <a:spcPts val="0"/>
                        </a:spcBef>
                        <a:spcAft>
                          <a:spcPts val="0"/>
                        </a:spcAft>
                        <a:buFont typeface="Times New Roman" panose="02020603050405020304" pitchFamily="18" charset="0"/>
                        <a:buChar char="•"/>
                        <a:tabLst>
                          <a:tab pos="457200" algn="l"/>
                        </a:tabLst>
                      </a:pPr>
                      <a:r>
                        <a:rPr lang="en-US" sz="3200" dirty="0">
                          <a:solidFill>
                            <a:schemeClr val="tx1"/>
                          </a:solidFill>
                          <a:effectLst/>
                        </a:rPr>
                        <a:t>surface completely covered with water, methane, and ammonia</a:t>
                      </a:r>
                    </a:p>
                    <a:p>
                      <a:pPr marL="457200" marR="0">
                        <a:spcBef>
                          <a:spcPts val="0"/>
                        </a:spcBef>
                        <a:spcAft>
                          <a:spcPts val="0"/>
                        </a:spcAft>
                      </a:pPr>
                      <a:r>
                        <a:rPr lang="en-US" sz="3200" dirty="0">
                          <a:solidFill>
                            <a:schemeClr val="tx1"/>
                          </a:solidFill>
                          <a:effectLst/>
                        </a:rPr>
                        <a:t> </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165" marR="5016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874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a:xfrm>
            <a:off x="1524001" y="273050"/>
            <a:ext cx="3465513" cy="565150"/>
          </a:xfrm>
        </p:spPr>
        <p:txBody>
          <a:bodyPr/>
          <a:lstStyle/>
          <a:p>
            <a:r>
              <a:rPr lang="en-US" altLang="en-US" sz="3600"/>
              <a:t>Neptune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04240671"/>
              </p:ext>
            </p:extLst>
          </p:nvPr>
        </p:nvGraphicFramePr>
        <p:xfrm>
          <a:off x="6520947" y="63501"/>
          <a:ext cx="5568950" cy="2159000"/>
        </p:xfrm>
        <a:graphic>
          <a:graphicData uri="http://schemas.openxmlformats.org/drawingml/2006/table">
            <a:tbl>
              <a:tblPr firstRow="1" bandRow="1">
                <a:tableStyleId>{5C22544A-7EE6-4342-B048-85BDC9FD1C3A}</a:tableStyleId>
              </a:tblPr>
              <a:tblGrid>
                <a:gridCol w="320675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457200">
                <a:tc>
                  <a:txBody>
                    <a:bodyPr/>
                    <a:lstStyle/>
                    <a:p>
                      <a:r>
                        <a:rPr lang="en-US" dirty="0" smtClean="0"/>
                        <a:t>Distance from the Sun</a:t>
                      </a:r>
                      <a:endParaRPr lang="en-US" dirty="0"/>
                    </a:p>
                  </a:txBody>
                  <a:tcPr/>
                </a:tc>
                <a:tc>
                  <a:txBody>
                    <a:bodyPr/>
                    <a:lstStyle/>
                    <a:p>
                      <a:r>
                        <a:rPr lang="en-US" dirty="0" smtClean="0"/>
                        <a:t>4,498,000,000 km</a:t>
                      </a:r>
                      <a:endParaRPr lang="en-US" dirty="0"/>
                    </a:p>
                  </a:txBody>
                  <a:tcPr/>
                </a:tc>
                <a:extLst>
                  <a:ext uri="{0D108BD9-81ED-4DB2-BD59-A6C34878D82A}">
                    <a16:rowId xmlns:a16="http://schemas.microsoft.com/office/drawing/2014/main" val="10000"/>
                  </a:ext>
                </a:extLst>
              </a:tr>
              <a:tr h="425450">
                <a:tc>
                  <a:txBody>
                    <a:bodyPr/>
                    <a:lstStyle/>
                    <a:p>
                      <a:r>
                        <a:rPr lang="en-US" dirty="0" smtClean="0"/>
                        <a:t>Diameter</a:t>
                      </a:r>
                      <a:endParaRPr lang="en-US" dirty="0"/>
                    </a:p>
                  </a:txBody>
                  <a:tcPr/>
                </a:tc>
                <a:tc>
                  <a:txBody>
                    <a:bodyPr/>
                    <a:lstStyle/>
                    <a:p>
                      <a:r>
                        <a:rPr lang="en-US" dirty="0" smtClean="0"/>
                        <a:t>49,500</a:t>
                      </a:r>
                      <a:r>
                        <a:rPr lang="en-US" baseline="0" dirty="0" smtClean="0"/>
                        <a:t> km</a:t>
                      </a:r>
                      <a:endParaRPr lang="en-US" dirty="0"/>
                    </a:p>
                  </a:txBody>
                  <a:tcPr/>
                </a:tc>
                <a:extLst>
                  <a:ext uri="{0D108BD9-81ED-4DB2-BD59-A6C34878D82A}">
                    <a16:rowId xmlns:a16="http://schemas.microsoft.com/office/drawing/2014/main" val="10001"/>
                  </a:ext>
                </a:extLst>
              </a:tr>
              <a:tr h="425450">
                <a:tc>
                  <a:txBody>
                    <a:bodyPr/>
                    <a:lstStyle/>
                    <a:p>
                      <a:r>
                        <a:rPr lang="en-US" dirty="0" smtClean="0"/>
                        <a:t>Year Length</a:t>
                      </a:r>
                      <a:r>
                        <a:rPr lang="en-US" baseline="0" dirty="0" smtClean="0"/>
                        <a:t> (Earth Years)</a:t>
                      </a:r>
                      <a:endParaRPr lang="en-US" dirty="0"/>
                    </a:p>
                  </a:txBody>
                  <a:tcPr/>
                </a:tc>
                <a:tc>
                  <a:txBody>
                    <a:bodyPr/>
                    <a:lstStyle/>
                    <a:p>
                      <a:r>
                        <a:rPr lang="en-US" dirty="0" smtClean="0"/>
                        <a:t>165 years</a:t>
                      </a:r>
                      <a:endParaRPr lang="en-US" dirty="0"/>
                    </a:p>
                  </a:txBody>
                  <a:tcPr/>
                </a:tc>
                <a:extLst>
                  <a:ext uri="{0D108BD9-81ED-4DB2-BD59-A6C34878D82A}">
                    <a16:rowId xmlns:a16="http://schemas.microsoft.com/office/drawing/2014/main" val="10002"/>
                  </a:ext>
                </a:extLst>
              </a:tr>
              <a:tr h="425450">
                <a:tc>
                  <a:txBody>
                    <a:bodyPr/>
                    <a:lstStyle/>
                    <a:p>
                      <a:r>
                        <a:rPr lang="en-US" dirty="0" smtClean="0"/>
                        <a:t>Gravity (X Earth’s)</a:t>
                      </a:r>
                      <a:endParaRPr lang="en-US" dirty="0"/>
                    </a:p>
                  </a:txBody>
                  <a:tcPr/>
                </a:tc>
                <a:tc>
                  <a:txBody>
                    <a:bodyPr/>
                    <a:lstStyle/>
                    <a:p>
                      <a:r>
                        <a:rPr lang="en-US" dirty="0" smtClean="0"/>
                        <a:t>1.14</a:t>
                      </a:r>
                      <a:endParaRPr lang="en-US" dirty="0"/>
                    </a:p>
                  </a:txBody>
                  <a:tcPr/>
                </a:tc>
                <a:extLst>
                  <a:ext uri="{0D108BD9-81ED-4DB2-BD59-A6C34878D82A}">
                    <a16:rowId xmlns:a16="http://schemas.microsoft.com/office/drawing/2014/main" val="10003"/>
                  </a:ext>
                </a:extLst>
              </a:tr>
              <a:tr h="425450">
                <a:tc>
                  <a:txBody>
                    <a:bodyPr/>
                    <a:lstStyle/>
                    <a:p>
                      <a:r>
                        <a:rPr lang="en-US" dirty="0" smtClean="0"/>
                        <a:t>Moons</a:t>
                      </a:r>
                      <a:endParaRPr lang="en-US" dirty="0"/>
                    </a:p>
                  </a:txBody>
                  <a:tcPr/>
                </a:tc>
                <a:tc>
                  <a:txBody>
                    <a:bodyPr/>
                    <a:lstStyle/>
                    <a:p>
                      <a:r>
                        <a:rPr lang="en-US" dirty="0" smtClean="0"/>
                        <a:t>13</a:t>
                      </a:r>
                      <a:endParaRPr lang="en-US" dirty="0"/>
                    </a:p>
                  </a:txBody>
                  <a:tcPr/>
                </a:tc>
                <a:extLst>
                  <a:ext uri="{0D108BD9-81ED-4DB2-BD59-A6C34878D82A}">
                    <a16:rowId xmlns:a16="http://schemas.microsoft.com/office/drawing/2014/main" val="10004"/>
                  </a:ext>
                </a:extLst>
              </a:tr>
            </a:tbl>
          </a:graphicData>
        </a:graphic>
      </p:graphicFrame>
      <p:pic>
        <p:nvPicPr>
          <p:cNvPr id="55320" name="Picture 2" descr="C:\Documents and Settings\EG113908\My Documents\My Pictures\hst_fam_015_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525" y="2312310"/>
            <a:ext cx="4130675"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44469177"/>
              </p:ext>
            </p:extLst>
          </p:nvPr>
        </p:nvGraphicFramePr>
        <p:xfrm>
          <a:off x="117912" y="2864190"/>
          <a:ext cx="7594104" cy="2560320"/>
        </p:xfrm>
        <a:graphic>
          <a:graphicData uri="http://schemas.openxmlformats.org/drawingml/2006/table">
            <a:tbl>
              <a:tblPr firstRow="1" firstCol="1" bandRow="1">
                <a:tableStyleId>{5C22544A-7EE6-4342-B048-85BDC9FD1C3A}</a:tableStyleId>
              </a:tblPr>
              <a:tblGrid>
                <a:gridCol w="1553095">
                  <a:extLst>
                    <a:ext uri="{9D8B030D-6E8A-4147-A177-3AD203B41FA5}">
                      <a16:colId xmlns:a16="http://schemas.microsoft.com/office/drawing/2014/main" val="20000"/>
                    </a:ext>
                  </a:extLst>
                </a:gridCol>
                <a:gridCol w="2264418">
                  <a:extLst>
                    <a:ext uri="{9D8B030D-6E8A-4147-A177-3AD203B41FA5}">
                      <a16:colId xmlns:a16="http://schemas.microsoft.com/office/drawing/2014/main" val="20001"/>
                    </a:ext>
                  </a:extLst>
                </a:gridCol>
                <a:gridCol w="3776591">
                  <a:extLst>
                    <a:ext uri="{9D8B030D-6E8A-4147-A177-3AD203B41FA5}">
                      <a16:colId xmlns:a16="http://schemas.microsoft.com/office/drawing/2014/main" val="20002"/>
                    </a:ext>
                  </a:extLst>
                </a:gridCol>
              </a:tblGrid>
              <a:tr h="141436">
                <a:tc>
                  <a:txBody>
                    <a:bodyPr/>
                    <a:lstStyle/>
                    <a:p>
                      <a:pPr marL="0" marR="0">
                        <a:spcBef>
                          <a:spcPts val="0"/>
                        </a:spcBef>
                        <a:spcAft>
                          <a:spcPts val="0"/>
                        </a:spcAft>
                      </a:pPr>
                      <a:r>
                        <a:rPr lang="en-US" sz="2800" dirty="0">
                          <a:solidFill>
                            <a:schemeClr val="tx1"/>
                          </a:solidFill>
                          <a:effectLst/>
                        </a:rPr>
                        <a:t>Planet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62" marR="45462" marT="0" marB="0"/>
                </a:tc>
                <a:tc>
                  <a:txBody>
                    <a:bodyPr/>
                    <a:lstStyle/>
                    <a:p>
                      <a:pPr marL="0" marR="0">
                        <a:spcBef>
                          <a:spcPts val="0"/>
                        </a:spcBef>
                        <a:spcAft>
                          <a:spcPts val="0"/>
                        </a:spcAft>
                      </a:pPr>
                      <a:r>
                        <a:rPr lang="en-US" sz="2800">
                          <a:solidFill>
                            <a:schemeClr val="tx1"/>
                          </a:solidFill>
                          <a:effectLst/>
                        </a:rPr>
                        <a:t>Surface Features</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62" marR="45462" marT="0" marB="0"/>
                </a:tc>
                <a:tc>
                  <a:txBody>
                    <a:bodyPr/>
                    <a:lstStyle/>
                    <a:p>
                      <a:pPr marL="0" marR="0">
                        <a:spcBef>
                          <a:spcPts val="0"/>
                        </a:spcBef>
                        <a:spcAft>
                          <a:spcPts val="0"/>
                        </a:spcAft>
                      </a:pPr>
                      <a:r>
                        <a:rPr lang="en-US" sz="2800">
                          <a:solidFill>
                            <a:schemeClr val="tx1"/>
                          </a:solidFill>
                          <a:effectLst/>
                        </a:rPr>
                        <a:t>Atmospheric Conditions</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62" marR="45462" marT="0" marB="0"/>
                </a:tc>
                <a:extLst>
                  <a:ext uri="{0D108BD9-81ED-4DB2-BD59-A6C34878D82A}">
                    <a16:rowId xmlns:a16="http://schemas.microsoft.com/office/drawing/2014/main" val="10000"/>
                  </a:ext>
                </a:extLst>
              </a:tr>
              <a:tr h="424309">
                <a:tc>
                  <a:txBody>
                    <a:bodyPr/>
                    <a:lstStyle/>
                    <a:p>
                      <a:pPr marL="0" marR="0">
                        <a:spcBef>
                          <a:spcPts val="0"/>
                        </a:spcBef>
                        <a:spcAft>
                          <a:spcPts val="0"/>
                        </a:spcAft>
                      </a:pPr>
                      <a:r>
                        <a:rPr lang="en-US" sz="2800" dirty="0">
                          <a:solidFill>
                            <a:schemeClr val="tx1"/>
                          </a:solidFill>
                          <a:effectLst/>
                        </a:rPr>
                        <a:t>Neptune</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62" marR="45462" marT="0" marB="0"/>
                </a:tc>
                <a:tc>
                  <a:txBody>
                    <a:bodyPr/>
                    <a:lstStyle/>
                    <a:p>
                      <a:pPr marL="0" marR="0">
                        <a:spcBef>
                          <a:spcPts val="0"/>
                        </a:spcBef>
                        <a:spcAft>
                          <a:spcPts val="0"/>
                        </a:spcAft>
                      </a:pPr>
                      <a:r>
                        <a:rPr lang="en-US" sz="2800">
                          <a:solidFill>
                            <a:schemeClr val="tx1"/>
                          </a:solidFill>
                          <a:effectLst/>
                        </a:rPr>
                        <a:t>No solid surface; </a:t>
                      </a:r>
                    </a:p>
                    <a:p>
                      <a:pPr marL="457200" marR="0">
                        <a:spcBef>
                          <a:spcPts val="0"/>
                        </a:spcBef>
                        <a:spcAft>
                          <a:spcPts val="0"/>
                        </a:spcAft>
                      </a:pPr>
                      <a:r>
                        <a:rPr lang="en-US" sz="2800">
                          <a:solidFill>
                            <a:schemeClr val="tx1"/>
                          </a:solidFill>
                          <a:effectLst/>
                        </a:rPr>
                        <a:t> </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62" marR="45462" marT="0" marB="0"/>
                </a:tc>
                <a:tc>
                  <a:txBody>
                    <a:bodyPr/>
                    <a:lstStyle/>
                    <a:p>
                      <a:pPr marL="342900" marR="0" lvl="0" indent="-342900">
                        <a:spcBef>
                          <a:spcPts val="0"/>
                        </a:spcBef>
                        <a:spcAft>
                          <a:spcPts val="0"/>
                        </a:spcAft>
                        <a:buFont typeface="Times New Roman" panose="02020603050405020304" pitchFamily="18" charset="0"/>
                        <a:buChar char="•"/>
                        <a:tabLst>
                          <a:tab pos="457200" algn="l"/>
                        </a:tabLst>
                      </a:pPr>
                      <a:r>
                        <a:rPr lang="en-US" sz="2800" dirty="0">
                          <a:solidFill>
                            <a:schemeClr val="tx1"/>
                          </a:solidFill>
                          <a:effectLst/>
                        </a:rPr>
                        <a:t>methane gas clouds</a:t>
                      </a:r>
                    </a:p>
                    <a:p>
                      <a:pPr marL="342900" marR="0" lvl="0" indent="-342900">
                        <a:spcBef>
                          <a:spcPts val="0"/>
                        </a:spcBef>
                        <a:spcAft>
                          <a:spcPts val="0"/>
                        </a:spcAft>
                        <a:buFont typeface="Symbol" panose="05050102010706020507" pitchFamily="18" charset="2"/>
                        <a:buChar char=""/>
                      </a:pPr>
                      <a:r>
                        <a:rPr lang="en-US" sz="2800" dirty="0">
                          <a:solidFill>
                            <a:schemeClr val="tx1"/>
                          </a:solidFill>
                          <a:effectLst/>
                        </a:rPr>
                        <a:t>icy ocean of water, methane, ammonia, hydrogen</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462" marR="45462"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0076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6322" name="Title 3"/>
          <p:cNvSpPr>
            <a:spLocks noGrp="1"/>
          </p:cNvSpPr>
          <p:nvPr>
            <p:ph type="title"/>
          </p:nvPr>
        </p:nvSpPr>
        <p:spPr>
          <a:xfrm>
            <a:off x="514709" y="2215582"/>
            <a:ext cx="10972800" cy="1143000"/>
          </a:xfrm>
        </p:spPr>
        <p:txBody>
          <a:bodyPr/>
          <a:lstStyle/>
          <a:p>
            <a:pPr eaLnBrk="1" hangingPunct="1"/>
            <a:r>
              <a:rPr lang="en-US" altLang="en-US" sz="6000" b="1" dirty="0" smtClean="0"/>
              <a:t>RINGS &amp; COOL FACTS</a:t>
            </a:r>
          </a:p>
        </p:txBody>
      </p:sp>
    </p:spTree>
    <p:extLst>
      <p:ext uri="{BB962C8B-B14F-4D97-AF65-F5344CB8AC3E}">
        <p14:creationId xmlns:p14="http://schemas.microsoft.com/office/powerpoint/2010/main" val="1854963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1524000" y="273050"/>
            <a:ext cx="4038600" cy="565150"/>
          </a:xfrm>
        </p:spPr>
        <p:txBody>
          <a:bodyPr/>
          <a:lstStyle/>
          <a:p>
            <a:r>
              <a:rPr lang="en-US" altLang="en-US" sz="3200"/>
              <a:t>Jupiter (63 moons)</a:t>
            </a:r>
          </a:p>
        </p:txBody>
      </p:sp>
      <p:graphicFrame>
        <p:nvGraphicFramePr>
          <p:cNvPr id="7" name="Content Placeholder 6"/>
          <p:cNvGraphicFramePr>
            <a:graphicFrameLocks noGrp="1"/>
          </p:cNvGraphicFramePr>
          <p:nvPr>
            <p:ph idx="1"/>
          </p:nvPr>
        </p:nvGraphicFramePr>
        <p:xfrm>
          <a:off x="7013575" y="134816"/>
          <a:ext cx="5105400" cy="2273301"/>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640252">
                <a:tc>
                  <a:txBody>
                    <a:bodyPr/>
                    <a:lstStyle/>
                    <a:p>
                      <a:r>
                        <a:rPr lang="en-US" sz="1600" dirty="0" smtClean="0"/>
                        <a:t>Distance from the Sun</a:t>
                      </a:r>
                      <a:endParaRPr lang="en-US" sz="1600" dirty="0"/>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778,000,000 km</a:t>
                      </a:r>
                    </a:p>
                    <a:p>
                      <a:endParaRPr lang="en-US" sz="1800" dirty="0"/>
                    </a:p>
                  </a:txBody>
                  <a:tcPr marT="45732" marB="45732"/>
                </a:tc>
                <a:extLst>
                  <a:ext uri="{0D108BD9-81ED-4DB2-BD59-A6C34878D82A}">
                    <a16:rowId xmlns:a16="http://schemas.microsoft.com/office/drawing/2014/main" val="10000"/>
                  </a:ext>
                </a:extLst>
              </a:tr>
              <a:tr h="449798">
                <a:tc>
                  <a:txBody>
                    <a:bodyPr/>
                    <a:lstStyle/>
                    <a:p>
                      <a:r>
                        <a:rPr lang="en-US" sz="1800" dirty="0" smtClean="0"/>
                        <a:t>Diameter</a:t>
                      </a:r>
                      <a:endParaRPr lang="en-US" sz="1800" dirty="0"/>
                    </a:p>
                  </a:txBody>
                  <a:tcPr marT="45732" marB="45732"/>
                </a:tc>
                <a:tc>
                  <a:txBody>
                    <a:bodyPr/>
                    <a:lstStyle/>
                    <a:p>
                      <a:r>
                        <a:rPr lang="en-US" sz="1800" dirty="0" smtClean="0"/>
                        <a:t>143,000 km</a:t>
                      </a:r>
                      <a:endParaRPr lang="en-US" sz="1800" dirty="0"/>
                    </a:p>
                  </a:txBody>
                  <a:tcPr marT="45732" marB="45732"/>
                </a:tc>
                <a:extLst>
                  <a:ext uri="{0D108BD9-81ED-4DB2-BD59-A6C34878D82A}">
                    <a16:rowId xmlns:a16="http://schemas.microsoft.com/office/drawing/2014/main" val="10001"/>
                  </a:ext>
                </a:extLst>
              </a:tr>
              <a:tr h="394417">
                <a:tc>
                  <a:txBody>
                    <a:bodyPr/>
                    <a:lstStyle/>
                    <a:p>
                      <a:r>
                        <a:rPr lang="en-US" sz="1800" dirty="0" smtClean="0"/>
                        <a:t>Yea Length (Earth</a:t>
                      </a:r>
                      <a:r>
                        <a:rPr lang="en-US" sz="1800" baseline="0" dirty="0" smtClean="0"/>
                        <a:t> Years)</a:t>
                      </a:r>
                      <a:endParaRPr lang="en-US" sz="1800" dirty="0"/>
                    </a:p>
                  </a:txBody>
                  <a:tcPr marT="45732" marB="45732"/>
                </a:tc>
                <a:tc>
                  <a:txBody>
                    <a:bodyPr/>
                    <a:lstStyle/>
                    <a:p>
                      <a:r>
                        <a:rPr lang="en-US" sz="1800" dirty="0" smtClean="0"/>
                        <a:t>119 years</a:t>
                      </a:r>
                      <a:endParaRPr lang="en-US" sz="1800" dirty="0"/>
                    </a:p>
                  </a:txBody>
                  <a:tcPr marT="45732" marB="45732"/>
                </a:tc>
                <a:extLst>
                  <a:ext uri="{0D108BD9-81ED-4DB2-BD59-A6C34878D82A}">
                    <a16:rowId xmlns:a16="http://schemas.microsoft.com/office/drawing/2014/main" val="10002"/>
                  </a:ext>
                </a:extLst>
              </a:tr>
              <a:tr h="394417">
                <a:tc>
                  <a:txBody>
                    <a:bodyPr/>
                    <a:lstStyle/>
                    <a:p>
                      <a:r>
                        <a:rPr lang="en-US" sz="1800" dirty="0" smtClean="0"/>
                        <a:t>Gravity (X Earth’s)</a:t>
                      </a:r>
                      <a:endParaRPr lang="en-US" sz="1800" dirty="0"/>
                    </a:p>
                  </a:txBody>
                  <a:tcPr marT="45732" marB="45732"/>
                </a:tc>
                <a:tc>
                  <a:txBody>
                    <a:bodyPr/>
                    <a:lstStyle/>
                    <a:p>
                      <a:r>
                        <a:rPr lang="en-US" sz="1800" dirty="0" smtClean="0"/>
                        <a:t>2.53</a:t>
                      </a:r>
                      <a:endParaRPr lang="en-US" sz="1800" dirty="0"/>
                    </a:p>
                  </a:txBody>
                  <a:tcPr marT="45732" marB="45732"/>
                </a:tc>
                <a:extLst>
                  <a:ext uri="{0D108BD9-81ED-4DB2-BD59-A6C34878D82A}">
                    <a16:rowId xmlns:a16="http://schemas.microsoft.com/office/drawing/2014/main" val="10003"/>
                  </a:ext>
                </a:extLst>
              </a:tr>
              <a:tr h="394417">
                <a:tc>
                  <a:txBody>
                    <a:bodyPr/>
                    <a:lstStyle/>
                    <a:p>
                      <a:r>
                        <a:rPr lang="en-US" sz="1800" dirty="0" smtClean="0"/>
                        <a:t>Moons</a:t>
                      </a:r>
                      <a:endParaRPr lang="en-US" sz="1800" dirty="0"/>
                    </a:p>
                  </a:txBody>
                  <a:tcPr marT="45732" marB="45732"/>
                </a:tc>
                <a:tc>
                  <a:txBody>
                    <a:bodyPr/>
                    <a:lstStyle/>
                    <a:p>
                      <a:r>
                        <a:rPr lang="en-US" sz="1800" dirty="0" smtClean="0"/>
                        <a:t>63</a:t>
                      </a:r>
                      <a:endParaRPr lang="en-US" sz="1800" dirty="0"/>
                    </a:p>
                  </a:txBody>
                  <a:tcPr marT="45732" marB="45732"/>
                </a:tc>
                <a:extLst>
                  <a:ext uri="{0D108BD9-81ED-4DB2-BD59-A6C34878D82A}">
                    <a16:rowId xmlns:a16="http://schemas.microsoft.com/office/drawing/2014/main" val="10004"/>
                  </a:ext>
                </a:extLst>
              </a:tr>
            </a:tbl>
          </a:graphicData>
        </a:graphic>
      </p:graphicFrame>
      <p:pic>
        <p:nvPicPr>
          <p:cNvPr id="51224" name="Picture 2" descr="C:\Documents and Settings\EG113908\My Documents\My Pictures\hst_fam_012_a_p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947" y="2580736"/>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half" idx="2"/>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71052039"/>
              </p:ext>
            </p:extLst>
          </p:nvPr>
        </p:nvGraphicFramePr>
        <p:xfrm>
          <a:off x="447023" y="1435101"/>
          <a:ext cx="6117678" cy="4582035"/>
        </p:xfrm>
        <a:graphic>
          <a:graphicData uri="http://schemas.openxmlformats.org/drawingml/2006/table">
            <a:tbl>
              <a:tblPr firstRow="1" firstCol="1" bandRow="1">
                <a:tableStyleId>{5C22544A-7EE6-4342-B048-85BDC9FD1C3A}</a:tableStyleId>
              </a:tblPr>
              <a:tblGrid>
                <a:gridCol w="1562931">
                  <a:extLst>
                    <a:ext uri="{9D8B030D-6E8A-4147-A177-3AD203B41FA5}">
                      <a16:colId xmlns:a16="http://schemas.microsoft.com/office/drawing/2014/main" val="20000"/>
                    </a:ext>
                  </a:extLst>
                </a:gridCol>
                <a:gridCol w="1380226">
                  <a:extLst>
                    <a:ext uri="{9D8B030D-6E8A-4147-A177-3AD203B41FA5}">
                      <a16:colId xmlns:a16="http://schemas.microsoft.com/office/drawing/2014/main" val="20001"/>
                    </a:ext>
                  </a:extLst>
                </a:gridCol>
                <a:gridCol w="3174521">
                  <a:extLst>
                    <a:ext uri="{9D8B030D-6E8A-4147-A177-3AD203B41FA5}">
                      <a16:colId xmlns:a16="http://schemas.microsoft.com/office/drawing/2014/main" val="20002"/>
                    </a:ext>
                  </a:extLst>
                </a:gridCol>
              </a:tblGrid>
              <a:tr h="1718263">
                <a:tc>
                  <a:txBody>
                    <a:bodyPr/>
                    <a:lstStyle/>
                    <a:p>
                      <a:pPr marL="0" marR="0" algn="ctr">
                        <a:spcBef>
                          <a:spcPts val="0"/>
                        </a:spcBef>
                        <a:spcAft>
                          <a:spcPts val="0"/>
                        </a:spcAft>
                      </a:pPr>
                      <a:r>
                        <a:rPr lang="en-US" sz="3200" dirty="0">
                          <a:solidFill>
                            <a:schemeClr val="tx1"/>
                          </a:solidFill>
                          <a:effectLst/>
                        </a:rPr>
                        <a:t>Planet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3200" dirty="0">
                          <a:solidFill>
                            <a:schemeClr val="tx1"/>
                          </a:solidFill>
                          <a:effectLst/>
                        </a:rPr>
                        <a:t>Rings?</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3200">
                          <a:solidFill>
                            <a:schemeClr val="tx1"/>
                          </a:solidFill>
                          <a:effectLst/>
                        </a:rPr>
                        <a:t>Cool facts</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0"/>
                  </a:ext>
                </a:extLst>
              </a:tr>
              <a:tr h="2863772">
                <a:tc>
                  <a:txBody>
                    <a:bodyPr/>
                    <a:lstStyle/>
                    <a:p>
                      <a:pPr marL="0" marR="0">
                        <a:spcBef>
                          <a:spcPts val="0"/>
                        </a:spcBef>
                        <a:spcAft>
                          <a:spcPts val="0"/>
                        </a:spcAft>
                      </a:pPr>
                      <a:r>
                        <a:rPr lang="en-US" sz="3200" dirty="0">
                          <a:solidFill>
                            <a:schemeClr val="tx1"/>
                          </a:solidFill>
                          <a:effectLst/>
                        </a:rPr>
                        <a:t>Jupiter</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spcBef>
                          <a:spcPts val="0"/>
                        </a:spcBef>
                        <a:spcAft>
                          <a:spcPts val="0"/>
                        </a:spcAft>
                      </a:pPr>
                      <a:r>
                        <a:rPr lang="en-US" sz="3200">
                          <a:solidFill>
                            <a:schemeClr val="tx1"/>
                          </a:solidFill>
                          <a:effectLst/>
                        </a:rPr>
                        <a:t>Yes, thin ones</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342900" marR="0" lvl="0" indent="-342900">
                        <a:spcBef>
                          <a:spcPts val="0"/>
                        </a:spcBef>
                        <a:spcAft>
                          <a:spcPts val="0"/>
                        </a:spcAft>
                        <a:buFont typeface="Symbol" panose="05050102010706020507" pitchFamily="18" charset="2"/>
                        <a:buChar char=""/>
                      </a:pPr>
                      <a:r>
                        <a:rPr lang="en-US" sz="3200" b="1" u="sng" dirty="0">
                          <a:solidFill>
                            <a:schemeClr val="tx1"/>
                          </a:solidFill>
                          <a:effectLst/>
                        </a:rPr>
                        <a:t>Largest</a:t>
                      </a:r>
                      <a:r>
                        <a:rPr lang="en-US" sz="3200" dirty="0">
                          <a:solidFill>
                            <a:schemeClr val="tx1"/>
                          </a:solidFill>
                          <a:effectLst/>
                        </a:rPr>
                        <a:t> planet</a:t>
                      </a:r>
                    </a:p>
                    <a:p>
                      <a:pPr marL="342900" marR="0" lvl="0" indent="-342900">
                        <a:spcBef>
                          <a:spcPts val="0"/>
                        </a:spcBef>
                        <a:spcAft>
                          <a:spcPts val="0"/>
                        </a:spcAft>
                        <a:buFont typeface="Symbol" panose="05050102010706020507" pitchFamily="18" charset="2"/>
                        <a:buChar char=""/>
                      </a:pPr>
                      <a:r>
                        <a:rPr lang="en-US" sz="3200" dirty="0">
                          <a:solidFill>
                            <a:schemeClr val="tx1"/>
                          </a:solidFill>
                          <a:effectLst/>
                        </a:rPr>
                        <a:t>Giant </a:t>
                      </a:r>
                      <a:r>
                        <a:rPr lang="en-US" sz="3200" b="1" u="sng" dirty="0">
                          <a:solidFill>
                            <a:schemeClr val="tx1"/>
                          </a:solidFill>
                          <a:effectLst/>
                        </a:rPr>
                        <a:t>red spot </a:t>
                      </a:r>
                      <a:r>
                        <a:rPr lang="en-US" sz="3200" dirty="0">
                          <a:solidFill>
                            <a:schemeClr val="tx1"/>
                          </a:solidFill>
                          <a:effectLst/>
                        </a:rPr>
                        <a:t>(largest hurricane in solar system)</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9082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1524000" y="273050"/>
            <a:ext cx="4038600" cy="565150"/>
          </a:xfrm>
        </p:spPr>
        <p:txBody>
          <a:bodyPr/>
          <a:lstStyle/>
          <a:p>
            <a:r>
              <a:rPr lang="en-US" altLang="en-US" sz="3200"/>
              <a:t>Jupiter (63 moons)</a:t>
            </a:r>
          </a:p>
        </p:txBody>
      </p:sp>
      <p:sp>
        <p:nvSpPr>
          <p:cNvPr id="5" name="AutoShape 2" descr="Image result for jupiter great red 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64" y="721624"/>
            <a:ext cx="10384510" cy="6208974"/>
          </a:xfrm>
          <a:prstGeom prst="rect">
            <a:avLst/>
          </a:prstGeom>
        </p:spPr>
      </p:pic>
    </p:spTree>
    <p:extLst>
      <p:ext uri="{BB962C8B-B14F-4D97-AF65-F5344CB8AC3E}">
        <p14:creationId xmlns:p14="http://schemas.microsoft.com/office/powerpoint/2010/main" val="3221922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1524000" y="273050"/>
            <a:ext cx="9440174" cy="565150"/>
          </a:xfrm>
        </p:spPr>
        <p:txBody>
          <a:bodyPr/>
          <a:lstStyle/>
          <a:p>
            <a:r>
              <a:rPr lang="en-US" altLang="en-US" sz="3200" dirty="0" smtClean="0"/>
              <a:t>Jupiter: Great Red Spot (hurricane/storm)</a:t>
            </a:r>
            <a:endParaRPr lang="en-US" altLang="en-US" sz="3200" dirty="0"/>
          </a:p>
        </p:txBody>
      </p:sp>
      <p:sp>
        <p:nvSpPr>
          <p:cNvPr id="5" name="AutoShape 2" descr="Image result for jupiter great red 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152" y="1079739"/>
            <a:ext cx="9324435" cy="5328249"/>
          </a:xfrm>
          <a:prstGeom prst="rect">
            <a:avLst/>
          </a:prstGeom>
        </p:spPr>
      </p:pic>
    </p:spTree>
    <p:extLst>
      <p:ext uri="{BB962C8B-B14F-4D97-AF65-F5344CB8AC3E}">
        <p14:creationId xmlns:p14="http://schemas.microsoft.com/office/powerpoint/2010/main" val="1368836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1524000" y="273050"/>
            <a:ext cx="9440174" cy="565150"/>
          </a:xfrm>
        </p:spPr>
        <p:txBody>
          <a:bodyPr/>
          <a:lstStyle/>
          <a:p>
            <a:r>
              <a:rPr lang="en-US" altLang="en-US" sz="3200" dirty="0" smtClean="0"/>
              <a:t>Jupiter: Great Red Spot (hurricane/storm)</a:t>
            </a:r>
            <a:endParaRPr lang="en-US" altLang="en-US" sz="3200" dirty="0"/>
          </a:p>
        </p:txBody>
      </p:sp>
      <p:sp>
        <p:nvSpPr>
          <p:cNvPr id="5" name="AutoShape 2" descr="Image result for jupiter great red 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4" name="Picture 6" descr="https://qph.is.quoracdn.net/main-qimg-fab2cd8c12a98dd2b51ff638e529a1fa?convert_to_webp=tr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06" y="838200"/>
            <a:ext cx="10152991" cy="569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47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0" y="273050"/>
            <a:ext cx="3657600" cy="641350"/>
          </a:xfrm>
        </p:spPr>
        <p:txBody>
          <a:bodyPr/>
          <a:lstStyle/>
          <a:p>
            <a:r>
              <a:rPr lang="en-US" altLang="en-US" sz="3000"/>
              <a:t>Saturn (47 moons)</a:t>
            </a:r>
          </a:p>
        </p:txBody>
      </p:sp>
      <p:graphicFrame>
        <p:nvGraphicFramePr>
          <p:cNvPr id="5" name="Content Placeholder 4"/>
          <p:cNvGraphicFramePr>
            <a:graphicFrameLocks noGrp="1"/>
          </p:cNvGraphicFramePr>
          <p:nvPr>
            <p:ph idx="1"/>
          </p:nvPr>
        </p:nvGraphicFramePr>
        <p:xfrm>
          <a:off x="5099050" y="0"/>
          <a:ext cx="5568950" cy="2127250"/>
        </p:xfrm>
        <a:graphic>
          <a:graphicData uri="http://schemas.openxmlformats.org/drawingml/2006/table">
            <a:tbl>
              <a:tblPr firstRow="1" bandRow="1">
                <a:tableStyleId>{5C22544A-7EE6-4342-B048-85BDC9FD1C3A}</a:tableStyleId>
              </a:tblPr>
              <a:tblGrid>
                <a:gridCol w="282575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425450">
                <a:tc>
                  <a:txBody>
                    <a:bodyPr/>
                    <a:lstStyle/>
                    <a:p>
                      <a:r>
                        <a:rPr lang="en-US" dirty="0" smtClean="0"/>
                        <a:t>Distance from the Sum</a:t>
                      </a:r>
                      <a:endParaRPr lang="en-US" dirty="0"/>
                    </a:p>
                  </a:txBody>
                  <a:tcPr/>
                </a:tc>
                <a:tc>
                  <a:txBody>
                    <a:bodyPr/>
                    <a:lstStyle/>
                    <a:p>
                      <a:r>
                        <a:rPr lang="en-US" dirty="0" smtClean="0"/>
                        <a:t>1,427,000,000 km</a:t>
                      </a:r>
                      <a:endParaRPr lang="en-US" dirty="0"/>
                    </a:p>
                  </a:txBody>
                  <a:tcPr/>
                </a:tc>
                <a:extLst>
                  <a:ext uri="{0D108BD9-81ED-4DB2-BD59-A6C34878D82A}">
                    <a16:rowId xmlns:a16="http://schemas.microsoft.com/office/drawing/2014/main" val="10000"/>
                  </a:ext>
                </a:extLst>
              </a:tr>
              <a:tr h="425450">
                <a:tc>
                  <a:txBody>
                    <a:bodyPr/>
                    <a:lstStyle/>
                    <a:p>
                      <a:r>
                        <a:rPr lang="en-US" dirty="0" smtClean="0"/>
                        <a:t>Diameter</a:t>
                      </a:r>
                      <a:endParaRPr lang="en-US" dirty="0"/>
                    </a:p>
                  </a:txBody>
                  <a:tcPr/>
                </a:tc>
                <a:tc>
                  <a:txBody>
                    <a:bodyPr/>
                    <a:lstStyle/>
                    <a:p>
                      <a:r>
                        <a:rPr lang="en-US" dirty="0" smtClean="0"/>
                        <a:t>120,500</a:t>
                      </a:r>
                      <a:r>
                        <a:rPr lang="en-US" baseline="0" dirty="0" smtClean="0"/>
                        <a:t> km</a:t>
                      </a:r>
                      <a:endParaRPr lang="en-US" dirty="0"/>
                    </a:p>
                  </a:txBody>
                  <a:tcPr/>
                </a:tc>
                <a:extLst>
                  <a:ext uri="{0D108BD9-81ED-4DB2-BD59-A6C34878D82A}">
                    <a16:rowId xmlns:a16="http://schemas.microsoft.com/office/drawing/2014/main" val="10001"/>
                  </a:ext>
                </a:extLst>
              </a:tr>
              <a:tr h="425450">
                <a:tc>
                  <a:txBody>
                    <a:bodyPr/>
                    <a:lstStyle/>
                    <a:p>
                      <a:r>
                        <a:rPr lang="en-US" dirty="0" smtClean="0"/>
                        <a:t>Year Length (Earth Years)</a:t>
                      </a:r>
                      <a:endParaRPr lang="en-US" dirty="0"/>
                    </a:p>
                  </a:txBody>
                  <a:tcPr/>
                </a:tc>
                <a:tc>
                  <a:txBody>
                    <a:bodyPr/>
                    <a:lstStyle/>
                    <a:p>
                      <a:r>
                        <a:rPr lang="en-US" dirty="0" smtClean="0"/>
                        <a:t>29.4 years</a:t>
                      </a:r>
                      <a:endParaRPr lang="en-US" dirty="0"/>
                    </a:p>
                  </a:txBody>
                  <a:tcPr/>
                </a:tc>
                <a:extLst>
                  <a:ext uri="{0D108BD9-81ED-4DB2-BD59-A6C34878D82A}">
                    <a16:rowId xmlns:a16="http://schemas.microsoft.com/office/drawing/2014/main" val="10002"/>
                  </a:ext>
                </a:extLst>
              </a:tr>
              <a:tr h="425450">
                <a:tc>
                  <a:txBody>
                    <a:bodyPr/>
                    <a:lstStyle/>
                    <a:p>
                      <a:r>
                        <a:rPr lang="en-US" dirty="0" smtClean="0"/>
                        <a:t>Gravity (X Earth’s)</a:t>
                      </a:r>
                      <a:endParaRPr lang="en-US" dirty="0"/>
                    </a:p>
                  </a:txBody>
                  <a:tcPr/>
                </a:tc>
                <a:tc>
                  <a:txBody>
                    <a:bodyPr/>
                    <a:lstStyle/>
                    <a:p>
                      <a:r>
                        <a:rPr lang="en-US" dirty="0" smtClean="0"/>
                        <a:t>1.14</a:t>
                      </a:r>
                      <a:endParaRPr lang="en-US" dirty="0"/>
                    </a:p>
                  </a:txBody>
                  <a:tcPr/>
                </a:tc>
                <a:extLst>
                  <a:ext uri="{0D108BD9-81ED-4DB2-BD59-A6C34878D82A}">
                    <a16:rowId xmlns:a16="http://schemas.microsoft.com/office/drawing/2014/main" val="10003"/>
                  </a:ext>
                </a:extLst>
              </a:tr>
              <a:tr h="425450">
                <a:tc>
                  <a:txBody>
                    <a:bodyPr/>
                    <a:lstStyle/>
                    <a:p>
                      <a:r>
                        <a:rPr lang="en-US" dirty="0" smtClean="0"/>
                        <a:t>Moons</a:t>
                      </a:r>
                      <a:endParaRPr lang="en-US" dirty="0"/>
                    </a:p>
                  </a:txBody>
                  <a:tcPr/>
                </a:tc>
                <a:tc>
                  <a:txBody>
                    <a:bodyPr/>
                    <a:lstStyle/>
                    <a:p>
                      <a:r>
                        <a:rPr lang="en-US" dirty="0" smtClean="0"/>
                        <a:t>47</a:t>
                      </a:r>
                      <a:endParaRPr lang="en-US" dirty="0"/>
                    </a:p>
                  </a:txBody>
                  <a:tcPr/>
                </a:tc>
                <a:extLst>
                  <a:ext uri="{0D108BD9-81ED-4DB2-BD59-A6C34878D82A}">
                    <a16:rowId xmlns:a16="http://schemas.microsoft.com/office/drawing/2014/main" val="10004"/>
                  </a:ext>
                </a:extLst>
              </a:tr>
            </a:tbl>
          </a:graphicData>
        </a:graphic>
      </p:graphicFrame>
      <p:sp>
        <p:nvSpPr>
          <p:cNvPr id="52247" name="Text Placeholder 3"/>
          <p:cNvSpPr>
            <a:spLocks noGrp="1"/>
          </p:cNvSpPr>
          <p:nvPr>
            <p:ph type="body" sz="half" idx="2"/>
          </p:nvPr>
        </p:nvSpPr>
        <p:spPr>
          <a:xfrm>
            <a:off x="612475" y="1066801"/>
            <a:ext cx="4377039" cy="5059363"/>
          </a:xfrm>
        </p:spPr>
        <p:txBody>
          <a:bodyPr/>
          <a:lstStyle/>
          <a:p>
            <a:endParaRPr lang="en-US" altLang="en-US" dirty="0" smtClean="0"/>
          </a:p>
        </p:txBody>
      </p:sp>
      <p:pic>
        <p:nvPicPr>
          <p:cNvPr id="52248" name="Picture 2" descr="C:\Documents and Settings\EG113908\My Documents\My Pictures\hst_fam_013_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9" y="2514600"/>
            <a:ext cx="55848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0" y="2270125"/>
          <a:ext cx="6499430" cy="2438400"/>
        </p:xfrm>
        <a:graphic>
          <a:graphicData uri="http://schemas.openxmlformats.org/drawingml/2006/table">
            <a:tbl>
              <a:tblPr firstRow="1" firstCol="1" bandRow="1">
                <a:tableStyleId>{5C22544A-7EE6-4342-B048-85BDC9FD1C3A}</a:tableStyleId>
              </a:tblPr>
              <a:tblGrid>
                <a:gridCol w="1654868">
                  <a:extLst>
                    <a:ext uri="{9D8B030D-6E8A-4147-A177-3AD203B41FA5}">
                      <a16:colId xmlns:a16="http://schemas.microsoft.com/office/drawing/2014/main" val="20000"/>
                    </a:ext>
                  </a:extLst>
                </a:gridCol>
                <a:gridCol w="1767254">
                  <a:extLst>
                    <a:ext uri="{9D8B030D-6E8A-4147-A177-3AD203B41FA5}">
                      <a16:colId xmlns:a16="http://schemas.microsoft.com/office/drawing/2014/main" val="20001"/>
                    </a:ext>
                  </a:extLst>
                </a:gridCol>
                <a:gridCol w="3077308">
                  <a:extLst>
                    <a:ext uri="{9D8B030D-6E8A-4147-A177-3AD203B41FA5}">
                      <a16:colId xmlns:a16="http://schemas.microsoft.com/office/drawing/2014/main" val="20002"/>
                    </a:ext>
                  </a:extLst>
                </a:gridCol>
              </a:tblGrid>
              <a:tr h="150480">
                <a:tc>
                  <a:txBody>
                    <a:bodyPr/>
                    <a:lstStyle/>
                    <a:p>
                      <a:pPr marL="0" marR="0" algn="ctr">
                        <a:spcBef>
                          <a:spcPts val="0"/>
                        </a:spcBef>
                        <a:spcAft>
                          <a:spcPts val="0"/>
                        </a:spcAft>
                      </a:pPr>
                      <a:r>
                        <a:rPr lang="en-US" sz="3200" dirty="0">
                          <a:solidFill>
                            <a:schemeClr val="tx1"/>
                          </a:solidFill>
                          <a:effectLst/>
                        </a:rPr>
                        <a:t>Planet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3200" dirty="0">
                          <a:solidFill>
                            <a:schemeClr val="tx1"/>
                          </a:solidFill>
                          <a:effectLst/>
                        </a:rPr>
                        <a:t>Rings?</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3200" dirty="0">
                          <a:solidFill>
                            <a:schemeClr val="tx1"/>
                          </a:solidFill>
                          <a:effectLst/>
                        </a:rPr>
                        <a:t>Cool facts</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0"/>
                  </a:ext>
                </a:extLst>
              </a:tr>
              <a:tr h="648220">
                <a:tc>
                  <a:txBody>
                    <a:bodyPr/>
                    <a:lstStyle/>
                    <a:p>
                      <a:pPr marL="0" marR="0">
                        <a:spcBef>
                          <a:spcPts val="0"/>
                        </a:spcBef>
                        <a:spcAft>
                          <a:spcPts val="0"/>
                        </a:spcAft>
                      </a:pPr>
                      <a:r>
                        <a:rPr lang="en-US" sz="3200" dirty="0">
                          <a:solidFill>
                            <a:schemeClr val="tx1"/>
                          </a:solidFill>
                          <a:effectLst/>
                        </a:rPr>
                        <a:t>Saturn</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spcBef>
                          <a:spcPts val="0"/>
                        </a:spcBef>
                        <a:spcAft>
                          <a:spcPts val="0"/>
                        </a:spcAft>
                      </a:pPr>
                      <a:r>
                        <a:rPr lang="en-US" sz="3200">
                          <a:solidFill>
                            <a:schemeClr val="tx1"/>
                          </a:solidFill>
                          <a:effectLst/>
                        </a:rPr>
                        <a:t>Yes, complex ring system</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342900" marR="0" lvl="0" indent="-342900">
                        <a:spcBef>
                          <a:spcPts val="0"/>
                        </a:spcBef>
                        <a:spcAft>
                          <a:spcPts val="0"/>
                        </a:spcAft>
                        <a:buFont typeface="Symbol" panose="05050102010706020507" pitchFamily="18" charset="2"/>
                        <a:buChar char=""/>
                      </a:pPr>
                      <a:r>
                        <a:rPr lang="en-US" sz="3200" dirty="0">
                          <a:solidFill>
                            <a:schemeClr val="tx1"/>
                          </a:solidFill>
                          <a:effectLst/>
                        </a:rPr>
                        <a:t>Complex ring system</a:t>
                      </a:r>
                    </a:p>
                    <a:p>
                      <a:pPr marL="342900" marR="0" lvl="0" indent="-342900">
                        <a:spcBef>
                          <a:spcPts val="0"/>
                        </a:spcBef>
                        <a:spcAft>
                          <a:spcPts val="0"/>
                        </a:spcAft>
                        <a:buFont typeface="Symbol" panose="05050102010706020507" pitchFamily="18" charset="2"/>
                        <a:buChar char=""/>
                      </a:pPr>
                      <a:r>
                        <a:rPr lang="en-US" sz="3200" dirty="0">
                          <a:solidFill>
                            <a:schemeClr val="tx1"/>
                          </a:solidFill>
                          <a:effectLst/>
                        </a:rPr>
                        <a:t>2</a:t>
                      </a:r>
                      <a:r>
                        <a:rPr lang="en-US" sz="3200" baseline="30000" dirty="0">
                          <a:solidFill>
                            <a:schemeClr val="tx1"/>
                          </a:solidFill>
                          <a:effectLst/>
                        </a:rPr>
                        <a:t>nd</a:t>
                      </a:r>
                      <a:r>
                        <a:rPr lang="en-US" sz="3200" dirty="0">
                          <a:solidFill>
                            <a:schemeClr val="tx1"/>
                          </a:solidFill>
                          <a:effectLst/>
                        </a:rPr>
                        <a:t> largest planet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3470275" y="14398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400" b="1" i="0" u="sng" strike="noStrike" cap="none" normalizeH="0" baseline="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Planet Comparison- Rings &amp; Cool Facts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7792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0" y="273050"/>
            <a:ext cx="3657600" cy="641350"/>
          </a:xfrm>
        </p:spPr>
        <p:txBody>
          <a:bodyPr/>
          <a:lstStyle/>
          <a:p>
            <a:r>
              <a:rPr lang="en-US" altLang="en-US" sz="3000"/>
              <a:t>Saturn (47 moons)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84" y="1299958"/>
            <a:ext cx="10272683" cy="5079898"/>
          </a:xfrm>
          <a:prstGeom prst="rect">
            <a:avLst/>
          </a:prstGeom>
        </p:spPr>
      </p:pic>
    </p:spTree>
    <p:extLst>
      <p:ext uri="{BB962C8B-B14F-4D97-AF65-F5344CB8AC3E}">
        <p14:creationId xmlns:p14="http://schemas.microsoft.com/office/powerpoint/2010/main" val="3701850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l="16814" t="14252" r="4036" b="16893"/>
          <a:stretch>
            <a:fillRect/>
          </a:stretch>
        </p:blipFill>
        <p:spPr bwMode="auto">
          <a:xfrm>
            <a:off x="0" y="467266"/>
            <a:ext cx="12255337" cy="516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32913" y="5702060"/>
            <a:ext cx="11680166" cy="1155939"/>
          </a:xfrm>
        </p:spPr>
        <p:txBody>
          <a:bodyPr/>
          <a:lstStyle/>
          <a:p>
            <a:pPr eaLnBrk="1" hangingPunct="1">
              <a:lnSpc>
                <a:spcPct val="80000"/>
              </a:lnSpc>
              <a:buFontTx/>
              <a:buNone/>
            </a:pPr>
            <a:r>
              <a:rPr lang="en-US" altLang="en-US" sz="4500" i="1" dirty="0" smtClean="0"/>
              <a:t>What are some things you can compare and contrast about the planets? </a:t>
            </a:r>
            <a:endParaRPr lang="en-US" altLang="en-US" sz="4500" i="1" dirty="0"/>
          </a:p>
        </p:txBody>
      </p:sp>
    </p:spTree>
    <p:extLst>
      <p:ext uri="{BB962C8B-B14F-4D97-AF65-F5344CB8AC3E}">
        <p14:creationId xmlns:p14="http://schemas.microsoft.com/office/powerpoint/2010/main" val="593918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0" y="273050"/>
            <a:ext cx="4419600" cy="565150"/>
          </a:xfrm>
        </p:spPr>
        <p:txBody>
          <a:bodyPr/>
          <a:lstStyle/>
          <a:p>
            <a:r>
              <a:rPr lang="en-US" altLang="en-US" sz="3600"/>
              <a:t>Uranus (27 moons)</a:t>
            </a:r>
          </a:p>
        </p:txBody>
      </p:sp>
      <p:graphicFrame>
        <p:nvGraphicFramePr>
          <p:cNvPr id="5" name="Content Placeholder 4"/>
          <p:cNvGraphicFramePr>
            <a:graphicFrameLocks noGrp="1"/>
          </p:cNvGraphicFramePr>
          <p:nvPr>
            <p:ph idx="1"/>
          </p:nvPr>
        </p:nvGraphicFramePr>
        <p:xfrm>
          <a:off x="6514382" y="186905"/>
          <a:ext cx="5257800" cy="1974850"/>
        </p:xfrm>
        <a:graphic>
          <a:graphicData uri="http://schemas.openxmlformats.org/drawingml/2006/table">
            <a:tbl>
              <a:tblPr firstRow="1" bandRow="1">
                <a:tableStyleId>{5C22544A-7EE6-4342-B048-85BDC9FD1C3A}</a:tableStyleId>
              </a:tblPr>
              <a:tblGrid>
                <a:gridCol w="3170143">
                  <a:extLst>
                    <a:ext uri="{9D8B030D-6E8A-4147-A177-3AD203B41FA5}">
                      <a16:colId xmlns:a16="http://schemas.microsoft.com/office/drawing/2014/main" val="20000"/>
                    </a:ext>
                  </a:extLst>
                </a:gridCol>
                <a:gridCol w="2087657">
                  <a:extLst>
                    <a:ext uri="{9D8B030D-6E8A-4147-A177-3AD203B41FA5}">
                      <a16:colId xmlns:a16="http://schemas.microsoft.com/office/drawing/2014/main" val="20001"/>
                    </a:ext>
                  </a:extLst>
                </a:gridCol>
              </a:tblGrid>
              <a:tr h="394970">
                <a:tc>
                  <a:txBody>
                    <a:bodyPr/>
                    <a:lstStyle/>
                    <a:p>
                      <a:r>
                        <a:rPr lang="en-US" dirty="0" smtClean="0"/>
                        <a:t>Distance from the Sun</a:t>
                      </a:r>
                      <a:endParaRPr lang="en-US" dirty="0"/>
                    </a:p>
                  </a:txBody>
                  <a:tcPr/>
                </a:tc>
                <a:tc>
                  <a:txBody>
                    <a:bodyPr/>
                    <a:lstStyle/>
                    <a:p>
                      <a:r>
                        <a:rPr lang="en-US" dirty="0" smtClean="0"/>
                        <a:t>2,871,000,000 km</a:t>
                      </a:r>
                      <a:endParaRPr lang="en-US" dirty="0"/>
                    </a:p>
                  </a:txBody>
                  <a:tcPr/>
                </a:tc>
                <a:extLst>
                  <a:ext uri="{0D108BD9-81ED-4DB2-BD59-A6C34878D82A}">
                    <a16:rowId xmlns:a16="http://schemas.microsoft.com/office/drawing/2014/main" val="10000"/>
                  </a:ext>
                </a:extLst>
              </a:tr>
              <a:tr h="394970">
                <a:tc>
                  <a:txBody>
                    <a:bodyPr/>
                    <a:lstStyle/>
                    <a:p>
                      <a:r>
                        <a:rPr lang="en-US" dirty="0" smtClean="0"/>
                        <a:t>Diameter</a:t>
                      </a:r>
                      <a:endParaRPr lang="en-US" dirty="0"/>
                    </a:p>
                  </a:txBody>
                  <a:tcPr/>
                </a:tc>
                <a:tc>
                  <a:txBody>
                    <a:bodyPr/>
                    <a:lstStyle/>
                    <a:p>
                      <a:r>
                        <a:rPr lang="en-US" dirty="0" smtClean="0"/>
                        <a:t>51,100 km</a:t>
                      </a:r>
                      <a:endParaRPr lang="en-US" dirty="0"/>
                    </a:p>
                  </a:txBody>
                  <a:tcPr/>
                </a:tc>
                <a:extLst>
                  <a:ext uri="{0D108BD9-81ED-4DB2-BD59-A6C34878D82A}">
                    <a16:rowId xmlns:a16="http://schemas.microsoft.com/office/drawing/2014/main" val="10001"/>
                  </a:ext>
                </a:extLst>
              </a:tr>
              <a:tr h="394970">
                <a:tc>
                  <a:txBody>
                    <a:bodyPr/>
                    <a:lstStyle/>
                    <a:p>
                      <a:r>
                        <a:rPr lang="en-US" dirty="0" smtClean="0"/>
                        <a:t>Year Length</a:t>
                      </a:r>
                      <a:r>
                        <a:rPr lang="en-US" baseline="0" dirty="0" smtClean="0"/>
                        <a:t> (Earth Years)</a:t>
                      </a:r>
                      <a:endParaRPr lang="en-US" dirty="0"/>
                    </a:p>
                  </a:txBody>
                  <a:tcPr/>
                </a:tc>
                <a:tc>
                  <a:txBody>
                    <a:bodyPr/>
                    <a:lstStyle/>
                    <a:p>
                      <a:r>
                        <a:rPr lang="en-US" dirty="0" smtClean="0"/>
                        <a:t>84 years</a:t>
                      </a:r>
                      <a:endParaRPr lang="en-US" dirty="0"/>
                    </a:p>
                  </a:txBody>
                  <a:tcPr/>
                </a:tc>
                <a:extLst>
                  <a:ext uri="{0D108BD9-81ED-4DB2-BD59-A6C34878D82A}">
                    <a16:rowId xmlns:a16="http://schemas.microsoft.com/office/drawing/2014/main" val="10002"/>
                  </a:ext>
                </a:extLst>
              </a:tr>
              <a:tr h="394970">
                <a:tc>
                  <a:txBody>
                    <a:bodyPr/>
                    <a:lstStyle/>
                    <a:p>
                      <a:r>
                        <a:rPr lang="en-US" dirty="0" smtClean="0"/>
                        <a:t>Gravity (X Earth’s)</a:t>
                      </a:r>
                      <a:endParaRPr lang="en-US" dirty="0"/>
                    </a:p>
                  </a:txBody>
                  <a:tcPr/>
                </a:tc>
                <a:tc>
                  <a:txBody>
                    <a:bodyPr/>
                    <a:lstStyle/>
                    <a:p>
                      <a:r>
                        <a:rPr lang="en-US" dirty="0" smtClean="0"/>
                        <a:t>0.9</a:t>
                      </a:r>
                      <a:endParaRPr lang="en-US" dirty="0"/>
                    </a:p>
                  </a:txBody>
                  <a:tcPr/>
                </a:tc>
                <a:extLst>
                  <a:ext uri="{0D108BD9-81ED-4DB2-BD59-A6C34878D82A}">
                    <a16:rowId xmlns:a16="http://schemas.microsoft.com/office/drawing/2014/main" val="10003"/>
                  </a:ext>
                </a:extLst>
              </a:tr>
              <a:tr h="394970">
                <a:tc>
                  <a:txBody>
                    <a:bodyPr/>
                    <a:lstStyle/>
                    <a:p>
                      <a:r>
                        <a:rPr lang="en-US" dirty="0" smtClean="0"/>
                        <a:t>Moons</a:t>
                      </a:r>
                      <a:endParaRPr lang="en-US" dirty="0"/>
                    </a:p>
                  </a:txBody>
                  <a:tcPr/>
                </a:tc>
                <a:tc>
                  <a:txBody>
                    <a:bodyPr/>
                    <a:lstStyle/>
                    <a:p>
                      <a:r>
                        <a:rPr lang="en-US" dirty="0" smtClean="0"/>
                        <a:t>27</a:t>
                      </a:r>
                      <a:endParaRPr lang="en-US" dirty="0"/>
                    </a:p>
                  </a:txBody>
                  <a:tcPr/>
                </a:tc>
                <a:extLst>
                  <a:ext uri="{0D108BD9-81ED-4DB2-BD59-A6C34878D82A}">
                    <a16:rowId xmlns:a16="http://schemas.microsoft.com/office/drawing/2014/main" val="10004"/>
                  </a:ext>
                </a:extLst>
              </a:tr>
            </a:tbl>
          </a:graphicData>
        </a:graphic>
      </p:graphicFrame>
      <p:sp>
        <p:nvSpPr>
          <p:cNvPr id="54295" name="Text Placeholder 3"/>
          <p:cNvSpPr>
            <a:spLocks noGrp="1"/>
          </p:cNvSpPr>
          <p:nvPr>
            <p:ph type="body" sz="half" idx="2"/>
          </p:nvPr>
        </p:nvSpPr>
        <p:spPr>
          <a:xfrm>
            <a:off x="1524000" y="1066800"/>
            <a:ext cx="3810000" cy="5562600"/>
          </a:xfrm>
        </p:spPr>
        <p:txBody>
          <a:bodyPr/>
          <a:lstStyle/>
          <a:p>
            <a:endParaRPr lang="en-US" altLang="en-US" dirty="0" smtClean="0"/>
          </a:p>
          <a:p>
            <a:pPr>
              <a:buFontTx/>
              <a:buChar char="•"/>
            </a:pPr>
            <a:endParaRPr lang="en-US" altLang="en-US" dirty="0" smtClean="0"/>
          </a:p>
        </p:txBody>
      </p:sp>
      <p:graphicFrame>
        <p:nvGraphicFramePr>
          <p:cNvPr id="2" name="Table 1"/>
          <p:cNvGraphicFramePr>
            <a:graphicFrameLocks noGrp="1"/>
          </p:cNvGraphicFramePr>
          <p:nvPr/>
        </p:nvGraphicFramePr>
        <p:xfrm>
          <a:off x="84095" y="1897063"/>
          <a:ext cx="6105690" cy="4693920"/>
        </p:xfrm>
        <a:graphic>
          <a:graphicData uri="http://schemas.openxmlformats.org/drawingml/2006/table">
            <a:tbl>
              <a:tblPr firstRow="1" firstCol="1" bandRow="1">
                <a:tableStyleId>{5C22544A-7EE6-4342-B048-85BDC9FD1C3A}</a:tableStyleId>
              </a:tblPr>
              <a:tblGrid>
                <a:gridCol w="1343868">
                  <a:extLst>
                    <a:ext uri="{9D8B030D-6E8A-4147-A177-3AD203B41FA5}">
                      <a16:colId xmlns:a16="http://schemas.microsoft.com/office/drawing/2014/main" val="20000"/>
                    </a:ext>
                  </a:extLst>
                </a:gridCol>
                <a:gridCol w="1218522">
                  <a:extLst>
                    <a:ext uri="{9D8B030D-6E8A-4147-A177-3AD203B41FA5}">
                      <a16:colId xmlns:a16="http://schemas.microsoft.com/office/drawing/2014/main" val="20001"/>
                    </a:ext>
                  </a:extLst>
                </a:gridCol>
                <a:gridCol w="3543300">
                  <a:extLst>
                    <a:ext uri="{9D8B030D-6E8A-4147-A177-3AD203B41FA5}">
                      <a16:colId xmlns:a16="http://schemas.microsoft.com/office/drawing/2014/main" val="20002"/>
                    </a:ext>
                  </a:extLst>
                </a:gridCol>
              </a:tblGrid>
              <a:tr h="150480">
                <a:tc>
                  <a:txBody>
                    <a:bodyPr/>
                    <a:lstStyle/>
                    <a:p>
                      <a:pPr marL="0" marR="0" algn="ctr">
                        <a:spcBef>
                          <a:spcPts val="0"/>
                        </a:spcBef>
                        <a:spcAft>
                          <a:spcPts val="0"/>
                        </a:spcAft>
                      </a:pPr>
                      <a:r>
                        <a:rPr lang="en-US" sz="2800" dirty="0">
                          <a:solidFill>
                            <a:schemeClr val="tx1"/>
                          </a:solidFill>
                          <a:effectLst/>
                        </a:rPr>
                        <a:t>Planet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2800">
                          <a:solidFill>
                            <a:schemeClr val="tx1"/>
                          </a:solidFill>
                          <a:effectLst/>
                        </a:rPr>
                        <a:t>Rings?</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2800">
                          <a:solidFill>
                            <a:schemeClr val="tx1"/>
                          </a:solidFill>
                          <a:effectLst/>
                        </a:rPr>
                        <a:t>Cool facts</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0"/>
                  </a:ext>
                </a:extLst>
              </a:tr>
              <a:tr h="810275">
                <a:tc>
                  <a:txBody>
                    <a:bodyPr/>
                    <a:lstStyle/>
                    <a:p>
                      <a:pPr marL="0" marR="0">
                        <a:spcBef>
                          <a:spcPts val="0"/>
                        </a:spcBef>
                        <a:spcAft>
                          <a:spcPts val="0"/>
                        </a:spcAft>
                      </a:pPr>
                      <a:r>
                        <a:rPr lang="en-US" sz="2800" dirty="0">
                          <a:solidFill>
                            <a:schemeClr val="tx1"/>
                          </a:solidFill>
                          <a:effectLst/>
                        </a:rPr>
                        <a:t>Uranus</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spcBef>
                          <a:spcPts val="0"/>
                        </a:spcBef>
                        <a:spcAft>
                          <a:spcPts val="0"/>
                        </a:spcAft>
                      </a:pPr>
                      <a:r>
                        <a:rPr lang="en-US" sz="2800" dirty="0">
                          <a:solidFill>
                            <a:schemeClr val="tx1"/>
                          </a:solidFill>
                          <a:effectLst/>
                        </a:rPr>
                        <a:t>Yes, 11 rings</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342900" marR="0" lvl="0" indent="-342900">
                        <a:spcBef>
                          <a:spcPts val="0"/>
                        </a:spcBef>
                        <a:spcAft>
                          <a:spcPts val="0"/>
                        </a:spcAft>
                        <a:buFont typeface="Symbol" panose="05050102010706020507" pitchFamily="18" charset="2"/>
                        <a:buChar char=""/>
                      </a:pPr>
                      <a:r>
                        <a:rPr lang="en-US" sz="2800" dirty="0">
                          <a:solidFill>
                            <a:schemeClr val="tx1"/>
                          </a:solidFill>
                          <a:effectLst/>
                        </a:rPr>
                        <a:t>Blue-green color from poisonous methane</a:t>
                      </a:r>
                    </a:p>
                    <a:p>
                      <a:pPr marL="342900" marR="0" lvl="0" indent="-342900">
                        <a:spcBef>
                          <a:spcPts val="0"/>
                        </a:spcBef>
                        <a:spcAft>
                          <a:spcPts val="0"/>
                        </a:spcAft>
                        <a:buFont typeface="Times New Roman" panose="02020603050405020304" pitchFamily="18" charset="0"/>
                        <a:buChar char="•"/>
                        <a:tabLst>
                          <a:tab pos="457200" algn="l"/>
                        </a:tabLst>
                      </a:pPr>
                      <a:r>
                        <a:rPr lang="en-US" sz="2800" dirty="0">
                          <a:solidFill>
                            <a:schemeClr val="tx1"/>
                          </a:solidFill>
                          <a:effectLst/>
                        </a:rPr>
                        <a:t>rotates on its side</a:t>
                      </a:r>
                    </a:p>
                    <a:p>
                      <a:pPr marL="342900" marR="0" lvl="0" indent="-342900">
                        <a:spcBef>
                          <a:spcPts val="0"/>
                        </a:spcBef>
                        <a:spcAft>
                          <a:spcPts val="0"/>
                        </a:spcAft>
                        <a:buFont typeface="Times New Roman" panose="02020603050405020304" pitchFamily="18" charset="0"/>
                        <a:buChar char="•"/>
                        <a:tabLst>
                          <a:tab pos="457200" algn="l"/>
                        </a:tabLst>
                      </a:pPr>
                      <a:r>
                        <a:rPr lang="en-US" sz="2800" dirty="0">
                          <a:solidFill>
                            <a:schemeClr val="tx1"/>
                          </a:solidFill>
                          <a:effectLst/>
                        </a:rPr>
                        <a:t>poles point toward and away from sun</a:t>
                      </a:r>
                    </a:p>
                    <a:p>
                      <a:pPr marL="342900" marR="0" lvl="0" indent="-342900">
                        <a:spcBef>
                          <a:spcPts val="0"/>
                        </a:spcBef>
                        <a:spcAft>
                          <a:spcPts val="0"/>
                        </a:spcAft>
                        <a:buFont typeface="Times New Roman" panose="02020603050405020304" pitchFamily="18" charset="0"/>
                        <a:buChar char="•"/>
                        <a:tabLst>
                          <a:tab pos="457200" algn="l"/>
                        </a:tabLst>
                      </a:pPr>
                      <a:r>
                        <a:rPr lang="en-US" sz="2800" dirty="0">
                          <a:solidFill>
                            <a:schemeClr val="tx1"/>
                          </a:solidFill>
                          <a:effectLst/>
                        </a:rPr>
                        <a:t>extremely cold temperature, </a:t>
                      </a:r>
                    </a:p>
                    <a:p>
                      <a:pPr marL="457200" marR="0">
                        <a:spcBef>
                          <a:spcPts val="0"/>
                        </a:spcBef>
                        <a:spcAft>
                          <a:spcPts val="0"/>
                        </a:spcAft>
                      </a:pPr>
                      <a:r>
                        <a:rPr lang="en-US" sz="28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3307" y="2308644"/>
            <a:ext cx="2834640" cy="4000500"/>
          </a:xfrm>
          <a:prstGeom prst="rect">
            <a:avLst/>
          </a:prstGeom>
        </p:spPr>
      </p:pic>
    </p:spTree>
    <p:extLst>
      <p:ext uri="{BB962C8B-B14F-4D97-AF65-F5344CB8AC3E}">
        <p14:creationId xmlns:p14="http://schemas.microsoft.com/office/powerpoint/2010/main" val="3606836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0" y="273050"/>
            <a:ext cx="4419600" cy="565150"/>
          </a:xfrm>
        </p:spPr>
        <p:txBody>
          <a:bodyPr/>
          <a:lstStyle/>
          <a:p>
            <a:r>
              <a:rPr lang="en-US" altLang="en-US" sz="3600"/>
              <a:t>Uranus (27 moons)</a:t>
            </a:r>
          </a:p>
        </p:txBody>
      </p:sp>
      <p:sp>
        <p:nvSpPr>
          <p:cNvPr id="54295" name="Text Placeholder 3"/>
          <p:cNvSpPr>
            <a:spLocks noGrp="1"/>
          </p:cNvSpPr>
          <p:nvPr>
            <p:ph type="body" sz="half" idx="2"/>
          </p:nvPr>
        </p:nvSpPr>
        <p:spPr>
          <a:xfrm>
            <a:off x="1524000" y="1066800"/>
            <a:ext cx="3810000" cy="5562600"/>
          </a:xfrm>
        </p:spPr>
        <p:txBody>
          <a:bodyPr/>
          <a:lstStyle/>
          <a:p>
            <a:endParaRPr lang="en-US" altLang="en-US" dirty="0" smtClean="0"/>
          </a:p>
          <a:p>
            <a:pPr>
              <a:buFontTx/>
              <a:buChar char="•"/>
            </a:pPr>
            <a:endParaRPr lang="en-US" alt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07" y="1218806"/>
            <a:ext cx="10634034" cy="5258588"/>
          </a:xfrm>
          <a:prstGeom prst="rect">
            <a:avLst/>
          </a:prstGeom>
        </p:spPr>
      </p:pic>
    </p:spTree>
    <p:extLst>
      <p:ext uri="{BB962C8B-B14F-4D97-AF65-F5344CB8AC3E}">
        <p14:creationId xmlns:p14="http://schemas.microsoft.com/office/powerpoint/2010/main" val="1666847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524001" y="273050"/>
            <a:ext cx="3465513" cy="565150"/>
          </a:xfrm>
        </p:spPr>
        <p:txBody>
          <a:bodyPr/>
          <a:lstStyle/>
          <a:p>
            <a:r>
              <a:rPr lang="en-US" altLang="en-US" sz="3600"/>
              <a:t>Neptune</a:t>
            </a:r>
          </a:p>
        </p:txBody>
      </p:sp>
      <p:graphicFrame>
        <p:nvGraphicFramePr>
          <p:cNvPr id="5" name="Content Placeholder 4"/>
          <p:cNvGraphicFramePr>
            <a:graphicFrameLocks noGrp="1"/>
          </p:cNvGraphicFramePr>
          <p:nvPr>
            <p:ph idx="1"/>
          </p:nvPr>
        </p:nvGraphicFramePr>
        <p:xfrm>
          <a:off x="5099050" y="0"/>
          <a:ext cx="5568950" cy="2159000"/>
        </p:xfrm>
        <a:graphic>
          <a:graphicData uri="http://schemas.openxmlformats.org/drawingml/2006/table">
            <a:tbl>
              <a:tblPr firstRow="1" bandRow="1">
                <a:tableStyleId>{5C22544A-7EE6-4342-B048-85BDC9FD1C3A}</a:tableStyleId>
              </a:tblPr>
              <a:tblGrid>
                <a:gridCol w="320675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457200">
                <a:tc>
                  <a:txBody>
                    <a:bodyPr/>
                    <a:lstStyle/>
                    <a:p>
                      <a:r>
                        <a:rPr lang="en-US" dirty="0" smtClean="0"/>
                        <a:t>Distance from the Sun</a:t>
                      </a:r>
                      <a:endParaRPr lang="en-US" dirty="0"/>
                    </a:p>
                  </a:txBody>
                  <a:tcPr/>
                </a:tc>
                <a:tc>
                  <a:txBody>
                    <a:bodyPr/>
                    <a:lstStyle/>
                    <a:p>
                      <a:r>
                        <a:rPr lang="en-US" dirty="0" smtClean="0"/>
                        <a:t>4,498,000,000 km</a:t>
                      </a:r>
                      <a:endParaRPr lang="en-US" dirty="0"/>
                    </a:p>
                  </a:txBody>
                  <a:tcPr/>
                </a:tc>
                <a:extLst>
                  <a:ext uri="{0D108BD9-81ED-4DB2-BD59-A6C34878D82A}">
                    <a16:rowId xmlns:a16="http://schemas.microsoft.com/office/drawing/2014/main" val="10000"/>
                  </a:ext>
                </a:extLst>
              </a:tr>
              <a:tr h="425450">
                <a:tc>
                  <a:txBody>
                    <a:bodyPr/>
                    <a:lstStyle/>
                    <a:p>
                      <a:r>
                        <a:rPr lang="en-US" dirty="0" smtClean="0"/>
                        <a:t>Diameter</a:t>
                      </a:r>
                      <a:endParaRPr lang="en-US" dirty="0"/>
                    </a:p>
                  </a:txBody>
                  <a:tcPr/>
                </a:tc>
                <a:tc>
                  <a:txBody>
                    <a:bodyPr/>
                    <a:lstStyle/>
                    <a:p>
                      <a:r>
                        <a:rPr lang="en-US" dirty="0" smtClean="0"/>
                        <a:t>49,500</a:t>
                      </a:r>
                      <a:r>
                        <a:rPr lang="en-US" baseline="0" dirty="0" smtClean="0"/>
                        <a:t> km</a:t>
                      </a:r>
                      <a:endParaRPr lang="en-US" dirty="0"/>
                    </a:p>
                  </a:txBody>
                  <a:tcPr/>
                </a:tc>
                <a:extLst>
                  <a:ext uri="{0D108BD9-81ED-4DB2-BD59-A6C34878D82A}">
                    <a16:rowId xmlns:a16="http://schemas.microsoft.com/office/drawing/2014/main" val="10001"/>
                  </a:ext>
                </a:extLst>
              </a:tr>
              <a:tr h="425450">
                <a:tc>
                  <a:txBody>
                    <a:bodyPr/>
                    <a:lstStyle/>
                    <a:p>
                      <a:r>
                        <a:rPr lang="en-US" dirty="0" smtClean="0"/>
                        <a:t>Year Length</a:t>
                      </a:r>
                      <a:r>
                        <a:rPr lang="en-US" baseline="0" dirty="0" smtClean="0"/>
                        <a:t> (Earth Years)</a:t>
                      </a:r>
                      <a:endParaRPr lang="en-US" dirty="0"/>
                    </a:p>
                  </a:txBody>
                  <a:tcPr/>
                </a:tc>
                <a:tc>
                  <a:txBody>
                    <a:bodyPr/>
                    <a:lstStyle/>
                    <a:p>
                      <a:r>
                        <a:rPr lang="en-US" dirty="0" smtClean="0"/>
                        <a:t>165 years</a:t>
                      </a:r>
                      <a:endParaRPr lang="en-US" dirty="0"/>
                    </a:p>
                  </a:txBody>
                  <a:tcPr/>
                </a:tc>
                <a:extLst>
                  <a:ext uri="{0D108BD9-81ED-4DB2-BD59-A6C34878D82A}">
                    <a16:rowId xmlns:a16="http://schemas.microsoft.com/office/drawing/2014/main" val="10002"/>
                  </a:ext>
                </a:extLst>
              </a:tr>
              <a:tr h="425450">
                <a:tc>
                  <a:txBody>
                    <a:bodyPr/>
                    <a:lstStyle/>
                    <a:p>
                      <a:r>
                        <a:rPr lang="en-US" dirty="0" smtClean="0"/>
                        <a:t>Gravity (X Earth’s)</a:t>
                      </a:r>
                      <a:endParaRPr lang="en-US" dirty="0"/>
                    </a:p>
                  </a:txBody>
                  <a:tcPr/>
                </a:tc>
                <a:tc>
                  <a:txBody>
                    <a:bodyPr/>
                    <a:lstStyle/>
                    <a:p>
                      <a:r>
                        <a:rPr lang="en-US" dirty="0" smtClean="0"/>
                        <a:t>1.14</a:t>
                      </a:r>
                      <a:endParaRPr lang="en-US" dirty="0"/>
                    </a:p>
                  </a:txBody>
                  <a:tcPr/>
                </a:tc>
                <a:extLst>
                  <a:ext uri="{0D108BD9-81ED-4DB2-BD59-A6C34878D82A}">
                    <a16:rowId xmlns:a16="http://schemas.microsoft.com/office/drawing/2014/main" val="10003"/>
                  </a:ext>
                </a:extLst>
              </a:tr>
              <a:tr h="425450">
                <a:tc>
                  <a:txBody>
                    <a:bodyPr/>
                    <a:lstStyle/>
                    <a:p>
                      <a:r>
                        <a:rPr lang="en-US" dirty="0" smtClean="0"/>
                        <a:t>Moons</a:t>
                      </a:r>
                      <a:endParaRPr lang="en-US" dirty="0"/>
                    </a:p>
                  </a:txBody>
                  <a:tcPr/>
                </a:tc>
                <a:tc>
                  <a:txBody>
                    <a:bodyPr/>
                    <a:lstStyle/>
                    <a:p>
                      <a:r>
                        <a:rPr lang="en-US" dirty="0" smtClean="0"/>
                        <a:t>13</a:t>
                      </a:r>
                      <a:endParaRPr lang="en-US" dirty="0"/>
                    </a:p>
                  </a:txBody>
                  <a:tcPr/>
                </a:tc>
                <a:extLst>
                  <a:ext uri="{0D108BD9-81ED-4DB2-BD59-A6C34878D82A}">
                    <a16:rowId xmlns:a16="http://schemas.microsoft.com/office/drawing/2014/main" val="10004"/>
                  </a:ext>
                </a:extLst>
              </a:tr>
            </a:tbl>
          </a:graphicData>
        </a:graphic>
      </p:graphicFrame>
      <p:sp>
        <p:nvSpPr>
          <p:cNvPr id="55319" name="Text Placeholder 3"/>
          <p:cNvSpPr>
            <a:spLocks noGrp="1"/>
          </p:cNvSpPr>
          <p:nvPr>
            <p:ph type="body" sz="half" idx="2"/>
          </p:nvPr>
        </p:nvSpPr>
        <p:spPr>
          <a:xfrm>
            <a:off x="1524001" y="1143001"/>
            <a:ext cx="3465513" cy="4983163"/>
          </a:xfrm>
        </p:spPr>
        <p:txBody>
          <a:bodyPr/>
          <a:lstStyle/>
          <a:p>
            <a:pPr>
              <a:buFontTx/>
              <a:buChar char="•"/>
            </a:pPr>
            <a:endParaRPr lang="en-US" altLang="en-US" sz="2400" dirty="0"/>
          </a:p>
        </p:txBody>
      </p:sp>
      <p:pic>
        <p:nvPicPr>
          <p:cNvPr id="55320" name="Picture 2" descr="C:\Documents and Settings\EG113908\My Documents\My Pictures\hst_fam_015_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1" y="2514600"/>
            <a:ext cx="4130675"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0" y="2159000"/>
          <a:ext cx="5249905" cy="3169920"/>
        </p:xfrm>
        <a:graphic>
          <a:graphicData uri="http://schemas.openxmlformats.org/drawingml/2006/table">
            <a:tbl>
              <a:tblPr firstRow="1" firstCol="1" bandRow="1">
                <a:tableStyleId>{5C22544A-7EE6-4342-B048-85BDC9FD1C3A}</a:tableStyleId>
              </a:tblPr>
              <a:tblGrid>
                <a:gridCol w="1104181">
                  <a:extLst>
                    <a:ext uri="{9D8B030D-6E8A-4147-A177-3AD203B41FA5}">
                      <a16:colId xmlns:a16="http://schemas.microsoft.com/office/drawing/2014/main" val="20000"/>
                    </a:ext>
                  </a:extLst>
                </a:gridCol>
                <a:gridCol w="1138687">
                  <a:extLst>
                    <a:ext uri="{9D8B030D-6E8A-4147-A177-3AD203B41FA5}">
                      <a16:colId xmlns:a16="http://schemas.microsoft.com/office/drawing/2014/main" val="20001"/>
                    </a:ext>
                  </a:extLst>
                </a:gridCol>
                <a:gridCol w="3007037">
                  <a:extLst>
                    <a:ext uri="{9D8B030D-6E8A-4147-A177-3AD203B41FA5}">
                      <a16:colId xmlns:a16="http://schemas.microsoft.com/office/drawing/2014/main" val="20002"/>
                    </a:ext>
                  </a:extLst>
                </a:gridCol>
              </a:tblGrid>
              <a:tr h="150480">
                <a:tc>
                  <a:txBody>
                    <a:bodyPr/>
                    <a:lstStyle/>
                    <a:p>
                      <a:pPr marL="0" marR="0" algn="ctr">
                        <a:spcBef>
                          <a:spcPts val="0"/>
                        </a:spcBef>
                        <a:spcAft>
                          <a:spcPts val="0"/>
                        </a:spcAft>
                      </a:pPr>
                      <a:r>
                        <a:rPr lang="en-US" sz="2600" dirty="0">
                          <a:solidFill>
                            <a:schemeClr val="tx1"/>
                          </a:solidFill>
                          <a:effectLst/>
                        </a:rPr>
                        <a:t>Planet</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2600">
                          <a:solidFill>
                            <a:schemeClr val="tx1"/>
                          </a:solidFill>
                          <a:effectLst/>
                        </a:rPr>
                        <a:t>Rings?</a:t>
                      </a:r>
                      <a:endPar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lgn="ctr">
                        <a:spcBef>
                          <a:spcPts val="0"/>
                        </a:spcBef>
                        <a:spcAft>
                          <a:spcPts val="0"/>
                        </a:spcAft>
                      </a:pPr>
                      <a:r>
                        <a:rPr lang="en-US" sz="2600" dirty="0">
                          <a:solidFill>
                            <a:schemeClr val="tx1"/>
                          </a:solidFill>
                          <a:effectLst/>
                        </a:rPr>
                        <a:t>Cool facts</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0"/>
                  </a:ext>
                </a:extLst>
              </a:tr>
              <a:tr h="486165">
                <a:tc>
                  <a:txBody>
                    <a:bodyPr/>
                    <a:lstStyle/>
                    <a:p>
                      <a:pPr marL="0" marR="0">
                        <a:spcBef>
                          <a:spcPts val="0"/>
                        </a:spcBef>
                        <a:spcAft>
                          <a:spcPts val="0"/>
                        </a:spcAft>
                      </a:pPr>
                      <a:r>
                        <a:rPr lang="en-US" sz="2600" dirty="0">
                          <a:solidFill>
                            <a:schemeClr val="tx1"/>
                          </a:solidFill>
                          <a:effectLst/>
                        </a:rPr>
                        <a:t>Neptune</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0" marR="0">
                        <a:spcBef>
                          <a:spcPts val="0"/>
                        </a:spcBef>
                        <a:spcAft>
                          <a:spcPts val="0"/>
                        </a:spcAft>
                      </a:pPr>
                      <a:r>
                        <a:rPr lang="en-US" sz="2600">
                          <a:solidFill>
                            <a:schemeClr val="tx1"/>
                          </a:solidFill>
                          <a:effectLst/>
                        </a:rPr>
                        <a:t>Yes, 6 rings</a:t>
                      </a:r>
                      <a:endParaRPr lang="en-US" sz="2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tc>
                  <a:txBody>
                    <a:bodyPr/>
                    <a:lstStyle/>
                    <a:p>
                      <a:pPr marL="342900" marR="0" lvl="0" indent="-342900">
                        <a:spcBef>
                          <a:spcPts val="0"/>
                        </a:spcBef>
                        <a:spcAft>
                          <a:spcPts val="0"/>
                        </a:spcAft>
                        <a:buFont typeface="Times New Roman" panose="02020603050405020304" pitchFamily="18" charset="0"/>
                        <a:buChar char="•"/>
                        <a:tabLst>
                          <a:tab pos="457200" algn="l"/>
                        </a:tabLst>
                      </a:pPr>
                      <a:r>
                        <a:rPr lang="en-US" sz="2600" dirty="0">
                          <a:solidFill>
                            <a:schemeClr val="tx1"/>
                          </a:solidFill>
                          <a:effectLst/>
                        </a:rPr>
                        <a:t>fourth largest planet, </a:t>
                      </a:r>
                    </a:p>
                    <a:p>
                      <a:pPr marL="342900" marR="0" lvl="0" indent="-342900">
                        <a:spcBef>
                          <a:spcPts val="0"/>
                        </a:spcBef>
                        <a:spcAft>
                          <a:spcPts val="0"/>
                        </a:spcAft>
                        <a:buFont typeface="Times New Roman" panose="02020603050405020304" pitchFamily="18" charset="0"/>
                        <a:buChar char="•"/>
                        <a:tabLst>
                          <a:tab pos="457200" algn="l"/>
                        </a:tabLst>
                      </a:pPr>
                      <a:r>
                        <a:rPr lang="en-US" sz="2600" dirty="0">
                          <a:solidFill>
                            <a:schemeClr val="tx1"/>
                          </a:solidFill>
                          <a:effectLst/>
                        </a:rPr>
                        <a:t>glows blue-green b/c of methane gas clouds,</a:t>
                      </a:r>
                    </a:p>
                    <a:p>
                      <a:pPr marL="228600" marR="0">
                        <a:spcBef>
                          <a:spcPts val="0"/>
                        </a:spcBef>
                        <a:spcAft>
                          <a:spcPts val="0"/>
                        </a:spcAft>
                      </a:pPr>
                      <a:r>
                        <a:rPr lang="en-US" sz="2600" dirty="0">
                          <a:solidFill>
                            <a:schemeClr val="tx1"/>
                          </a:solidFill>
                          <a:effectLst/>
                        </a:rPr>
                        <a:t> </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089" marR="5208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1897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pPr eaLnBrk="1" hangingPunct="1"/>
            <a:r>
              <a:rPr lang="en-US" altLang="en-US" smtClean="0"/>
              <a:t>Quick Check</a:t>
            </a:r>
          </a:p>
        </p:txBody>
      </p:sp>
      <p:sp>
        <p:nvSpPr>
          <p:cNvPr id="5" name="Content Placeholder 4"/>
          <p:cNvSpPr>
            <a:spLocks noGrp="1"/>
          </p:cNvSpPr>
          <p:nvPr>
            <p:ph idx="1"/>
          </p:nvPr>
        </p:nvSpPr>
        <p:spPr/>
        <p:txBody>
          <a:bodyPr/>
          <a:lstStyle/>
          <a:p>
            <a:pPr eaLnBrk="1" hangingPunct="1">
              <a:buFontTx/>
              <a:buNone/>
              <a:defRPr/>
            </a:pPr>
            <a:r>
              <a:rPr lang="en-US" dirty="0" smtClean="0"/>
              <a:t>Which planets in the solar system are called the gas giants?</a:t>
            </a:r>
          </a:p>
          <a:p>
            <a:pPr eaLnBrk="1" hangingPunct="1">
              <a:buFontTx/>
              <a:buNone/>
              <a:defRPr/>
            </a:pPr>
            <a:endParaRPr lang="en-US" dirty="0" smtClean="0"/>
          </a:p>
          <a:p>
            <a:pPr marL="514350" indent="-514350" eaLnBrk="1" hangingPunct="1">
              <a:buFontTx/>
              <a:buAutoNum type="alphaLcPeriod"/>
              <a:defRPr/>
            </a:pPr>
            <a:r>
              <a:rPr lang="en-US" dirty="0" smtClean="0"/>
              <a:t>Mercury, Venus, Earth, Mars</a:t>
            </a:r>
          </a:p>
          <a:p>
            <a:pPr marL="514350" indent="-514350" eaLnBrk="1" hangingPunct="1">
              <a:buFontTx/>
              <a:buAutoNum type="alphaLcPeriod"/>
              <a:defRPr/>
            </a:pPr>
            <a:r>
              <a:rPr lang="en-US" dirty="0" smtClean="0"/>
              <a:t>Saturn, Uranus, Neptune, Pluto</a:t>
            </a:r>
          </a:p>
          <a:p>
            <a:pPr marL="514350" indent="-514350" eaLnBrk="1" hangingPunct="1">
              <a:buFontTx/>
              <a:buAutoNum type="alphaLcPeriod"/>
              <a:defRPr/>
            </a:pPr>
            <a:r>
              <a:rPr lang="en-US" dirty="0" smtClean="0"/>
              <a:t>Jupiter, Saturn, Uranus, Neptune</a:t>
            </a:r>
          </a:p>
          <a:p>
            <a:pPr marL="514350" indent="-514350" eaLnBrk="1" hangingPunct="1">
              <a:buFontTx/>
              <a:buAutoNum type="alphaLcPeriod"/>
              <a:defRPr/>
            </a:pPr>
            <a:r>
              <a:rPr lang="en-US" dirty="0" smtClean="0"/>
              <a:t>Earth, Venus, Pluto, Mars</a:t>
            </a:r>
          </a:p>
        </p:txBody>
      </p:sp>
    </p:spTree>
    <p:extLst>
      <p:ext uri="{BB962C8B-B14F-4D97-AF65-F5344CB8AC3E}">
        <p14:creationId xmlns:p14="http://schemas.microsoft.com/office/powerpoint/2010/main" val="22573771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Quick Check</a:t>
            </a:r>
          </a:p>
        </p:txBody>
      </p:sp>
      <p:sp>
        <p:nvSpPr>
          <p:cNvPr id="3" name="Content Placeholder 2"/>
          <p:cNvSpPr>
            <a:spLocks noGrp="1"/>
          </p:cNvSpPr>
          <p:nvPr>
            <p:ph idx="1"/>
          </p:nvPr>
        </p:nvSpPr>
        <p:spPr/>
        <p:txBody>
          <a:bodyPr/>
          <a:lstStyle/>
          <a:p>
            <a:pPr eaLnBrk="1" hangingPunct="1">
              <a:buFontTx/>
              <a:buNone/>
              <a:defRPr/>
            </a:pPr>
            <a:r>
              <a:rPr lang="en-US" dirty="0" smtClean="0"/>
              <a:t>Which is the current and correct model of our solar system?</a:t>
            </a:r>
          </a:p>
          <a:p>
            <a:pPr eaLnBrk="1" hangingPunct="1">
              <a:buFontTx/>
              <a:buNone/>
              <a:defRPr/>
            </a:pPr>
            <a:endParaRPr lang="en-US" dirty="0" smtClean="0"/>
          </a:p>
          <a:p>
            <a:pPr marL="514350" indent="-514350" eaLnBrk="1" hangingPunct="1">
              <a:buFontTx/>
              <a:buAutoNum type="alphaLcPeriod"/>
              <a:defRPr/>
            </a:pPr>
            <a:r>
              <a:rPr lang="en-US" dirty="0" smtClean="0"/>
              <a:t>The Big Bang Theory</a:t>
            </a:r>
          </a:p>
          <a:p>
            <a:pPr marL="514350" indent="-514350" eaLnBrk="1" hangingPunct="1">
              <a:buFontTx/>
              <a:buAutoNum type="alphaLcPeriod"/>
              <a:defRPr/>
            </a:pPr>
            <a:r>
              <a:rPr lang="en-US" dirty="0" smtClean="0"/>
              <a:t>The Geocentric Theory</a:t>
            </a:r>
          </a:p>
          <a:p>
            <a:pPr marL="514350" indent="-514350" eaLnBrk="1" hangingPunct="1">
              <a:buFontTx/>
              <a:buAutoNum type="alphaLcPeriod"/>
              <a:defRPr/>
            </a:pPr>
            <a:r>
              <a:rPr lang="en-US" dirty="0" smtClean="0"/>
              <a:t>The Pythagorean Theory</a:t>
            </a:r>
          </a:p>
          <a:p>
            <a:pPr marL="514350" indent="-514350" eaLnBrk="1" hangingPunct="1">
              <a:buFontTx/>
              <a:buAutoNum type="alphaLcPeriod"/>
              <a:defRPr/>
            </a:pPr>
            <a:r>
              <a:rPr lang="en-US" dirty="0" smtClean="0"/>
              <a:t>The Heliocentric Theory</a:t>
            </a:r>
          </a:p>
        </p:txBody>
      </p:sp>
    </p:spTree>
    <p:extLst>
      <p:ext uri="{BB962C8B-B14F-4D97-AF65-F5344CB8AC3E}">
        <p14:creationId xmlns:p14="http://schemas.microsoft.com/office/powerpoint/2010/main" val="1263224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Quick Check</a:t>
            </a:r>
          </a:p>
        </p:txBody>
      </p:sp>
      <p:sp>
        <p:nvSpPr>
          <p:cNvPr id="58371" name="Content Placeholder 2"/>
          <p:cNvSpPr>
            <a:spLocks noGrp="1"/>
          </p:cNvSpPr>
          <p:nvPr>
            <p:ph idx="1"/>
          </p:nvPr>
        </p:nvSpPr>
        <p:spPr/>
        <p:txBody>
          <a:bodyPr/>
          <a:lstStyle/>
          <a:p>
            <a:pPr eaLnBrk="1" hangingPunct="1">
              <a:lnSpc>
                <a:spcPct val="80000"/>
              </a:lnSpc>
              <a:buFont typeface="Wingdings" panose="05000000000000000000" pitchFamily="2" charset="2"/>
              <a:buNone/>
            </a:pPr>
            <a:r>
              <a:rPr lang="en-US" altLang="en-US" sz="3600" b="1" i="1" dirty="0"/>
              <a:t>	</a:t>
            </a:r>
            <a:r>
              <a:rPr lang="en-US" altLang="en-US" sz="2400" b="1" i="1" dirty="0"/>
              <a:t>What three factors exist on Earth that make life possible here, but unlikely on any other planet?</a:t>
            </a:r>
          </a:p>
          <a:p>
            <a:pPr eaLnBrk="1" hangingPunct="1">
              <a:lnSpc>
                <a:spcPct val="80000"/>
              </a:lnSpc>
              <a:buFont typeface="Wingdings" panose="05000000000000000000" pitchFamily="2" charset="2"/>
              <a:buNone/>
            </a:pPr>
            <a:endParaRPr lang="en-US" altLang="en-US" sz="2400" b="1" i="1" dirty="0"/>
          </a:p>
          <a:p>
            <a:pPr eaLnBrk="1" hangingPunct="1">
              <a:lnSpc>
                <a:spcPct val="80000"/>
              </a:lnSpc>
              <a:buFont typeface="Wingdings" panose="05000000000000000000" pitchFamily="2" charset="2"/>
              <a:buNone/>
            </a:pPr>
            <a:r>
              <a:rPr lang="en-US" altLang="en-US" sz="2400" dirty="0"/>
              <a:t>	A. liquid water, moderate temperatures, atmospheric 	oxygen</a:t>
            </a:r>
          </a:p>
          <a:p>
            <a:pPr eaLnBrk="1" hangingPunct="1">
              <a:lnSpc>
                <a:spcPct val="80000"/>
              </a:lnSpc>
              <a:buFont typeface="Wingdings" panose="05000000000000000000" pitchFamily="2" charset="2"/>
              <a:buNone/>
            </a:pPr>
            <a:endParaRPr lang="en-US" altLang="en-US" sz="2400" dirty="0"/>
          </a:p>
          <a:p>
            <a:pPr eaLnBrk="1" hangingPunct="1">
              <a:lnSpc>
                <a:spcPct val="80000"/>
              </a:lnSpc>
              <a:buFont typeface="Wingdings" panose="05000000000000000000" pitchFamily="2" charset="2"/>
              <a:buNone/>
            </a:pPr>
            <a:r>
              <a:rPr lang="en-US" altLang="en-US" sz="2400" dirty="0"/>
              <a:t>	B. liquid water, moderate temperatures, atmospheric 	nitrogen</a:t>
            </a:r>
          </a:p>
          <a:p>
            <a:pPr eaLnBrk="1" hangingPunct="1">
              <a:lnSpc>
                <a:spcPct val="80000"/>
              </a:lnSpc>
              <a:buFont typeface="Wingdings" panose="05000000000000000000" pitchFamily="2" charset="2"/>
              <a:buNone/>
            </a:pPr>
            <a:endParaRPr lang="en-US" altLang="en-US" sz="2400" dirty="0"/>
          </a:p>
          <a:p>
            <a:pPr eaLnBrk="1" hangingPunct="1">
              <a:lnSpc>
                <a:spcPct val="80000"/>
              </a:lnSpc>
              <a:buFont typeface="Wingdings" panose="05000000000000000000" pitchFamily="2" charset="2"/>
              <a:buNone/>
            </a:pPr>
            <a:r>
              <a:rPr lang="en-US" altLang="en-US" sz="2400" dirty="0"/>
              <a:t>	C. liquid water, moderate size of Earth, atmospheric 	oxygen</a:t>
            </a:r>
          </a:p>
          <a:p>
            <a:pPr eaLnBrk="1" hangingPunct="1">
              <a:lnSpc>
                <a:spcPct val="80000"/>
              </a:lnSpc>
              <a:buFont typeface="Wingdings" panose="05000000000000000000" pitchFamily="2" charset="2"/>
              <a:buNone/>
            </a:pPr>
            <a:endParaRPr lang="en-US" altLang="en-US" sz="2400" dirty="0"/>
          </a:p>
          <a:p>
            <a:pPr eaLnBrk="1" hangingPunct="1">
              <a:lnSpc>
                <a:spcPct val="80000"/>
              </a:lnSpc>
              <a:buFont typeface="Wingdings" panose="05000000000000000000" pitchFamily="2" charset="2"/>
              <a:buNone/>
            </a:pPr>
            <a:r>
              <a:rPr lang="en-US" altLang="en-US" sz="2400" dirty="0"/>
              <a:t>	D. solid water, moderate temperatures, atmospheric 	oxygen</a:t>
            </a:r>
          </a:p>
          <a:p>
            <a:endParaRPr lang="en-US" altLang="en-US" sz="2400" dirty="0"/>
          </a:p>
        </p:txBody>
      </p:sp>
    </p:spTree>
    <p:extLst>
      <p:ext uri="{BB962C8B-B14F-4D97-AF65-F5344CB8AC3E}">
        <p14:creationId xmlns:p14="http://schemas.microsoft.com/office/powerpoint/2010/main" val="18600053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Quick Check</a:t>
            </a:r>
          </a:p>
        </p:txBody>
      </p:sp>
      <p:sp>
        <p:nvSpPr>
          <p:cNvPr id="59395" name="Content Placeholder 2"/>
          <p:cNvSpPr>
            <a:spLocks noGrp="1"/>
          </p:cNvSpPr>
          <p:nvPr>
            <p:ph idx="1"/>
          </p:nvPr>
        </p:nvSpPr>
        <p:spPr/>
        <p:txBody>
          <a:bodyPr/>
          <a:lstStyle/>
          <a:p>
            <a:pPr eaLnBrk="1" hangingPunct="1">
              <a:lnSpc>
                <a:spcPct val="90000"/>
              </a:lnSpc>
              <a:buFont typeface="Wingdings" panose="05000000000000000000" pitchFamily="2" charset="2"/>
              <a:buNone/>
            </a:pPr>
            <a:r>
              <a:rPr lang="en-US" altLang="en-US" b="1" i="1" smtClean="0"/>
              <a:t>	Which planet is MOST LIKELY to support life as we know it?</a:t>
            </a:r>
          </a:p>
          <a:p>
            <a:pPr eaLnBrk="1" hangingPunct="1">
              <a:lnSpc>
                <a:spcPct val="90000"/>
              </a:lnSpc>
              <a:buFont typeface="Wingdings" panose="05000000000000000000" pitchFamily="2" charset="2"/>
              <a:buNone/>
            </a:pPr>
            <a:endParaRPr lang="en-US" altLang="en-US" b="1" i="1" smtClean="0"/>
          </a:p>
          <a:p>
            <a:pPr eaLnBrk="1" hangingPunct="1">
              <a:lnSpc>
                <a:spcPct val="90000"/>
              </a:lnSpc>
              <a:buFont typeface="Wingdings" panose="05000000000000000000" pitchFamily="2" charset="2"/>
              <a:buNone/>
            </a:pPr>
            <a:r>
              <a:rPr lang="en-US" altLang="en-US" smtClean="0"/>
              <a:t>	A.  Mercury	</a:t>
            </a:r>
          </a:p>
          <a:p>
            <a:pPr eaLnBrk="1" hangingPunct="1">
              <a:lnSpc>
                <a:spcPct val="90000"/>
              </a:lnSpc>
              <a:buFont typeface="Wingdings" panose="05000000000000000000" pitchFamily="2" charset="2"/>
              <a:buNone/>
            </a:pPr>
            <a:endParaRPr lang="en-US" altLang="en-US" sz="1000"/>
          </a:p>
          <a:p>
            <a:pPr eaLnBrk="1" hangingPunct="1">
              <a:lnSpc>
                <a:spcPct val="90000"/>
              </a:lnSpc>
              <a:buFont typeface="Wingdings" panose="05000000000000000000" pitchFamily="2" charset="2"/>
              <a:buNone/>
            </a:pPr>
            <a:r>
              <a:rPr lang="en-US" altLang="en-US" smtClean="0"/>
              <a:t>	B. Venus</a:t>
            </a:r>
          </a:p>
          <a:p>
            <a:pPr eaLnBrk="1" hangingPunct="1">
              <a:lnSpc>
                <a:spcPct val="90000"/>
              </a:lnSpc>
              <a:buFont typeface="Wingdings" panose="05000000000000000000" pitchFamily="2" charset="2"/>
              <a:buNone/>
            </a:pPr>
            <a:endParaRPr lang="en-US" altLang="en-US" sz="1000"/>
          </a:p>
          <a:p>
            <a:pPr eaLnBrk="1" hangingPunct="1">
              <a:lnSpc>
                <a:spcPct val="90000"/>
              </a:lnSpc>
              <a:buFont typeface="Wingdings" panose="05000000000000000000" pitchFamily="2" charset="2"/>
              <a:buNone/>
            </a:pPr>
            <a:r>
              <a:rPr lang="en-US" altLang="en-US" smtClean="0"/>
              <a:t>	C. Jupiter</a:t>
            </a:r>
          </a:p>
          <a:p>
            <a:pPr eaLnBrk="1" hangingPunct="1">
              <a:lnSpc>
                <a:spcPct val="90000"/>
              </a:lnSpc>
              <a:buFont typeface="Wingdings" panose="05000000000000000000" pitchFamily="2" charset="2"/>
              <a:buNone/>
            </a:pPr>
            <a:endParaRPr lang="en-US" altLang="en-US" sz="1000"/>
          </a:p>
          <a:p>
            <a:pPr eaLnBrk="1" hangingPunct="1">
              <a:lnSpc>
                <a:spcPct val="90000"/>
              </a:lnSpc>
              <a:buFont typeface="Wingdings" panose="05000000000000000000" pitchFamily="2" charset="2"/>
              <a:buNone/>
            </a:pPr>
            <a:r>
              <a:rPr lang="en-US" altLang="en-US" smtClean="0"/>
              <a:t>	D. Mars</a:t>
            </a:r>
          </a:p>
          <a:p>
            <a:endParaRPr lang="en-US" altLang="en-US" smtClean="0"/>
          </a:p>
        </p:txBody>
      </p:sp>
    </p:spTree>
    <p:extLst>
      <p:ext uri="{BB962C8B-B14F-4D97-AF65-F5344CB8AC3E}">
        <p14:creationId xmlns:p14="http://schemas.microsoft.com/office/powerpoint/2010/main" val="10510522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Quick Check</a:t>
            </a:r>
          </a:p>
        </p:txBody>
      </p:sp>
      <p:sp>
        <p:nvSpPr>
          <p:cNvPr id="60419" name="Content Placeholder 2"/>
          <p:cNvSpPr>
            <a:spLocks noGrp="1"/>
          </p:cNvSpPr>
          <p:nvPr>
            <p:ph idx="1"/>
          </p:nvPr>
        </p:nvSpPr>
        <p:spPr/>
        <p:txBody>
          <a:bodyPr/>
          <a:lstStyle/>
          <a:p>
            <a:pPr eaLnBrk="1" hangingPunct="1">
              <a:buFont typeface="Wingdings" panose="05000000000000000000" pitchFamily="2" charset="2"/>
              <a:buNone/>
            </a:pPr>
            <a:r>
              <a:rPr lang="en-US" altLang="en-US" b="1" i="1" smtClean="0"/>
              <a:t>In general, what condition is MOST affected by its distance from the sun?</a:t>
            </a:r>
          </a:p>
          <a:p>
            <a:pPr eaLnBrk="1" hangingPunct="1">
              <a:buFont typeface="Wingdings" panose="05000000000000000000" pitchFamily="2" charset="2"/>
              <a:buNone/>
            </a:pPr>
            <a:endParaRPr lang="en-US" altLang="en-US" b="1" i="1" smtClean="0"/>
          </a:p>
          <a:p>
            <a:pPr eaLnBrk="1" hangingPunct="1">
              <a:buFont typeface="Wingdings" panose="05000000000000000000" pitchFamily="2" charset="2"/>
              <a:buNone/>
            </a:pPr>
            <a:r>
              <a:rPr lang="en-US" altLang="en-US" sz="2400"/>
              <a:t>	A. size</a:t>
            </a:r>
          </a:p>
          <a:p>
            <a:pPr eaLnBrk="1" hangingPunct="1">
              <a:buFont typeface="Wingdings" panose="05000000000000000000" pitchFamily="2" charset="2"/>
              <a:buNone/>
            </a:pPr>
            <a:endParaRPr lang="en-US" altLang="en-US" sz="1000"/>
          </a:p>
          <a:p>
            <a:pPr eaLnBrk="1" hangingPunct="1">
              <a:buFont typeface="Wingdings" panose="05000000000000000000" pitchFamily="2" charset="2"/>
              <a:buNone/>
            </a:pPr>
            <a:r>
              <a:rPr lang="en-US" altLang="en-US" sz="2400"/>
              <a:t>	B. temperature</a:t>
            </a:r>
          </a:p>
          <a:p>
            <a:pPr eaLnBrk="1" hangingPunct="1">
              <a:buFont typeface="Wingdings" panose="05000000000000000000" pitchFamily="2" charset="2"/>
              <a:buNone/>
            </a:pPr>
            <a:endParaRPr lang="en-US" altLang="en-US" sz="1000"/>
          </a:p>
          <a:p>
            <a:pPr eaLnBrk="1" hangingPunct="1">
              <a:buFont typeface="Wingdings" panose="05000000000000000000" pitchFamily="2" charset="2"/>
              <a:buNone/>
            </a:pPr>
            <a:r>
              <a:rPr lang="en-US" altLang="en-US" sz="2400"/>
              <a:t>	C. atmosphere</a:t>
            </a:r>
          </a:p>
          <a:p>
            <a:pPr eaLnBrk="1" hangingPunct="1">
              <a:buFont typeface="Wingdings" panose="05000000000000000000" pitchFamily="2" charset="2"/>
              <a:buNone/>
            </a:pPr>
            <a:endParaRPr lang="en-US" altLang="en-US" sz="1000"/>
          </a:p>
          <a:p>
            <a:pPr eaLnBrk="1" hangingPunct="1">
              <a:buFont typeface="Wingdings" panose="05000000000000000000" pitchFamily="2" charset="2"/>
              <a:buNone/>
            </a:pPr>
            <a:r>
              <a:rPr lang="en-US" altLang="en-US" sz="2400"/>
              <a:t>	D. surface composition</a:t>
            </a:r>
          </a:p>
          <a:p>
            <a:endParaRPr lang="en-US" altLang="en-US" smtClean="0"/>
          </a:p>
        </p:txBody>
      </p:sp>
    </p:spTree>
    <p:extLst>
      <p:ext uri="{BB962C8B-B14F-4D97-AF65-F5344CB8AC3E}">
        <p14:creationId xmlns:p14="http://schemas.microsoft.com/office/powerpoint/2010/main" val="3014873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Quick Check</a:t>
            </a:r>
          </a:p>
        </p:txBody>
      </p:sp>
      <p:sp>
        <p:nvSpPr>
          <p:cNvPr id="3" name="Content Placeholder 2"/>
          <p:cNvSpPr>
            <a:spLocks noGrp="1"/>
          </p:cNvSpPr>
          <p:nvPr>
            <p:ph idx="1"/>
          </p:nvPr>
        </p:nvSpPr>
        <p:spPr/>
        <p:txBody>
          <a:bodyPr/>
          <a:lstStyle/>
          <a:p>
            <a:pPr eaLnBrk="1" hangingPunct="1">
              <a:lnSpc>
                <a:spcPct val="80000"/>
              </a:lnSpc>
              <a:buFont typeface="Wingdings" pitchFamily="2" charset="2"/>
              <a:buNone/>
              <a:defRPr/>
            </a:pPr>
            <a:r>
              <a:rPr lang="en-US" b="1" i="1" dirty="0" smtClean="0"/>
              <a:t>	The force of gravity on a planet determines the weight of objects on the planet.  If you weighted 30 kg (66 pounds) on Earth, what would you weigh on Jupiter?</a:t>
            </a:r>
          </a:p>
          <a:p>
            <a:pPr eaLnBrk="1" hangingPunct="1">
              <a:lnSpc>
                <a:spcPct val="80000"/>
              </a:lnSpc>
              <a:buFont typeface="Wingdings" pitchFamily="2" charset="2"/>
              <a:buNone/>
              <a:defRPr/>
            </a:pPr>
            <a:endParaRPr lang="en-US" b="1" i="1" dirty="0" smtClean="0"/>
          </a:p>
          <a:p>
            <a:pPr eaLnBrk="1" hangingPunct="1">
              <a:lnSpc>
                <a:spcPct val="80000"/>
              </a:lnSpc>
              <a:buFont typeface="Wingdings" pitchFamily="2" charset="2"/>
              <a:buNone/>
              <a:defRPr/>
            </a:pPr>
            <a:r>
              <a:rPr lang="en-US" sz="2800" dirty="0"/>
              <a:t>	A. 11.4 kg (5.2 pounds)</a:t>
            </a:r>
          </a:p>
          <a:p>
            <a:pPr eaLnBrk="1" hangingPunct="1">
              <a:lnSpc>
                <a:spcPct val="80000"/>
              </a:lnSpc>
              <a:buFont typeface="Wingdings" pitchFamily="2" charset="2"/>
              <a:buNone/>
              <a:defRPr/>
            </a:pPr>
            <a:endParaRPr lang="en-US" sz="1050" dirty="0"/>
          </a:p>
          <a:p>
            <a:pPr eaLnBrk="1" hangingPunct="1">
              <a:lnSpc>
                <a:spcPct val="80000"/>
              </a:lnSpc>
              <a:buFont typeface="Wingdings" pitchFamily="2" charset="2"/>
              <a:buNone/>
              <a:defRPr/>
            </a:pPr>
            <a:r>
              <a:rPr lang="en-US" sz="2800" dirty="0"/>
              <a:t>	B. 30 kg (66 pounds)</a:t>
            </a:r>
          </a:p>
          <a:p>
            <a:pPr eaLnBrk="1" hangingPunct="1">
              <a:lnSpc>
                <a:spcPct val="80000"/>
              </a:lnSpc>
              <a:buFont typeface="Wingdings" pitchFamily="2" charset="2"/>
              <a:buNone/>
              <a:defRPr/>
            </a:pPr>
            <a:endParaRPr lang="en-US" sz="1050" dirty="0"/>
          </a:p>
          <a:p>
            <a:pPr eaLnBrk="1" hangingPunct="1">
              <a:lnSpc>
                <a:spcPct val="80000"/>
              </a:lnSpc>
              <a:buFont typeface="Wingdings" pitchFamily="2" charset="2"/>
              <a:buNone/>
              <a:defRPr/>
            </a:pPr>
            <a:r>
              <a:rPr lang="en-US" sz="2800" dirty="0"/>
              <a:t>	C. 34.2 kg (75.4 pounds)</a:t>
            </a:r>
          </a:p>
          <a:p>
            <a:pPr eaLnBrk="1" hangingPunct="1">
              <a:lnSpc>
                <a:spcPct val="80000"/>
              </a:lnSpc>
              <a:buFont typeface="Wingdings" pitchFamily="2" charset="2"/>
              <a:buNone/>
              <a:defRPr/>
            </a:pPr>
            <a:endParaRPr lang="en-US" sz="1050" dirty="0"/>
          </a:p>
          <a:p>
            <a:pPr eaLnBrk="1" hangingPunct="1">
              <a:lnSpc>
                <a:spcPct val="80000"/>
              </a:lnSpc>
              <a:buFont typeface="Wingdings" pitchFamily="2" charset="2"/>
              <a:buNone/>
              <a:defRPr/>
            </a:pPr>
            <a:r>
              <a:rPr lang="en-US" sz="2800" dirty="0"/>
              <a:t>	D. 75.9 kg (167.3 pounds)</a:t>
            </a:r>
          </a:p>
          <a:p>
            <a:pPr>
              <a:defRPr/>
            </a:pPr>
            <a:endParaRPr lang="en-US" dirty="0"/>
          </a:p>
        </p:txBody>
      </p:sp>
    </p:spTree>
    <p:extLst>
      <p:ext uri="{BB962C8B-B14F-4D97-AF65-F5344CB8AC3E}">
        <p14:creationId xmlns:p14="http://schemas.microsoft.com/office/powerpoint/2010/main" val="309461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l="16814" t="14252" r="4036" b="16893"/>
          <a:stretch>
            <a:fillRect/>
          </a:stretch>
        </p:blipFill>
        <p:spPr bwMode="auto">
          <a:xfrm>
            <a:off x="0" y="467266"/>
            <a:ext cx="12255337" cy="516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32913" y="5702060"/>
            <a:ext cx="11680166" cy="1155939"/>
          </a:xfrm>
        </p:spPr>
        <p:txBody>
          <a:bodyPr/>
          <a:lstStyle/>
          <a:p>
            <a:pPr eaLnBrk="1" hangingPunct="1">
              <a:lnSpc>
                <a:spcPct val="80000"/>
              </a:lnSpc>
              <a:buFontTx/>
              <a:buNone/>
            </a:pPr>
            <a:r>
              <a:rPr lang="en-US" altLang="en-US" sz="4500" i="1" dirty="0" smtClean="0"/>
              <a:t>Label the planets on your paper. </a:t>
            </a:r>
            <a:endParaRPr lang="en-US" altLang="en-US" sz="4500" i="1" dirty="0"/>
          </a:p>
        </p:txBody>
      </p:sp>
    </p:spTree>
    <p:extLst>
      <p:ext uri="{BB962C8B-B14F-4D97-AF65-F5344CB8AC3E}">
        <p14:creationId xmlns:p14="http://schemas.microsoft.com/office/powerpoint/2010/main" val="1860196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l="16814" t="14252" r="4036" b="16893"/>
          <a:stretch>
            <a:fillRect/>
          </a:stretch>
        </p:blipFill>
        <p:spPr bwMode="auto">
          <a:xfrm>
            <a:off x="0" y="467266"/>
            <a:ext cx="12255337" cy="516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32913" y="5702060"/>
            <a:ext cx="11680166" cy="1155939"/>
          </a:xfrm>
        </p:spPr>
        <p:txBody>
          <a:bodyPr/>
          <a:lstStyle/>
          <a:p>
            <a:pPr eaLnBrk="1" hangingPunct="1">
              <a:lnSpc>
                <a:spcPct val="80000"/>
              </a:lnSpc>
              <a:buFontTx/>
              <a:buNone/>
            </a:pPr>
            <a:r>
              <a:rPr lang="en-US" altLang="en-US" sz="4500" i="1" dirty="0" smtClean="0"/>
              <a:t>Label the inner (aka. terrestrial planets) and outer planets (aka gas giants).</a:t>
            </a:r>
            <a:endParaRPr lang="en-US" altLang="en-US" sz="4500" i="1" dirty="0"/>
          </a:p>
        </p:txBody>
      </p:sp>
    </p:spTree>
    <p:extLst>
      <p:ext uri="{BB962C8B-B14F-4D97-AF65-F5344CB8AC3E}">
        <p14:creationId xmlns:p14="http://schemas.microsoft.com/office/powerpoint/2010/main" val="4294432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1524000" y="381000"/>
            <a:ext cx="9144000" cy="6477000"/>
          </a:xfrm>
        </p:spPr>
        <p:txBody>
          <a:bodyPr/>
          <a:lstStyle/>
          <a:p>
            <a:pPr eaLnBrk="1" hangingPunct="1">
              <a:lnSpc>
                <a:spcPct val="80000"/>
              </a:lnSpc>
              <a:buFontTx/>
              <a:buNone/>
            </a:pPr>
            <a:r>
              <a:rPr lang="en-US" altLang="en-US" sz="4500" i="1" dirty="0"/>
              <a:t>Write one of these analogies at the bottom of your solar system sheet: </a:t>
            </a:r>
          </a:p>
          <a:p>
            <a:pPr eaLnBrk="1" hangingPunct="1">
              <a:lnSpc>
                <a:spcPct val="80000"/>
              </a:lnSpc>
              <a:buFontTx/>
              <a:buNone/>
            </a:pPr>
            <a:r>
              <a:rPr lang="en-US" altLang="en-US" sz="4500" b="1" i="1" dirty="0"/>
              <a:t>M</a:t>
            </a:r>
            <a:r>
              <a:rPr lang="en-US" altLang="en-US" sz="4500" i="1" dirty="0"/>
              <a:t>y </a:t>
            </a:r>
            <a:r>
              <a:rPr lang="en-US" altLang="en-US" sz="4500" b="1" i="1" dirty="0"/>
              <a:t>v</a:t>
            </a:r>
            <a:r>
              <a:rPr lang="en-US" altLang="en-US" sz="4500" i="1" dirty="0"/>
              <a:t>ery </a:t>
            </a:r>
            <a:r>
              <a:rPr lang="en-US" altLang="en-US" sz="4500" b="1" i="1" dirty="0"/>
              <a:t>e</a:t>
            </a:r>
            <a:r>
              <a:rPr lang="en-US" altLang="en-US" sz="4500" i="1" dirty="0"/>
              <a:t>ducated </a:t>
            </a:r>
            <a:r>
              <a:rPr lang="en-US" altLang="en-US" sz="4500" b="1" i="1" dirty="0"/>
              <a:t>m</a:t>
            </a:r>
            <a:r>
              <a:rPr lang="en-US" altLang="en-US" sz="4500" i="1" dirty="0"/>
              <a:t>other </a:t>
            </a:r>
            <a:r>
              <a:rPr lang="en-US" altLang="en-US" sz="4500" b="1" i="1" dirty="0"/>
              <a:t>j</a:t>
            </a:r>
            <a:r>
              <a:rPr lang="en-US" altLang="en-US" sz="4500" i="1" dirty="0"/>
              <a:t>ust </a:t>
            </a:r>
            <a:r>
              <a:rPr lang="en-US" altLang="en-US" sz="4500" b="1" i="1" dirty="0"/>
              <a:t>s</a:t>
            </a:r>
            <a:r>
              <a:rPr lang="en-US" altLang="en-US" sz="4500" i="1" dirty="0"/>
              <a:t>aid </a:t>
            </a:r>
            <a:r>
              <a:rPr lang="en-US" altLang="en-US" sz="4500" b="1" i="1" dirty="0"/>
              <a:t>u</a:t>
            </a:r>
            <a:r>
              <a:rPr lang="en-US" altLang="en-US" sz="4500" i="1" dirty="0"/>
              <a:t>h-oh </a:t>
            </a:r>
            <a:r>
              <a:rPr lang="en-US" altLang="en-US" sz="4500" b="1" i="1" dirty="0"/>
              <a:t>n</a:t>
            </a:r>
            <a:r>
              <a:rPr lang="en-US" altLang="en-US" sz="4500" i="1" dirty="0"/>
              <a:t>o </a:t>
            </a:r>
            <a:r>
              <a:rPr lang="en-US" altLang="en-US" sz="4500" b="1" i="1" dirty="0" err="1"/>
              <a:t>p</a:t>
            </a:r>
            <a:r>
              <a:rPr lang="en-US" altLang="en-US" sz="4500" i="1" dirty="0" err="1"/>
              <a:t>luto</a:t>
            </a:r>
            <a:r>
              <a:rPr lang="en-US" altLang="en-US" sz="4500" i="1" dirty="0"/>
              <a:t>. </a:t>
            </a:r>
          </a:p>
          <a:p>
            <a:pPr eaLnBrk="1" hangingPunct="1">
              <a:lnSpc>
                <a:spcPct val="80000"/>
              </a:lnSpc>
              <a:buFontTx/>
              <a:buNone/>
            </a:pPr>
            <a:endParaRPr lang="en-US" altLang="en-US" sz="4500" i="1" dirty="0"/>
          </a:p>
          <a:p>
            <a:pPr eaLnBrk="1" hangingPunct="1">
              <a:lnSpc>
                <a:spcPct val="80000"/>
              </a:lnSpc>
              <a:buFontTx/>
              <a:buNone/>
            </a:pPr>
            <a:r>
              <a:rPr lang="en-US" altLang="en-US" sz="4500" b="1" i="1" dirty="0"/>
              <a:t>M</a:t>
            </a:r>
            <a:r>
              <a:rPr lang="en-US" altLang="en-US" sz="4500" i="1" dirty="0"/>
              <a:t>y </a:t>
            </a:r>
            <a:r>
              <a:rPr lang="en-US" altLang="en-US" sz="4500" b="1" i="1" dirty="0"/>
              <a:t>V</a:t>
            </a:r>
            <a:r>
              <a:rPr lang="en-US" altLang="en-US" sz="4500" i="1" dirty="0"/>
              <a:t>ery </a:t>
            </a:r>
            <a:r>
              <a:rPr lang="en-US" altLang="en-US" sz="4500" b="1" i="1" dirty="0"/>
              <a:t>E</a:t>
            </a:r>
            <a:r>
              <a:rPr lang="en-US" altLang="en-US" sz="4500" i="1" dirty="0"/>
              <a:t>ager </a:t>
            </a:r>
            <a:r>
              <a:rPr lang="en-US" altLang="en-US" sz="4500" b="1" i="1" dirty="0"/>
              <a:t>M</a:t>
            </a:r>
            <a:r>
              <a:rPr lang="en-US" altLang="en-US" sz="4500" i="1" dirty="0"/>
              <a:t>other </a:t>
            </a:r>
            <a:r>
              <a:rPr lang="en-US" altLang="en-US" sz="4500" b="1" i="1" dirty="0"/>
              <a:t>j</a:t>
            </a:r>
            <a:r>
              <a:rPr lang="en-US" altLang="en-US" sz="4500" i="1" dirty="0"/>
              <a:t>ust </a:t>
            </a:r>
            <a:r>
              <a:rPr lang="en-US" altLang="en-US" sz="4500" b="1" i="1" dirty="0"/>
              <a:t>s</a:t>
            </a:r>
            <a:r>
              <a:rPr lang="en-US" altLang="en-US" sz="4500" i="1" dirty="0"/>
              <a:t>erved </a:t>
            </a:r>
            <a:r>
              <a:rPr lang="en-US" altLang="en-US" sz="4500" b="1" i="1" dirty="0"/>
              <a:t>u</a:t>
            </a:r>
            <a:r>
              <a:rPr lang="en-US" altLang="en-US" sz="4500" i="1" dirty="0"/>
              <a:t>s </a:t>
            </a:r>
            <a:r>
              <a:rPr lang="en-US" altLang="en-US" sz="4500" b="1" i="1" dirty="0"/>
              <a:t>n</a:t>
            </a:r>
            <a:r>
              <a:rPr lang="en-US" altLang="en-US" sz="4500" i="1" dirty="0"/>
              <a:t>ine </a:t>
            </a:r>
            <a:r>
              <a:rPr lang="en-US" altLang="en-US" sz="4500" b="1" i="1" dirty="0"/>
              <a:t>p</a:t>
            </a:r>
            <a:r>
              <a:rPr lang="en-US" altLang="en-US" sz="4500" i="1" dirty="0"/>
              <a:t>ies.</a:t>
            </a:r>
          </a:p>
          <a:p>
            <a:pPr eaLnBrk="1" hangingPunct="1">
              <a:lnSpc>
                <a:spcPct val="80000"/>
              </a:lnSpc>
              <a:buFontTx/>
              <a:buNone/>
            </a:pPr>
            <a:endParaRPr lang="en-US" altLang="en-US" sz="4500" i="1" dirty="0"/>
          </a:p>
        </p:txBody>
      </p:sp>
    </p:spTree>
    <p:extLst>
      <p:ext uri="{BB962C8B-B14F-4D97-AF65-F5344CB8AC3E}">
        <p14:creationId xmlns:p14="http://schemas.microsoft.com/office/powerpoint/2010/main" val="4109910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Outer Space Stars Galaxies New Hd Wallpaper">
            <a:hlinkClick r:id="rId2" tooltip="Outer Space Stars Galaxies New Hd Wallpaper"/>
          </p:cNvPr>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09800" y="304801"/>
            <a:ext cx="7772400" cy="1470025"/>
          </a:xfrm>
        </p:spPr>
        <p:txBody>
          <a:bodyPr/>
          <a:lstStyle/>
          <a:p>
            <a:pPr>
              <a:defRPr/>
            </a:pPr>
            <a:r>
              <a:rPr lang="en-US" b="1" dirty="0" smtClean="0">
                <a:solidFill>
                  <a:srgbClr val="FFFF00"/>
                </a:solidFill>
                <a:effectLst>
                  <a:outerShdw blurRad="38100" dist="38100" dir="2700000" algn="tl">
                    <a:srgbClr val="000000">
                      <a:alpha val="43137"/>
                    </a:srgbClr>
                  </a:outerShdw>
                </a:effectLst>
              </a:rPr>
              <a:t>Animation: Distance of Planets from the Sun &amp; Each Other</a:t>
            </a:r>
            <a:endParaRPr lang="en-US"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00200" y="2057400"/>
            <a:ext cx="8991600" cy="1905000"/>
          </a:xfrm>
          <a:ln>
            <a:solidFill>
              <a:srgbClr val="00B0F0"/>
            </a:solidFill>
          </a:ln>
        </p:spPr>
        <p:txBody>
          <a:bodyPr>
            <a:normAutofit/>
          </a:bodyPr>
          <a:lstStyle/>
          <a:p>
            <a:pPr>
              <a:defRPr/>
            </a:pPr>
            <a:r>
              <a:rPr lang="en-US" sz="3000" dirty="0">
                <a:hlinkClick r:id="rId4"/>
              </a:rPr>
              <a:t>http://www.classzone.com/books/earth_science/terc/content/visualizations/es2701/es2701page01.cfm?chapter_no=visualization</a:t>
            </a:r>
            <a:endParaRPr lang="en-US" sz="30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524000" y="3962401"/>
            <a:ext cx="9144000" cy="2678113"/>
          </a:xfrm>
          <a:prstGeom prst="rect">
            <a:avLst/>
          </a:prstGeom>
        </p:spPr>
        <p:txBody>
          <a:bodyPr>
            <a:spAutoFit/>
          </a:bodyPr>
          <a:lstStyle/>
          <a:p>
            <a:pPr fontAlgn="base">
              <a:spcBef>
                <a:spcPct val="0"/>
              </a:spcBef>
              <a:spcAft>
                <a:spcPct val="0"/>
              </a:spcAft>
              <a:defRPr/>
            </a:pPr>
            <a:r>
              <a:rPr lang="en-US" sz="2400" b="1" dirty="0">
                <a:solidFill>
                  <a:srgbClr val="000000">
                    <a:lumMod val="40000"/>
                    <a:lumOff val="60000"/>
                  </a:srgbClr>
                </a:solidFill>
              </a:rPr>
              <a:t>(Zoom animation to 300)</a:t>
            </a:r>
          </a:p>
          <a:p>
            <a:pPr fontAlgn="base">
              <a:spcBef>
                <a:spcPct val="0"/>
              </a:spcBef>
              <a:spcAft>
                <a:spcPct val="0"/>
              </a:spcAft>
              <a:defRPr/>
            </a:pPr>
            <a:r>
              <a:rPr lang="en-US" sz="2400" b="1" dirty="0">
                <a:solidFill>
                  <a:srgbClr val="000000">
                    <a:lumMod val="40000"/>
                    <a:lumOff val="60000"/>
                  </a:srgbClr>
                </a:solidFill>
              </a:rPr>
              <a:t>Run in Place while we travel….</a:t>
            </a:r>
          </a:p>
          <a:p>
            <a:pPr fontAlgn="base">
              <a:spcBef>
                <a:spcPct val="0"/>
              </a:spcBef>
              <a:spcAft>
                <a:spcPct val="0"/>
              </a:spcAft>
              <a:defRPr/>
            </a:pPr>
            <a:r>
              <a:rPr lang="en-US" sz="2400" b="1" dirty="0">
                <a:solidFill>
                  <a:srgbClr val="000000">
                    <a:lumMod val="40000"/>
                    <a:lumOff val="60000"/>
                  </a:srgbClr>
                </a:solidFill>
              </a:rPr>
              <a:t>At the speed of today's fastest spacecraft (~20 km/second), it would take almost ten years to travel this distance. Even at the speed of light, the trip would last 5 1/2 hours. In this animation, the apparent speed of the viewer is over 300 times the speed of light.</a:t>
            </a:r>
          </a:p>
        </p:txBody>
      </p:sp>
    </p:spTree>
    <p:extLst>
      <p:ext uri="{BB962C8B-B14F-4D97-AF65-F5344CB8AC3E}">
        <p14:creationId xmlns:p14="http://schemas.microsoft.com/office/powerpoint/2010/main" val="332363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Outer Space Stars Galaxies New Hd Wallpaper">
            <a:hlinkClick r:id="rId2" tooltip="Outer Space Stars Galaxies New Hd Wallpaper"/>
          </p:cNvPr>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09800" y="304801"/>
            <a:ext cx="7772400" cy="1470025"/>
          </a:xfrm>
        </p:spPr>
        <p:txBody>
          <a:bodyPr/>
          <a:lstStyle/>
          <a:p>
            <a:pPr>
              <a:defRPr/>
            </a:pPr>
            <a:r>
              <a:rPr lang="en-US" b="1" dirty="0" smtClean="0">
                <a:solidFill>
                  <a:srgbClr val="FFFF00"/>
                </a:solidFill>
                <a:effectLst>
                  <a:outerShdw blurRad="38100" dist="38100" dir="2700000" algn="tl">
                    <a:srgbClr val="000000">
                      <a:alpha val="43137"/>
                    </a:srgbClr>
                  </a:outerShdw>
                </a:effectLst>
              </a:rPr>
              <a:t>Animation: Distance of Planets from the Sun &amp; Each Other</a:t>
            </a:r>
            <a:endParaRPr lang="en-US"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09725" y="1905000"/>
            <a:ext cx="8991600" cy="2514600"/>
          </a:xfrm>
          <a:ln>
            <a:solidFill>
              <a:srgbClr val="00B0F0"/>
            </a:solidFill>
          </a:ln>
        </p:spPr>
        <p:txBody>
          <a:bodyPr>
            <a:normAutofit fontScale="92500"/>
          </a:bodyPr>
          <a:lstStyle/>
          <a:p>
            <a:pPr>
              <a:defRPr/>
            </a:pPr>
            <a:r>
              <a:rPr lang="en-US" sz="4000" b="1" dirty="0">
                <a:solidFill>
                  <a:srgbClr val="FFFF00"/>
                </a:solidFill>
                <a:effectLst>
                  <a:outerShdw blurRad="38100" dist="38100" dir="2700000" algn="tl">
                    <a:srgbClr val="000000">
                      <a:alpha val="43137"/>
                    </a:srgbClr>
                  </a:outerShdw>
                </a:effectLst>
              </a:rPr>
              <a:t>http://glencoe.mcgraw-hill.com/olcweb/cgi/pluginpop.cgi?it=dcr::592::370::/sites/dl/free/0078778441/165519/523.dcr::Drag and Drop Puzzle</a:t>
            </a:r>
          </a:p>
        </p:txBody>
      </p:sp>
      <p:sp>
        <p:nvSpPr>
          <p:cNvPr id="5" name="Rectangle 4"/>
          <p:cNvSpPr/>
          <p:nvPr/>
        </p:nvSpPr>
        <p:spPr>
          <a:xfrm>
            <a:off x="1533525" y="4592639"/>
            <a:ext cx="9144000" cy="554037"/>
          </a:xfrm>
          <a:prstGeom prst="rect">
            <a:avLst/>
          </a:prstGeom>
        </p:spPr>
        <p:txBody>
          <a:bodyPr>
            <a:spAutoFit/>
          </a:bodyPr>
          <a:lstStyle/>
          <a:p>
            <a:pPr fontAlgn="base">
              <a:spcBef>
                <a:spcPct val="0"/>
              </a:spcBef>
              <a:spcAft>
                <a:spcPct val="0"/>
              </a:spcAft>
              <a:defRPr/>
            </a:pPr>
            <a:r>
              <a:rPr lang="en-US" sz="3000" b="1" dirty="0">
                <a:solidFill>
                  <a:srgbClr val="000000">
                    <a:lumMod val="40000"/>
                    <a:lumOff val="60000"/>
                  </a:srgbClr>
                </a:solidFill>
              </a:rPr>
              <a:t>Drag-drop game for inner and outer planets….</a:t>
            </a:r>
          </a:p>
        </p:txBody>
      </p:sp>
    </p:spTree>
    <p:extLst>
      <p:ext uri="{BB962C8B-B14F-4D97-AF65-F5344CB8AC3E}">
        <p14:creationId xmlns:p14="http://schemas.microsoft.com/office/powerpoint/2010/main" val="2284888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1493</Words>
  <Application>Microsoft Office PowerPoint</Application>
  <PresentationFormat>Widescreen</PresentationFormat>
  <Paragraphs>419</Paragraphs>
  <Slides>48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Comic Sans MS</vt:lpstr>
      <vt:lpstr>Symbol</vt:lpstr>
      <vt:lpstr>Times New Roman</vt:lpstr>
      <vt:lpstr>Wingdings</vt:lpstr>
      <vt:lpstr>Default Design</vt:lpstr>
      <vt:lpstr>Lesson 3</vt:lpstr>
      <vt:lpstr>Lesson 3: The Planets</vt:lpstr>
      <vt:lpstr>PowerPoint Presentation</vt:lpstr>
      <vt:lpstr>PowerPoint Presentation</vt:lpstr>
      <vt:lpstr>PowerPoint Presentation</vt:lpstr>
      <vt:lpstr>PowerPoint Presentation</vt:lpstr>
      <vt:lpstr>PowerPoint Presentation</vt:lpstr>
      <vt:lpstr>Animation: Distance of Planets from the Sun &amp; Each Other</vt:lpstr>
      <vt:lpstr>Animation: Distance of Planets from the Sun &amp; Each Other</vt:lpstr>
      <vt:lpstr>Terms: The Planets</vt:lpstr>
      <vt:lpstr>PowerPoint Presentation</vt:lpstr>
      <vt:lpstr>PowerPoint Presentation</vt:lpstr>
      <vt:lpstr>PowerPoint Presentation</vt:lpstr>
      <vt:lpstr>PowerPoint Presentation</vt:lpstr>
      <vt:lpstr>PowerPoint Presentation</vt:lpstr>
      <vt:lpstr>The Inner Planets </vt:lpstr>
      <vt:lpstr>Mercury- 0 Moons</vt:lpstr>
      <vt:lpstr>Mercury</vt:lpstr>
      <vt:lpstr>Venus- 0 Moons</vt:lpstr>
      <vt:lpstr>Venus</vt:lpstr>
      <vt:lpstr>Earth (1 moon)</vt:lpstr>
      <vt:lpstr>Earth (1 moon)</vt:lpstr>
      <vt:lpstr>Mars</vt:lpstr>
      <vt:lpstr>Mars (2 moons)</vt:lpstr>
      <vt:lpstr>PowerPoint Presentation</vt:lpstr>
      <vt:lpstr>The Outer Planets  “Gas Giants”</vt:lpstr>
      <vt:lpstr>PowerPoint Presentation</vt:lpstr>
      <vt:lpstr>Jupiter (63 moons)</vt:lpstr>
      <vt:lpstr>Saturn (47 moons)</vt:lpstr>
      <vt:lpstr>Saturn</vt:lpstr>
      <vt:lpstr>Uranus (27 moons)</vt:lpstr>
      <vt:lpstr>Neptune</vt:lpstr>
      <vt:lpstr>RINGS &amp; COOL FACTS</vt:lpstr>
      <vt:lpstr>Jupiter (63 moons)</vt:lpstr>
      <vt:lpstr>Jupiter (63 moons)</vt:lpstr>
      <vt:lpstr>Jupiter: Great Red Spot (hurricane/storm)</vt:lpstr>
      <vt:lpstr>Jupiter: Great Red Spot (hurricane/storm)</vt:lpstr>
      <vt:lpstr>Saturn (47 moons)</vt:lpstr>
      <vt:lpstr>Saturn (47 moons)</vt:lpstr>
      <vt:lpstr>Uranus (27 moons)</vt:lpstr>
      <vt:lpstr>Uranus (27 moons)</vt:lpstr>
      <vt:lpstr>Neptune</vt:lpstr>
      <vt:lpstr>Quick Check</vt:lpstr>
      <vt:lpstr>Quick Check</vt:lpstr>
      <vt:lpstr>Quick Check</vt:lpstr>
      <vt:lpstr>Quick Check</vt:lpstr>
      <vt:lpstr>Quick Check</vt:lpstr>
      <vt:lpstr>Quick Check</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dc:title>
  <dc:creator>Heather Axt</dc:creator>
  <cp:lastModifiedBy>Laquincia Brown</cp:lastModifiedBy>
  <cp:revision>19</cp:revision>
  <dcterms:created xsi:type="dcterms:W3CDTF">2016-03-22T02:33:17Z</dcterms:created>
  <dcterms:modified xsi:type="dcterms:W3CDTF">2017-08-24T22:04:13Z</dcterms:modified>
</cp:coreProperties>
</file>