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79"/>
  </p:notesMasterIdLst>
  <p:sldIdLst>
    <p:sldId id="341" r:id="rId5"/>
    <p:sldId id="340" r:id="rId6"/>
    <p:sldId id="342" r:id="rId7"/>
    <p:sldId id="343" r:id="rId8"/>
    <p:sldId id="344" r:id="rId9"/>
    <p:sldId id="345" r:id="rId10"/>
    <p:sldId id="346" r:id="rId11"/>
    <p:sldId id="347" r:id="rId12"/>
    <p:sldId id="353" r:id="rId13"/>
    <p:sldId id="354" r:id="rId14"/>
    <p:sldId id="355" r:id="rId15"/>
    <p:sldId id="356" r:id="rId16"/>
    <p:sldId id="358" r:id="rId17"/>
    <p:sldId id="359" r:id="rId18"/>
    <p:sldId id="357" r:id="rId19"/>
    <p:sldId id="348" r:id="rId20"/>
    <p:sldId id="257" r:id="rId21"/>
    <p:sldId id="262" r:id="rId22"/>
    <p:sldId id="263" r:id="rId23"/>
    <p:sldId id="265" r:id="rId24"/>
    <p:sldId id="266" r:id="rId25"/>
    <p:sldId id="268" r:id="rId26"/>
    <p:sldId id="270" r:id="rId27"/>
    <p:sldId id="271" r:id="rId28"/>
    <p:sldId id="272" r:id="rId29"/>
    <p:sldId id="273" r:id="rId30"/>
    <p:sldId id="275" r:id="rId31"/>
    <p:sldId id="277" r:id="rId32"/>
    <p:sldId id="278" r:id="rId33"/>
    <p:sldId id="338" r:id="rId34"/>
    <p:sldId id="279" r:id="rId35"/>
    <p:sldId id="280" r:id="rId36"/>
    <p:sldId id="281" r:id="rId37"/>
    <p:sldId id="282" r:id="rId38"/>
    <p:sldId id="284" r:id="rId39"/>
    <p:sldId id="285" r:id="rId40"/>
    <p:sldId id="286" r:id="rId41"/>
    <p:sldId id="287" r:id="rId42"/>
    <p:sldId id="289" r:id="rId43"/>
    <p:sldId id="290" r:id="rId44"/>
    <p:sldId id="291" r:id="rId45"/>
    <p:sldId id="292" r:id="rId46"/>
    <p:sldId id="294" r:id="rId47"/>
    <p:sldId id="295" r:id="rId48"/>
    <p:sldId id="296" r:id="rId49"/>
    <p:sldId id="297" r:id="rId50"/>
    <p:sldId id="298" r:id="rId51"/>
    <p:sldId id="301" r:id="rId52"/>
    <p:sldId id="308"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44" y="2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37AB5-D623-4822-82EC-05E71A9B7683}" type="datetimeFigureOut">
              <a:rPr lang="en-US" smtClean="0"/>
              <a:t>5/5/2018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E7E94-673F-4071-90CB-ADA86C491B4E}" type="slidenum">
              <a:rPr lang="en-US" smtClean="0"/>
              <a:t>‹#›</a:t>
            </a:fld>
            <a:endParaRPr lang="en-US"/>
          </a:p>
        </p:txBody>
      </p:sp>
    </p:spTree>
    <p:extLst>
      <p:ext uri="{BB962C8B-B14F-4D97-AF65-F5344CB8AC3E}">
        <p14:creationId xmlns:p14="http://schemas.microsoft.com/office/powerpoint/2010/main" val="38589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2fj28s0mPITfqM&amp;tbnid=fCmfyFcrPb-IdM:&amp;ved=0CAQQjB0&amp;url=http://www.westernriverrats.com/Salmon-middle/middlefork.htm&amp;ei=tbYHVL2oHouLyASrqoGoCQ&amp;bvm=bv.74115972,d.eXY&amp;psig=AFQjCNF9M5w7kXHmXpJmaNwocLMsE0n8Xw&amp;ust=140987804610280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p>
          <a:p>
            <a:r>
              <a:rPr lang="en-US" dirty="0" smtClean="0"/>
              <a:t>http://www.pinterest.com/pin/195695546280294436/</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768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https://uwaterloo.ca/earth-sciences-museum/just-kids/rocks-and-minerals/ripple-mark-sandstone</a:t>
            </a:r>
          </a:p>
          <a:p>
            <a:r>
              <a:rPr lang="en-US" dirty="0" smtClean="0"/>
              <a:t>http://commons.wikimedia.org/wiki/File:Dried_mud_(La_Fajana)_01_ies.jpg</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1612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Cocoa Beach</a:t>
            </a:r>
            <a:r>
              <a:rPr lang="en-US" dirty="0" smtClean="0"/>
              <a:t>. The white quartz has plenty of darker minerals and gray and brown shell fragments.</a:t>
            </a:r>
          </a:p>
          <a:p>
            <a:r>
              <a:rPr lang="en-US" dirty="0" smtClean="0"/>
              <a:t>http://www.beachhunter.net/florida-beach-sand.htm</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77428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http://www.ehow.com/info_8524027_limestone-landforms-underground-water-features.html</a:t>
            </a:r>
          </a:p>
          <a:p>
            <a:r>
              <a:rPr lang="en-US" dirty="0" smtClean="0"/>
              <a:t>http://www.history.com/shows/chasing-mummies/photos/egyptian-pyramids/photo11</a:t>
            </a:r>
          </a:p>
          <a:p>
            <a:pPr defTabSz="914314">
              <a:defRPr/>
            </a:pPr>
            <a:r>
              <a:rPr lang="en-US" dirty="0"/>
              <a:t>http://www.absolutegranitecare.co.uk/Limestone.html</a:t>
            </a:r>
          </a:p>
          <a:p>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48875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http://www.ehow.com/info_8524027_limestone-landforms-underground-water-features.html</a:t>
            </a:r>
          </a:p>
          <a:p>
            <a:r>
              <a:rPr lang="en-US" dirty="0" smtClean="0"/>
              <a:t>http://www.history.com/shows/chasing-mummies/photos/egyptian-pyramids/photo11</a:t>
            </a:r>
          </a:p>
          <a:p>
            <a:pPr defTabSz="914314">
              <a:defRPr/>
            </a:pPr>
            <a:r>
              <a:rPr lang="en-US" dirty="0"/>
              <a:t>http://www.absolutegranitecare.co.uk/Limestone.html</a:t>
            </a:r>
          </a:p>
          <a:p>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64736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http://www.worldculturepictorial.com/blog/content/worlds-tallest-buildings-part-ii-washington-monument-eiffel-tower-chrysler-building-empire-s</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35976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http://www.worldculturepictorial.com/blog/content/worlds-tallest-buildings-part-ii-washington-monument-eiffel-tower-chrysler-building-empire-s</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392826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http://www.gly.uga.edu/railsback/BS-MV.html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95599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http://www.gly.uga.edu/railsback/BS-MV.html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5087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http://www.gly.uga.edu/railsback/BS-CC.html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91554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http://www.gly.uga.edu/railsback/BS-CC.html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20920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p>
          <a:p>
            <a:r>
              <a:rPr lang="en-US" dirty="0" smtClean="0">
                <a:hlinkClick r:id="rId3"/>
              </a:rPr>
              <a:t>www.westernriverrats.com</a:t>
            </a:r>
            <a:r>
              <a:rPr lang="en-US" dirty="0" smtClean="0"/>
              <a:t>, www.forwallpaper.com</a:t>
            </a:r>
          </a:p>
          <a:p>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7823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http://www.gly.uga.edu/railsback/BS-CC.html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273079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http://www.gly.uga.edu/railsback/BS-CC.html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28920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http://www.gly.uga.edu/railsback/BS-CC.html</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58740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http://www.sharewonders.com/the-curious-rocks-of-australia/</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863821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http://www.sharewonders.com/the-curious-rocks-of-australia/</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98455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http://www.sharewonders.com/arches-national-park/</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397647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http://www.sharewonders.com/arches-national-park/</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17894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765191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http://www.kidsgeo.com/geology-for-kids/0027C-sedimentary-rocks.php</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81239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80996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http://www.renorock.net/dirt_sand.htm</a:t>
            </a:r>
          </a:p>
          <a:p>
            <a:r>
              <a:rPr lang="en-US" dirty="0" smtClean="0"/>
              <a:t>http://commons.wikimedia.org/wiki/File:Mud_closeup.jpg</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88304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45997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972170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62213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http://www.dreamstime.com/stock-image-rock-strata-image3312731</a:t>
            </a:r>
            <a:endParaRPr lang="en-US" dirty="0"/>
          </a:p>
        </p:txBody>
      </p:sp>
      <p:sp>
        <p:nvSpPr>
          <p:cNvPr id="4" name="Slide Number Placeholder 3"/>
          <p:cNvSpPr>
            <a:spLocks noGrp="1"/>
          </p:cNvSpPr>
          <p:nvPr>
            <p:ph type="sldNum" sz="quarter" idx="10"/>
          </p:nvPr>
        </p:nvSpPr>
        <p:spPr/>
        <p:txBody>
          <a:bodyPr/>
          <a:lstStyle/>
          <a:p>
            <a:fld id="{BC6A728A-01A2-4B71-A5DA-7502BE1F43A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2694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p>
          <a:p>
            <a:r>
              <a:rPr lang="en-US" dirty="0" smtClean="0"/>
              <a:t>www.superteachertools.net</a:t>
            </a:r>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8894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http://www.desicomments.com/wallpapers/wallpapers/rocks-wallpapers/</a:t>
            </a:r>
            <a:endParaRPr lang="en-US" dirty="0"/>
          </a:p>
        </p:txBody>
      </p:sp>
      <p:sp>
        <p:nvSpPr>
          <p:cNvPr id="4" name="Slide Number Placeholder 3"/>
          <p:cNvSpPr>
            <a:spLocks noGrp="1"/>
          </p:cNvSpPr>
          <p:nvPr>
            <p:ph type="sldNum" sz="quarter" idx="10"/>
          </p:nvPr>
        </p:nvSpPr>
        <p:spPr/>
        <p:txBody>
          <a:bodyPr/>
          <a:lstStyle/>
          <a:p>
            <a:fld id="{8272E1D2-B073-4A9F-B465-E1DF92971F80}"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1663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http://www.ehow.com/info_8524027_limestone-landforms-underground-water-features.html</a:t>
            </a:r>
          </a:p>
          <a:p>
            <a:r>
              <a:rPr lang="en-US" dirty="0" smtClean="0"/>
              <a:t>http://www.thefullwiki.org/Carlsbad_Caverns_National_Park</a:t>
            </a:r>
          </a:p>
          <a:p>
            <a:r>
              <a:rPr lang="en-US" dirty="0" smtClean="0"/>
              <a:t>http://www.stonemania.co.uk/glossary/244-stalagmites</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0019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http://www.jackiemorris.co.uk/april2009.htm</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5245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https://uwaterloo.ca/earth-sciences-museum/just-kids/rocks-and-minerals/ripple-mark-sandstone</a:t>
            </a:r>
            <a:endParaRPr lang="en-US" dirty="0"/>
          </a:p>
        </p:txBody>
      </p:sp>
      <p:sp>
        <p:nvSpPr>
          <p:cNvPr id="4" name="Slide Number Placeholder 3"/>
          <p:cNvSpPr>
            <a:spLocks noGrp="1"/>
          </p:cNvSpPr>
          <p:nvPr>
            <p:ph type="sldNum" sz="quarter" idx="10"/>
          </p:nvPr>
        </p:nvSpPr>
        <p:spPr/>
        <p:txBody>
          <a:bodyPr/>
          <a:lstStyle/>
          <a:p>
            <a:fld id="{C1B18917-7B7A-4A88-93BC-230A3E17F17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4435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xml"/><Relationship Id="rId1" Type="http://schemas.openxmlformats.org/officeDocument/2006/relationships/themeOverride" Target="../theme/themeOverride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2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43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888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85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51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043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3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55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927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21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1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341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09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17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173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black"/>
                </a:solidFill>
                <a:latin typeface="Arial"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0DE03597-AB60-41D7-967A-53D71C98DFB5}" type="slidenum">
              <a:rPr lang="en-US"/>
              <a:pPr>
                <a:defRPr/>
              </a:pPr>
              <a:t>‹#›</a:t>
            </a:fld>
            <a:endParaRPr lang="en-US"/>
          </a:p>
        </p:txBody>
      </p:sp>
    </p:spTree>
    <p:extLst>
      <p:ext uri="{BB962C8B-B14F-4D97-AF65-F5344CB8AC3E}">
        <p14:creationId xmlns:p14="http://schemas.microsoft.com/office/powerpoint/2010/main" val="4085912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8FD964E4-30F9-4959-BAE5-AE9C8426588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830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C12052E-DAF1-4113-88CB-319C8968343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5601669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48001981-4C1C-4659-BD62-E951FD7C3BB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2742443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13CDC5D2-0C3F-4CD1-B2EE-D82F2932254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216675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5B713064-1EFD-4DEB-8BCB-CA8B105CCF0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9210182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335627F4-D3B5-4915-A19C-102386A33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2898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433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DBDA12B8-76D5-4CD2-A223-E03CAF4AC14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376880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endParaRPr>
          </a:p>
        </p:txBody>
      </p:sp>
      <p:sp>
        <p:nvSpPr>
          <p:cNvPr id="6" name="Freeform 15"/>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white"/>
              </a:solidFill>
              <a:latin typeface="Arial" charset="0"/>
            </a:endParaRPr>
          </a:p>
        </p:txBody>
      </p:sp>
      <p:sp>
        <p:nvSpPr>
          <p:cNvPr id="7" name="Right Triangle 6"/>
          <p:cNvSpPr>
            <a:spLocks/>
          </p:cNvSpPr>
          <p:nvPr/>
        </p:nvSpPr>
        <p:spPr bwMode="auto">
          <a:xfrm>
            <a:off x="-8056" y="5791253"/>
            <a:ext cx="4536419"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8986C523-303C-4422-810B-BA7C78B5EAC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2284117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F52A7EC1-2B05-4E34-94D3-82A4206A758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91471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D003A3A8-5572-4E6D-84B4-85222E9BAC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2332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black"/>
                </a:solidFill>
                <a:latin typeface="Arial"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0DE03597-AB60-41D7-967A-53D71C98DFB5}" type="slidenum">
              <a:rPr lang="en-US"/>
              <a:pPr>
                <a:defRPr/>
              </a:pPr>
              <a:t>‹#›</a:t>
            </a:fld>
            <a:endParaRPr lang="en-US"/>
          </a:p>
        </p:txBody>
      </p:sp>
    </p:spTree>
    <p:extLst>
      <p:ext uri="{BB962C8B-B14F-4D97-AF65-F5344CB8AC3E}">
        <p14:creationId xmlns:p14="http://schemas.microsoft.com/office/powerpoint/2010/main" val="520409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8FD964E4-30F9-4959-BAE5-AE9C8426588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6141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C12052E-DAF1-4113-88CB-319C8968343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0200487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48001981-4C1C-4659-BD62-E951FD7C3BB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54001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13CDC5D2-0C3F-4CD1-B2EE-D82F2932254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3233637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5B713064-1EFD-4DEB-8BCB-CA8B105CCF0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029966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73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335627F4-D3B5-4915-A19C-102386A33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13381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DBDA12B8-76D5-4CD2-A223-E03CAF4AC14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36298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endParaRPr>
          </a:p>
        </p:txBody>
      </p:sp>
      <p:sp>
        <p:nvSpPr>
          <p:cNvPr id="6" name="Freeform 15"/>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white"/>
              </a:solidFill>
              <a:latin typeface="Arial" charset="0"/>
            </a:endParaRPr>
          </a:p>
        </p:txBody>
      </p:sp>
      <p:sp>
        <p:nvSpPr>
          <p:cNvPr id="7" name="Right Triangle 6"/>
          <p:cNvSpPr>
            <a:spLocks/>
          </p:cNvSpPr>
          <p:nvPr/>
        </p:nvSpPr>
        <p:spPr bwMode="auto">
          <a:xfrm>
            <a:off x="-8056" y="5791253"/>
            <a:ext cx="4536419"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endParaRPr lang="en-US" sz="1800">
              <a:solidFill>
                <a:prstClr val="white"/>
              </a:solidFill>
            </a:endParaRPr>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8986C523-303C-4422-810B-BA7C78B5EAC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5917347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F52A7EC1-2B05-4E34-94D3-82A4206A758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53081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D003A3A8-5572-4E6D-84B4-85222E9BAC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05133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pPr>
              <a:defRPr/>
            </a:pPr>
            <a:fld id="{8481600B-81BD-4590-9C07-25BFF234B7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73177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1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10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44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12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63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F5E36-F9B5-4F56-B83C-CA834791E842}"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63401-6AEE-4999-9AAD-62C4F405E2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288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4C575-0BF2-49EF-A3C4-6F52F0D6574D}"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4652C-B1AC-461D-9E28-3D2BA2725A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097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sp>
        <p:nvSpPr>
          <p:cNvPr id="1027" name="Freeform 11"/>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black"/>
              </a:solidFill>
              <a:latin typeface="Arial" charset="0"/>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44C929F3-426A-4CF5-945D-6DEF8EF785D4}" type="slidenum">
              <a:rPr lang="en-US">
                <a:solidFill>
                  <a:prstClr val="black"/>
                </a:solidFill>
                <a:latin typeface="Arial" charset="0"/>
              </a:rPr>
              <a:pPr fontAlgn="base">
                <a:spcBef>
                  <a:spcPct val="0"/>
                </a:spcBef>
                <a:spcAft>
                  <a:spcPct val="0"/>
                </a:spcAft>
                <a:defRPr/>
              </a:pPr>
              <a:t>‹#›</a:t>
            </a:fld>
            <a:endParaRPr lang="en-US">
              <a:solidFill>
                <a:prstClr val="black"/>
              </a:solidFill>
              <a:latin typeface="Arial" charset="0"/>
            </a:endParaRPr>
          </a:p>
        </p:txBody>
      </p:sp>
    </p:spTree>
    <p:extLst>
      <p:ext uri="{BB962C8B-B14F-4D97-AF65-F5344CB8AC3E}">
        <p14:creationId xmlns:p14="http://schemas.microsoft.com/office/powerpoint/2010/main" val="339121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sp>
        <p:nvSpPr>
          <p:cNvPr id="1027" name="Freeform 11"/>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1800">
              <a:solidFill>
                <a:prstClr val="black"/>
              </a:solidFill>
              <a:latin typeface="Arial" charset="0"/>
            </a:endParaRPr>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44C929F3-426A-4CF5-945D-6DEF8EF785D4}" type="slidenum">
              <a:rPr lang="en-US">
                <a:solidFill>
                  <a:prstClr val="black"/>
                </a:solidFill>
                <a:latin typeface="Arial" charset="0"/>
              </a:rPr>
              <a:pPr fontAlgn="base">
                <a:spcBef>
                  <a:spcPct val="0"/>
                </a:spcBef>
                <a:spcAft>
                  <a:spcPct val="0"/>
                </a:spcAft>
                <a:defRPr/>
              </a:pPr>
              <a:t>‹#›</a:t>
            </a:fld>
            <a:endParaRPr lang="en-US">
              <a:solidFill>
                <a:prstClr val="black"/>
              </a:solidFill>
              <a:latin typeface="Arial" charset="0"/>
            </a:endParaRPr>
          </a:p>
        </p:txBody>
      </p:sp>
    </p:spTree>
    <p:extLst>
      <p:ext uri="{BB962C8B-B14F-4D97-AF65-F5344CB8AC3E}">
        <p14:creationId xmlns:p14="http://schemas.microsoft.com/office/powerpoint/2010/main" val="30351357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1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1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hyperlink" Target="http://www.guideoftravels.com/wp-content/uploads/2011/12/Washington-Monument.jp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hyperlink" Target="http://www.guideoftravels.com/wp-content/uploads/2011/12/Washington-Monument.jp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hyperlink" Target="http://www.gly.uga.edu/railsback/BS-VA.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www.addtoany.com/share_save"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hyperlink" Target="http://www.toptenz.net/top-10-black-sand-beaches.ph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montserrat-today.com/Montserrat%20May%2020%20Dome%20Collapse/A-Mud-Ri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88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Closing:</a:t>
            </a:r>
            <a:endParaRPr lang="en-US" sz="6000" b="1" dirty="0"/>
          </a:p>
        </p:txBody>
      </p:sp>
      <p:sp>
        <p:nvSpPr>
          <p:cNvPr id="3" name="TextBox 2"/>
          <p:cNvSpPr txBox="1"/>
          <p:nvPr/>
        </p:nvSpPr>
        <p:spPr>
          <a:xfrm>
            <a:off x="839449" y="1417638"/>
            <a:ext cx="10742951" cy="2585323"/>
          </a:xfrm>
          <a:prstGeom prst="rect">
            <a:avLst/>
          </a:prstGeom>
          <a:noFill/>
        </p:spPr>
        <p:txBody>
          <a:bodyPr wrap="square" rtlCol="0">
            <a:spAutoFit/>
          </a:bodyPr>
          <a:lstStyle/>
          <a:p>
            <a:pPr marL="342900" indent="-342900">
              <a:buAutoNum type="arabicPeriod"/>
            </a:pPr>
            <a:r>
              <a:rPr lang="en-US" sz="5400" b="1" dirty="0" smtClean="0"/>
              <a:t>What are the 5 processes that happen in order for sedimentary rock to form?</a:t>
            </a:r>
            <a:endParaRPr lang="en-US" sz="5400" b="1" dirty="0"/>
          </a:p>
        </p:txBody>
      </p:sp>
    </p:spTree>
    <p:extLst>
      <p:ext uri="{BB962C8B-B14F-4D97-AF65-F5344CB8AC3E}">
        <p14:creationId xmlns:p14="http://schemas.microsoft.com/office/powerpoint/2010/main" val="3959008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Warm Up:</a:t>
            </a:r>
            <a:endParaRPr lang="en-US" sz="6000" b="1" dirty="0"/>
          </a:p>
        </p:txBody>
      </p:sp>
      <p:sp>
        <p:nvSpPr>
          <p:cNvPr id="3" name="TextBox 2"/>
          <p:cNvSpPr txBox="1"/>
          <p:nvPr/>
        </p:nvSpPr>
        <p:spPr>
          <a:xfrm>
            <a:off x="839449" y="1417638"/>
            <a:ext cx="10742951" cy="923330"/>
          </a:xfrm>
          <a:prstGeom prst="rect">
            <a:avLst/>
          </a:prstGeom>
          <a:noFill/>
        </p:spPr>
        <p:txBody>
          <a:bodyPr wrap="square" rtlCol="0">
            <a:spAutoFit/>
          </a:bodyPr>
          <a:lstStyle/>
          <a:p>
            <a:pPr marL="342900" indent="-342900">
              <a:buAutoNum type="arabicPeriod"/>
            </a:pPr>
            <a:r>
              <a:rPr lang="en-US" sz="5400" b="1" dirty="0" smtClean="0"/>
              <a:t>What does WED CC stand for?</a:t>
            </a:r>
            <a:endParaRPr lang="en-US" sz="5400" b="1" dirty="0"/>
          </a:p>
        </p:txBody>
      </p:sp>
    </p:spTree>
    <p:extLst>
      <p:ext uri="{BB962C8B-B14F-4D97-AF65-F5344CB8AC3E}">
        <p14:creationId xmlns:p14="http://schemas.microsoft.com/office/powerpoint/2010/main" val="1732690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Work Session:</a:t>
            </a:r>
            <a:endParaRPr lang="en-US" sz="6000" b="1" dirty="0"/>
          </a:p>
        </p:txBody>
      </p:sp>
      <p:sp>
        <p:nvSpPr>
          <p:cNvPr id="3" name="TextBox 2"/>
          <p:cNvSpPr txBox="1"/>
          <p:nvPr/>
        </p:nvSpPr>
        <p:spPr>
          <a:xfrm>
            <a:off x="839449" y="1417638"/>
            <a:ext cx="10742951" cy="5078313"/>
          </a:xfrm>
          <a:prstGeom prst="rect">
            <a:avLst/>
          </a:prstGeom>
          <a:noFill/>
        </p:spPr>
        <p:txBody>
          <a:bodyPr wrap="square" rtlCol="0">
            <a:spAutoFit/>
          </a:bodyPr>
          <a:lstStyle/>
          <a:p>
            <a:pPr marL="342900" indent="-342900">
              <a:buAutoNum type="arabicPeriod"/>
            </a:pPr>
            <a:r>
              <a:rPr lang="en-US" sz="5400" b="1" dirty="0"/>
              <a:t> </a:t>
            </a:r>
            <a:r>
              <a:rPr lang="en-US" sz="5400" b="1" dirty="0" smtClean="0"/>
              <a:t>Finish notes on Sedimentary Rock.</a:t>
            </a:r>
          </a:p>
          <a:p>
            <a:pPr marL="342900" indent="-342900">
              <a:buAutoNum type="arabicPeriod"/>
            </a:pPr>
            <a:r>
              <a:rPr lang="en-US" sz="5400" b="1" dirty="0" smtClean="0"/>
              <a:t>The 5 processes of sedimentary rock formation cut and paste.</a:t>
            </a:r>
          </a:p>
          <a:p>
            <a:pPr marL="342900" indent="-342900">
              <a:buAutoNum type="arabicPeriod"/>
            </a:pPr>
            <a:r>
              <a:rPr lang="en-US" sz="5400" b="1" dirty="0"/>
              <a:t> </a:t>
            </a:r>
            <a:r>
              <a:rPr lang="en-US" sz="5400" b="1" dirty="0" smtClean="0"/>
              <a:t>Work on your Rocks and Minerals Project.</a:t>
            </a:r>
          </a:p>
          <a:p>
            <a:endParaRPr lang="en-US" sz="5400" b="1" dirty="0"/>
          </a:p>
        </p:txBody>
      </p:sp>
    </p:spTree>
    <p:extLst>
      <p:ext uri="{BB962C8B-B14F-4D97-AF65-F5344CB8AC3E}">
        <p14:creationId xmlns:p14="http://schemas.microsoft.com/office/powerpoint/2010/main" val="1758737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Warm Up:</a:t>
            </a:r>
            <a:endParaRPr lang="en-US" sz="6000" b="1" dirty="0"/>
          </a:p>
        </p:txBody>
      </p:sp>
      <p:sp>
        <p:nvSpPr>
          <p:cNvPr id="3" name="TextBox 2"/>
          <p:cNvSpPr txBox="1"/>
          <p:nvPr/>
        </p:nvSpPr>
        <p:spPr>
          <a:xfrm>
            <a:off x="839449" y="1417638"/>
            <a:ext cx="10742951" cy="3416320"/>
          </a:xfrm>
          <a:prstGeom prst="rect">
            <a:avLst/>
          </a:prstGeom>
          <a:noFill/>
        </p:spPr>
        <p:txBody>
          <a:bodyPr wrap="square" rtlCol="0">
            <a:spAutoFit/>
          </a:bodyPr>
          <a:lstStyle/>
          <a:p>
            <a:pPr marL="342900" indent="-342900">
              <a:buAutoNum type="arabicPeriod"/>
            </a:pPr>
            <a:r>
              <a:rPr lang="en-US" sz="5400" b="1" dirty="0" smtClean="0"/>
              <a:t>What are the 3 kinds of sedimentary rock? Explain them.</a:t>
            </a:r>
          </a:p>
          <a:p>
            <a:pPr marL="342900" indent="-342900">
              <a:buAutoNum type="arabicPeriod"/>
            </a:pPr>
            <a:r>
              <a:rPr lang="en-US" sz="5400" b="1" dirty="0" smtClean="0"/>
              <a:t>STUDY your sedimentary rock notes! </a:t>
            </a:r>
            <a:endParaRPr lang="en-US" sz="5400" b="1" dirty="0"/>
          </a:p>
        </p:txBody>
      </p:sp>
    </p:spTree>
    <p:extLst>
      <p:ext uri="{BB962C8B-B14F-4D97-AF65-F5344CB8AC3E}">
        <p14:creationId xmlns:p14="http://schemas.microsoft.com/office/powerpoint/2010/main" val="919301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Work Session:</a:t>
            </a:r>
            <a:endParaRPr lang="en-US" sz="6000" b="1" dirty="0"/>
          </a:p>
        </p:txBody>
      </p:sp>
      <p:sp>
        <p:nvSpPr>
          <p:cNvPr id="3" name="TextBox 2"/>
          <p:cNvSpPr txBox="1"/>
          <p:nvPr/>
        </p:nvSpPr>
        <p:spPr>
          <a:xfrm>
            <a:off x="839449" y="1417638"/>
            <a:ext cx="10742951" cy="3416320"/>
          </a:xfrm>
          <a:prstGeom prst="rect">
            <a:avLst/>
          </a:prstGeom>
          <a:noFill/>
        </p:spPr>
        <p:txBody>
          <a:bodyPr wrap="square" rtlCol="0">
            <a:spAutoFit/>
          </a:bodyPr>
          <a:lstStyle/>
          <a:p>
            <a:pPr marL="342900" indent="-342900">
              <a:buAutoNum type="arabicPeriod"/>
            </a:pPr>
            <a:r>
              <a:rPr lang="en-US" sz="5400" b="1" dirty="0"/>
              <a:t> </a:t>
            </a:r>
            <a:r>
              <a:rPr lang="en-US" sz="5400" b="1" dirty="0" smtClean="0"/>
              <a:t>Quiz</a:t>
            </a:r>
          </a:p>
          <a:p>
            <a:pPr marL="342900" indent="-342900">
              <a:buAutoNum type="arabicPeriod"/>
            </a:pPr>
            <a:r>
              <a:rPr lang="en-US" sz="5400" b="1" dirty="0"/>
              <a:t> </a:t>
            </a:r>
            <a:r>
              <a:rPr lang="en-US" sz="5400" b="1" dirty="0" smtClean="0"/>
              <a:t>Work on your Rocks and Minerals Project.</a:t>
            </a:r>
          </a:p>
          <a:p>
            <a:endParaRPr lang="en-US" sz="5400" b="1" dirty="0"/>
          </a:p>
        </p:txBody>
      </p:sp>
    </p:spTree>
    <p:extLst>
      <p:ext uri="{BB962C8B-B14F-4D97-AF65-F5344CB8AC3E}">
        <p14:creationId xmlns:p14="http://schemas.microsoft.com/office/powerpoint/2010/main" val="787651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Closing:</a:t>
            </a:r>
            <a:endParaRPr lang="en-US" sz="6000" b="1" dirty="0"/>
          </a:p>
        </p:txBody>
      </p:sp>
      <p:sp>
        <p:nvSpPr>
          <p:cNvPr id="3" name="TextBox 2"/>
          <p:cNvSpPr txBox="1"/>
          <p:nvPr/>
        </p:nvSpPr>
        <p:spPr>
          <a:xfrm>
            <a:off x="839449" y="1417638"/>
            <a:ext cx="10742951" cy="2585323"/>
          </a:xfrm>
          <a:prstGeom prst="rect">
            <a:avLst/>
          </a:prstGeom>
          <a:noFill/>
        </p:spPr>
        <p:txBody>
          <a:bodyPr wrap="square" rtlCol="0">
            <a:spAutoFit/>
          </a:bodyPr>
          <a:lstStyle/>
          <a:p>
            <a:pPr marL="342900" indent="-342900">
              <a:buAutoNum type="arabicPeriod"/>
            </a:pPr>
            <a:r>
              <a:rPr lang="en-US" sz="5400" b="1" dirty="0" smtClean="0"/>
              <a:t>What are the 5 processes that happen in order for sedimentary rock to form?</a:t>
            </a:r>
            <a:endParaRPr lang="en-US" sz="5400" b="1" dirty="0"/>
          </a:p>
        </p:txBody>
      </p:sp>
    </p:spTree>
    <p:extLst>
      <p:ext uri="{BB962C8B-B14F-4D97-AF65-F5344CB8AC3E}">
        <p14:creationId xmlns:p14="http://schemas.microsoft.com/office/powerpoint/2010/main" val="1493340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362200"/>
            <a:ext cx="8229600" cy="2514600"/>
          </a:xfrm>
          <a:scene3d>
            <a:camera prst="orthographicFront"/>
            <a:lightRig rig="threePt" dir="t"/>
          </a:scene3d>
          <a:sp3d>
            <a:bevelT w="165100" prst="coolSlant"/>
          </a:sp3d>
        </p:spPr>
        <p:txBody>
          <a:bodyPr>
            <a:noAutofit/>
          </a:bodyPr>
          <a:lstStyle/>
          <a:p>
            <a:r>
              <a:rPr lang="en-US" sz="9600" b="1" dirty="0">
                <a:solidFill>
                  <a:schemeClr val="bg1"/>
                </a:solidFill>
                <a:effectLst>
                  <a:outerShdw blurRad="38100" dist="38100" dir="2700000" algn="tl">
                    <a:srgbClr val="000000">
                      <a:alpha val="43137"/>
                    </a:srgbClr>
                  </a:outerShdw>
                </a:effectLst>
              </a:rPr>
              <a:t>Sedimentary Rock</a:t>
            </a:r>
          </a:p>
        </p:txBody>
      </p:sp>
    </p:spTree>
    <p:extLst>
      <p:ext uri="{BB962C8B-B14F-4D97-AF65-F5344CB8AC3E}">
        <p14:creationId xmlns:p14="http://schemas.microsoft.com/office/powerpoint/2010/main" val="1602444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a:scene3d>
            <a:camera prst="orthographicFront"/>
            <a:lightRig rig="threePt" dir="t"/>
          </a:scene3d>
          <a:sp3d>
            <a:bevelT/>
          </a:sp3d>
        </p:spPr>
        <p:txBody>
          <a:bodyPr>
            <a:normAutofit/>
          </a:bodyPr>
          <a:lstStyle/>
          <a:p>
            <a:r>
              <a:rPr lang="en-US" sz="6000" dirty="0">
                <a:solidFill>
                  <a:schemeClr val="bg1"/>
                </a:solidFill>
                <a:effectLst>
                  <a:outerShdw blurRad="38100" dist="38100" dir="2700000" algn="tl">
                    <a:srgbClr val="000000">
                      <a:alpha val="43137"/>
                    </a:srgbClr>
                  </a:outerShdw>
                </a:effectLst>
                <a:latin typeface="Berlin Sans FB" pitchFamily="34" charset="0"/>
              </a:rPr>
              <a:t>Sediment &amp; Sedimentary </a:t>
            </a:r>
            <a:r>
              <a:rPr lang="en-US" sz="6000" dirty="0" smtClean="0">
                <a:solidFill>
                  <a:schemeClr val="bg1"/>
                </a:solidFill>
                <a:effectLst>
                  <a:outerShdw blurRad="38100" dist="38100" dir="2700000" algn="tl">
                    <a:srgbClr val="000000">
                      <a:alpha val="43137"/>
                    </a:srgbClr>
                  </a:outerShdw>
                </a:effectLst>
                <a:latin typeface="Berlin Sans FB" pitchFamily="34" charset="0"/>
              </a:rPr>
              <a:t>Rock</a:t>
            </a:r>
            <a:endParaRPr lang="en-US" sz="6000" dirty="0">
              <a:solidFill>
                <a:schemeClr val="bg1"/>
              </a:solidFill>
              <a:effectLst>
                <a:outerShdw blurRad="38100" dist="38100" dir="2700000" algn="tl">
                  <a:srgbClr val="000000">
                    <a:alpha val="43137"/>
                  </a:srgbClr>
                </a:outerShdw>
              </a:effectLst>
              <a:latin typeface="Berlin Sans FB" pitchFamily="34" charset="0"/>
            </a:endParaRPr>
          </a:p>
        </p:txBody>
      </p:sp>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33563"/>
            <a:ext cx="6381750"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249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a:scene3d>
            <a:camera prst="orthographicFront"/>
            <a:lightRig rig="threePt" dir="t"/>
          </a:scene3d>
          <a:sp3d>
            <a:bevelT/>
          </a:sp3d>
        </p:spPr>
        <p:txBody>
          <a:bodyPr>
            <a:normAutofit/>
          </a:bodyPr>
          <a:lstStyle/>
          <a:p>
            <a:r>
              <a:rPr lang="en-US" sz="6000" dirty="0">
                <a:solidFill>
                  <a:schemeClr val="bg1"/>
                </a:solidFill>
                <a:effectLst>
                  <a:outerShdw blurRad="38100" dist="38100" dir="2700000" algn="tl">
                    <a:srgbClr val="000000">
                      <a:alpha val="43137"/>
                    </a:srgbClr>
                  </a:outerShdw>
                </a:effectLst>
                <a:latin typeface="Berlin Sans FB" pitchFamily="34" charset="0"/>
              </a:rPr>
              <a:t>What is Sediment?</a:t>
            </a:r>
          </a:p>
        </p:txBody>
      </p:sp>
      <p:sp>
        <p:nvSpPr>
          <p:cNvPr id="3" name="Content Placeholder 2"/>
          <p:cNvSpPr>
            <a:spLocks noGrp="1"/>
          </p:cNvSpPr>
          <p:nvPr>
            <p:ph idx="1"/>
          </p:nvPr>
        </p:nvSpPr>
        <p:spPr>
          <a:xfrm>
            <a:off x="1524000" y="1752600"/>
            <a:ext cx="9220200" cy="5105400"/>
          </a:xfrm>
          <a:solidFill>
            <a:schemeClr val="tx1">
              <a:lumMod val="95000"/>
              <a:lumOff val="5000"/>
              <a:alpha val="7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eaLnBrk="0" fontAlgn="base" hangingPunct="0">
              <a:spcAft>
                <a:spcPct val="0"/>
              </a:spcAft>
              <a:buClr>
                <a:srgbClr val="B2B2B2"/>
              </a:buClr>
              <a:buNone/>
            </a:pPr>
            <a:r>
              <a:rPr lang="en-US" sz="4800" kern="0" dirty="0">
                <a:solidFill>
                  <a:prstClr val="white"/>
                </a:solidFill>
                <a:latin typeface="Arial"/>
              </a:rPr>
              <a:t>What do you walk on when you wade into a stream, river, ocean or lake?</a:t>
            </a:r>
          </a:p>
        </p:txBody>
      </p:sp>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249" y="3403023"/>
            <a:ext cx="4191000" cy="314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2070" y="4038601"/>
            <a:ext cx="4278927" cy="2674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5284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a:scene3d>
            <a:camera prst="orthographicFront"/>
            <a:lightRig rig="threePt" dir="t"/>
          </a:scene3d>
          <a:sp3d>
            <a:bevelT/>
          </a:sp3d>
        </p:spPr>
        <p:txBody>
          <a:bodyPr>
            <a:normAutofit/>
          </a:bodyPr>
          <a:lstStyle/>
          <a:p>
            <a:r>
              <a:rPr lang="en-US" sz="6000" dirty="0">
                <a:solidFill>
                  <a:schemeClr val="bg1"/>
                </a:solidFill>
                <a:effectLst>
                  <a:outerShdw blurRad="38100" dist="38100" dir="2700000" algn="tl">
                    <a:srgbClr val="000000">
                      <a:alpha val="43137"/>
                    </a:srgbClr>
                  </a:outerShdw>
                </a:effectLst>
                <a:latin typeface="Berlin Sans FB" pitchFamily="34" charset="0"/>
              </a:rPr>
              <a:t>What is Sediment?</a:t>
            </a:r>
          </a:p>
        </p:txBody>
      </p:sp>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pic>
        <p:nvPicPr>
          <p:cNvPr id="4098" name="Picture 2" descr="http://www.renorock.net/images/Plaster%20Sand%20(Wash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143"/>
          <a:stretch/>
        </p:blipFill>
        <p:spPr bwMode="auto">
          <a:xfrm>
            <a:off x="1524001" y="1447800"/>
            <a:ext cx="3004457" cy="5257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c/c1/Mud_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384815" y="2454388"/>
            <a:ext cx="5072063" cy="30588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generalhorticulture.tamu.edu/h202/labs/lab7/mineral-particles/silt-a.jpg"/>
          <p:cNvPicPr>
            <a:picLocks noChangeAspect="1" noChangeArrowheads="1"/>
          </p:cNvPicPr>
          <p:nvPr/>
        </p:nvPicPr>
        <p:blipFill rotWithShape="1">
          <a:blip r:embed="rId5">
            <a:extLst>
              <a:ext uri="{28A0092B-C50C-407E-A947-70E740481C1C}">
                <a14:useLocalDpi xmlns:a14="http://schemas.microsoft.com/office/drawing/2010/main" val="0"/>
              </a:ext>
            </a:extLst>
          </a:blip>
          <a:srcRect l="5634" t="18285" b="26857"/>
          <a:stretch/>
        </p:blipFill>
        <p:spPr bwMode="auto">
          <a:xfrm rot="16200000">
            <a:off x="3407231" y="2569029"/>
            <a:ext cx="5105400" cy="286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282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traveljournals.net/pictures/l/29/290621-beautiful-white-kavango-river-sand-bagani-namib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5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p:txBody>
          <a:bodyPr/>
          <a:lstStyle/>
          <a:p>
            <a:pPr eaLnBrk="1" hangingPunct="1"/>
            <a:r>
              <a:rPr lang="en-US" smtClean="0"/>
              <a:t>Rock &amp; mineral fragments</a:t>
            </a:r>
          </a:p>
          <a:p>
            <a:pPr eaLnBrk="1" hangingPunct="1"/>
            <a:endParaRPr lang="en-US" smtClean="0"/>
          </a:p>
          <a:p>
            <a:pPr eaLnBrk="1" hangingPunct="1"/>
            <a:endParaRPr lang="en-US" smtClean="0"/>
          </a:p>
        </p:txBody>
      </p:sp>
      <p:sp>
        <p:nvSpPr>
          <p:cNvPr id="7170"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solidFill>
                  <a:schemeClr val="tx1"/>
                </a:solidFill>
                <a:latin typeface="GoudyHandtooled BT" pitchFamily="82" charset="0"/>
                <a:hlinkClick r:id="rId2" action="ppaction://hlinksldjump"/>
              </a:rPr>
              <a:t>Sediment</a:t>
            </a:r>
            <a:br>
              <a:rPr lang="en-US" smtClean="0">
                <a:solidFill>
                  <a:schemeClr val="tx1"/>
                </a:solidFill>
                <a:latin typeface="GoudyHandtooled BT" pitchFamily="82" charset="0"/>
                <a:hlinkClick r:id="rId2" action="ppaction://hlinksldjump"/>
              </a:rPr>
            </a:br>
            <a:endParaRPr lang="en-US" smtClean="0">
              <a:solidFill>
                <a:schemeClr val="tx1"/>
              </a:solidFill>
              <a:latin typeface="GoudyHandtooled BT" pitchFamily="82" charset="0"/>
            </a:endParaRPr>
          </a:p>
        </p:txBody>
      </p:sp>
      <p:pic>
        <p:nvPicPr>
          <p:cNvPr id="14340" name="Picture 5" descr="sedregolit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0"/>
            <a:ext cx="4267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865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 Terms</a:t>
            </a:r>
            <a:endParaRPr lang="en-US" dirty="0">
              <a:solidFill>
                <a:schemeClr val="accent1">
                  <a:satMod val="150000"/>
                </a:schemeClr>
              </a:solidFill>
            </a:endParaRPr>
          </a:p>
        </p:txBody>
      </p:sp>
      <p:sp>
        <p:nvSpPr>
          <p:cNvPr id="15365" name="Content Placeholder 2"/>
          <p:cNvSpPr txBox="1">
            <a:spLocks/>
          </p:cNvSpPr>
          <p:nvPr/>
        </p:nvSpPr>
        <p:spPr bwMode="auto">
          <a:xfrm>
            <a:off x="1981200" y="1774826"/>
            <a:ext cx="8229600" cy="2035175"/>
          </a:xfrm>
          <a:prstGeom prst="rect">
            <a:avLst/>
          </a:prstGeom>
          <a:noFill/>
          <a:ln w="9525">
            <a:noFill/>
            <a:miter lim="800000"/>
            <a:headEnd/>
            <a:tailEnd/>
          </a:ln>
        </p:spPr>
        <p:txBody>
          <a:bodyPr/>
          <a:lstStyle/>
          <a:p>
            <a:pPr marL="438150" indent="-319088">
              <a:buClr>
                <a:srgbClr val="4F81BD"/>
              </a:buClr>
              <a:buSzPct val="80000"/>
              <a:buFont typeface="Wingdings 2" pitchFamily="18" charset="2"/>
              <a:buChar char=""/>
            </a:pPr>
            <a:r>
              <a:rPr lang="en-US" sz="3200" b="1" dirty="0">
                <a:solidFill>
                  <a:prstClr val="black"/>
                </a:solidFill>
                <a:latin typeface="Corbel" pitchFamily="34" charset="0"/>
              </a:rPr>
              <a:t>Weathering: </a:t>
            </a:r>
            <a:r>
              <a:rPr lang="en-US" sz="3200" dirty="0">
                <a:solidFill>
                  <a:prstClr val="black"/>
                </a:solidFill>
                <a:latin typeface="Corbel" pitchFamily="34" charset="0"/>
              </a:rPr>
              <a:t>rock is </a:t>
            </a:r>
            <a:r>
              <a:rPr lang="en-US" sz="3200" u="sng" dirty="0">
                <a:solidFill>
                  <a:prstClr val="black"/>
                </a:solidFill>
                <a:latin typeface="Corbel" pitchFamily="34" charset="0"/>
              </a:rPr>
              <a:t>broken</a:t>
            </a:r>
            <a:r>
              <a:rPr lang="en-US" sz="3200" dirty="0">
                <a:solidFill>
                  <a:prstClr val="black"/>
                </a:solidFill>
                <a:latin typeface="Corbel" pitchFamily="34" charset="0"/>
              </a:rPr>
              <a:t> down into smaller pieces or </a:t>
            </a:r>
            <a:r>
              <a:rPr lang="en-US" sz="3200" u="sng" dirty="0">
                <a:solidFill>
                  <a:prstClr val="black"/>
                </a:solidFill>
                <a:latin typeface="Corbel" pitchFamily="34" charset="0"/>
              </a:rPr>
              <a:t>fragments</a:t>
            </a:r>
            <a:r>
              <a:rPr lang="en-US" sz="3200" dirty="0">
                <a:solidFill>
                  <a:prstClr val="black"/>
                </a:solidFill>
                <a:latin typeface="Corbel" pitchFamily="34" charset="0"/>
              </a:rPr>
              <a:t> by physical or chemical processes. </a:t>
            </a: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895350" lvl="1"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pic>
        <p:nvPicPr>
          <p:cNvPr id="3" name="Picture 2"/>
          <p:cNvPicPr>
            <a:picLocks noChangeAspect="1"/>
          </p:cNvPicPr>
          <p:nvPr/>
        </p:nvPicPr>
        <p:blipFill>
          <a:blip r:embed="rId2"/>
          <a:stretch>
            <a:fillRect/>
          </a:stretch>
        </p:blipFill>
        <p:spPr>
          <a:xfrm>
            <a:off x="2922610" y="3423511"/>
            <a:ext cx="5742930" cy="3237257"/>
          </a:xfrm>
          <a:prstGeom prst="rect">
            <a:avLst/>
          </a:prstGeom>
        </p:spPr>
      </p:pic>
    </p:spTree>
    <p:extLst>
      <p:ext uri="{BB962C8B-B14F-4D97-AF65-F5344CB8AC3E}">
        <p14:creationId xmlns:p14="http://schemas.microsoft.com/office/powerpoint/2010/main" val="353554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 Terms</a:t>
            </a:r>
            <a:endParaRPr lang="en-US" dirty="0">
              <a:solidFill>
                <a:schemeClr val="accent1">
                  <a:satMod val="150000"/>
                </a:schemeClr>
              </a:solidFill>
            </a:endParaRPr>
          </a:p>
        </p:txBody>
      </p:sp>
      <p:sp>
        <p:nvSpPr>
          <p:cNvPr id="15365" name="Content Placeholder 2"/>
          <p:cNvSpPr txBox="1">
            <a:spLocks/>
          </p:cNvSpPr>
          <p:nvPr/>
        </p:nvSpPr>
        <p:spPr bwMode="auto">
          <a:xfrm>
            <a:off x="1981200" y="1774826"/>
            <a:ext cx="8229600" cy="2035175"/>
          </a:xfrm>
          <a:prstGeom prst="rect">
            <a:avLst/>
          </a:prstGeom>
          <a:noFill/>
          <a:ln w="9525">
            <a:noFill/>
            <a:miter lim="800000"/>
            <a:headEnd/>
            <a:tailEnd/>
          </a:ln>
        </p:spPr>
        <p:txBody>
          <a:bodyPr/>
          <a:lstStyle/>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895350" lvl="1"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sp>
        <p:nvSpPr>
          <p:cNvPr id="5" name="Rectangle 4"/>
          <p:cNvSpPr/>
          <p:nvPr/>
        </p:nvSpPr>
        <p:spPr>
          <a:xfrm>
            <a:off x="2209800" y="1143000"/>
            <a:ext cx="7467600" cy="2308324"/>
          </a:xfrm>
          <a:prstGeom prst="rect">
            <a:avLst/>
          </a:prstGeom>
        </p:spPr>
        <p:txBody>
          <a:bodyPr wrap="square">
            <a:spAutoFit/>
          </a:bodyPr>
          <a:lstStyle/>
          <a:p>
            <a:pPr marL="438150" indent="-319088">
              <a:buClr>
                <a:srgbClr val="4F81BD"/>
              </a:buClr>
              <a:buSzPct val="80000"/>
              <a:buFont typeface="Wingdings 2" pitchFamily="18" charset="2"/>
              <a:buChar char=""/>
            </a:pPr>
            <a:r>
              <a:rPr lang="en-US" sz="3600" b="1" u="sng" dirty="0">
                <a:solidFill>
                  <a:prstClr val="black"/>
                </a:solidFill>
                <a:latin typeface="Corbel" pitchFamily="34" charset="0"/>
              </a:rPr>
              <a:t>Erosion: </a:t>
            </a:r>
            <a:r>
              <a:rPr lang="en-US" sz="3600" dirty="0">
                <a:solidFill>
                  <a:prstClr val="black"/>
                </a:solidFill>
                <a:latin typeface="Corbel" pitchFamily="34" charset="0"/>
              </a:rPr>
              <a:t>the process by which wind, water, ice, or gravity </a:t>
            </a:r>
            <a:r>
              <a:rPr lang="en-US" sz="3600" u="sng" dirty="0">
                <a:solidFill>
                  <a:prstClr val="black"/>
                </a:solidFill>
                <a:latin typeface="Corbel" pitchFamily="34" charset="0"/>
              </a:rPr>
              <a:t>transports</a:t>
            </a:r>
            <a:r>
              <a:rPr lang="en-US" sz="3600" dirty="0">
                <a:solidFill>
                  <a:prstClr val="black"/>
                </a:solidFill>
                <a:latin typeface="Corbel" pitchFamily="34" charset="0"/>
              </a:rPr>
              <a:t> soil and sediment from one location to another.</a:t>
            </a:r>
          </a:p>
        </p:txBody>
      </p:sp>
      <p:pic>
        <p:nvPicPr>
          <p:cNvPr id="3" name="Picture 2"/>
          <p:cNvPicPr>
            <a:picLocks noChangeAspect="1"/>
          </p:cNvPicPr>
          <p:nvPr/>
        </p:nvPicPr>
        <p:blipFill>
          <a:blip r:embed="rId2"/>
          <a:stretch>
            <a:fillRect/>
          </a:stretch>
        </p:blipFill>
        <p:spPr>
          <a:xfrm>
            <a:off x="600336" y="3810000"/>
            <a:ext cx="3617981" cy="2172387"/>
          </a:xfrm>
          <a:prstGeom prst="rect">
            <a:avLst/>
          </a:prstGeom>
        </p:spPr>
      </p:pic>
    </p:spTree>
    <p:extLst>
      <p:ext uri="{BB962C8B-B14F-4D97-AF65-F5344CB8AC3E}">
        <p14:creationId xmlns:p14="http://schemas.microsoft.com/office/powerpoint/2010/main" val="896420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74638"/>
            <a:ext cx="4648200" cy="1143000"/>
          </a:xfrm>
        </p:spPr>
        <p:txBody>
          <a:bodyPr/>
          <a:lstStyle/>
          <a:p>
            <a:r>
              <a:rPr lang="en-US" dirty="0" smtClean="0"/>
              <a:t>Glaciers</a:t>
            </a:r>
            <a:endParaRPr lang="en-US" dirty="0"/>
          </a:p>
        </p:txBody>
      </p:sp>
      <p:pic>
        <p:nvPicPr>
          <p:cNvPr id="108546" name="Picture 2" descr="https://encrypted-tbn1.gstatic.com/images?q=tbn:ANd9GcSpZ3xrww4Yz6UdubT2bWdZtoPbC5jwyPQCnY17-WRvp2zKuHrb"/>
          <p:cNvPicPr>
            <a:picLocks noChangeAspect="1" noChangeArrowheads="1"/>
          </p:cNvPicPr>
          <p:nvPr/>
        </p:nvPicPr>
        <p:blipFill>
          <a:blip r:embed="rId2" cstate="print"/>
          <a:srcRect/>
          <a:stretch>
            <a:fillRect/>
          </a:stretch>
        </p:blipFill>
        <p:spPr bwMode="auto">
          <a:xfrm>
            <a:off x="1524000" y="304800"/>
            <a:ext cx="4923850" cy="3276600"/>
          </a:xfrm>
          <a:prstGeom prst="rect">
            <a:avLst/>
          </a:prstGeom>
          <a:noFill/>
        </p:spPr>
      </p:pic>
      <p:pic>
        <p:nvPicPr>
          <p:cNvPr id="108548" name="Picture 4" descr="http://www.fhs.d211.org/departments/science/jadcock/pics/valleyGlacier.jpg"/>
          <p:cNvPicPr>
            <a:picLocks noChangeAspect="1" noChangeArrowheads="1"/>
          </p:cNvPicPr>
          <p:nvPr/>
        </p:nvPicPr>
        <p:blipFill>
          <a:blip r:embed="rId3" cstate="print"/>
          <a:srcRect/>
          <a:stretch>
            <a:fillRect/>
          </a:stretch>
        </p:blipFill>
        <p:spPr bwMode="auto">
          <a:xfrm>
            <a:off x="5191126" y="2636694"/>
            <a:ext cx="5476875" cy="4221307"/>
          </a:xfrm>
          <a:prstGeom prst="rect">
            <a:avLst/>
          </a:prstGeom>
          <a:noFill/>
        </p:spPr>
      </p:pic>
    </p:spTree>
    <p:extLst>
      <p:ext uri="{BB962C8B-B14F-4D97-AF65-F5344CB8AC3E}">
        <p14:creationId xmlns:p14="http://schemas.microsoft.com/office/powerpoint/2010/main" val="1318335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 Terms</a:t>
            </a:r>
            <a:endParaRPr lang="en-US" dirty="0">
              <a:solidFill>
                <a:schemeClr val="accent1">
                  <a:satMod val="150000"/>
                </a:schemeClr>
              </a:solidFill>
            </a:endParaRPr>
          </a:p>
        </p:txBody>
      </p:sp>
      <p:pic>
        <p:nvPicPr>
          <p:cNvPr id="15363" name="Picture 2" descr="SEDIANIM.GIF (205851 bytes)"/>
          <p:cNvPicPr>
            <a:picLocks noChangeAspect="1" noChangeArrowheads="1" noCrop="1"/>
          </p:cNvPicPr>
          <p:nvPr/>
        </p:nvPicPr>
        <p:blipFill>
          <a:blip r:embed="rId2" cstate="print"/>
          <a:srcRect/>
          <a:stretch>
            <a:fillRect/>
          </a:stretch>
        </p:blipFill>
        <p:spPr bwMode="auto">
          <a:xfrm>
            <a:off x="7543800" y="2057401"/>
            <a:ext cx="2947988" cy="3590925"/>
          </a:xfrm>
          <a:prstGeom prst="rect">
            <a:avLst/>
          </a:prstGeom>
          <a:noFill/>
          <a:ln w="9525">
            <a:noFill/>
            <a:miter lim="800000"/>
            <a:headEnd/>
            <a:tailEnd/>
          </a:ln>
        </p:spPr>
      </p:pic>
      <p:sp>
        <p:nvSpPr>
          <p:cNvPr id="4" name="Rectangle 3"/>
          <p:cNvSpPr/>
          <p:nvPr/>
        </p:nvSpPr>
        <p:spPr>
          <a:xfrm>
            <a:off x="6781800" y="6096000"/>
            <a:ext cx="3657600" cy="254000"/>
          </a:xfrm>
          <a:prstGeom prst="rect">
            <a:avLst/>
          </a:prstGeom>
        </p:spPr>
        <p:txBody>
          <a:bodyPr>
            <a:spAutoFit/>
          </a:bodyPr>
          <a:lstStyle/>
          <a:p>
            <a:pPr>
              <a:defRPr/>
            </a:pPr>
            <a:r>
              <a:rPr lang="en-US" sz="1050" dirty="0">
                <a:solidFill>
                  <a:prstClr val="black"/>
                </a:solidFill>
              </a:rPr>
              <a:t>http://www.fi.edu/fellows/payton/rocks/create/sediment.htm</a:t>
            </a:r>
          </a:p>
        </p:txBody>
      </p:sp>
      <p:sp>
        <p:nvSpPr>
          <p:cNvPr id="15365" name="Content Placeholder 2"/>
          <p:cNvSpPr txBox="1">
            <a:spLocks/>
          </p:cNvSpPr>
          <p:nvPr/>
        </p:nvSpPr>
        <p:spPr bwMode="auto">
          <a:xfrm>
            <a:off x="762000" y="1093340"/>
            <a:ext cx="6019800" cy="4625975"/>
          </a:xfrm>
          <a:prstGeom prst="rect">
            <a:avLst/>
          </a:prstGeom>
          <a:noFill/>
          <a:ln w="9525">
            <a:noFill/>
            <a:miter lim="800000"/>
            <a:headEnd/>
            <a:tailEnd/>
          </a:ln>
        </p:spPr>
        <p:txBody>
          <a:bodyPr/>
          <a:lstStyle/>
          <a:p>
            <a:pPr marL="119062">
              <a:buClr>
                <a:srgbClr val="4F81BD"/>
              </a:buClr>
              <a:buSzPct val="80000"/>
            </a:pPr>
            <a:r>
              <a:rPr lang="en-US" sz="3200" b="1" u="sng" dirty="0" smtClean="0">
                <a:solidFill>
                  <a:prstClr val="black"/>
                </a:solidFill>
                <a:latin typeface="Corbel" pitchFamily="34" charset="0"/>
              </a:rPr>
              <a:t>Deposition</a:t>
            </a:r>
            <a:r>
              <a:rPr lang="en-US" sz="3200" b="1" u="sng" dirty="0">
                <a:solidFill>
                  <a:prstClr val="black"/>
                </a:solidFill>
                <a:latin typeface="Corbel" pitchFamily="34" charset="0"/>
              </a:rPr>
              <a:t>: </a:t>
            </a:r>
            <a:r>
              <a:rPr lang="en-US" sz="3200" dirty="0">
                <a:solidFill>
                  <a:prstClr val="black"/>
                </a:solidFill>
                <a:latin typeface="Corbel" pitchFamily="34" charset="0"/>
              </a:rPr>
              <a:t>the process by</a:t>
            </a:r>
          </a:p>
          <a:p>
            <a:pPr marL="438150" indent="-319088">
              <a:buClr>
                <a:srgbClr val="4F81BD"/>
              </a:buClr>
              <a:buSzPct val="80000"/>
            </a:pPr>
            <a:r>
              <a:rPr lang="en-US" sz="3200" dirty="0">
                <a:solidFill>
                  <a:prstClr val="black"/>
                </a:solidFill>
                <a:latin typeface="Corbel" pitchFamily="34" charset="0"/>
              </a:rPr>
              <a:t>	which </a:t>
            </a:r>
            <a:r>
              <a:rPr lang="en-US" sz="3200" u="sng" dirty="0">
                <a:solidFill>
                  <a:prstClr val="black"/>
                </a:solidFill>
                <a:latin typeface="Corbel" pitchFamily="34" charset="0"/>
              </a:rPr>
              <a:t>material</a:t>
            </a:r>
            <a:r>
              <a:rPr lang="en-US" sz="3200" dirty="0">
                <a:solidFill>
                  <a:prstClr val="black"/>
                </a:solidFill>
                <a:latin typeface="Corbel" pitchFamily="34" charset="0"/>
              </a:rPr>
              <a:t> is </a:t>
            </a:r>
            <a:r>
              <a:rPr lang="en-US" sz="3200" u="sng" dirty="0">
                <a:solidFill>
                  <a:prstClr val="black"/>
                </a:solidFill>
                <a:latin typeface="Corbel" pitchFamily="34" charset="0"/>
              </a:rPr>
              <a:t>laid</a:t>
            </a:r>
            <a:r>
              <a:rPr lang="en-US" sz="3200" dirty="0">
                <a:solidFill>
                  <a:prstClr val="black"/>
                </a:solidFill>
                <a:latin typeface="Corbel" pitchFamily="34" charset="0"/>
              </a:rPr>
              <a:t> </a:t>
            </a:r>
            <a:r>
              <a:rPr lang="en-US" sz="3200" u="sng" dirty="0">
                <a:solidFill>
                  <a:prstClr val="black"/>
                </a:solidFill>
                <a:latin typeface="Corbel" pitchFamily="34" charset="0"/>
              </a:rPr>
              <a:t>down</a:t>
            </a:r>
            <a:r>
              <a:rPr lang="en-US" sz="3200" dirty="0">
                <a:solidFill>
                  <a:prstClr val="black"/>
                </a:solidFill>
                <a:latin typeface="Corbel" pitchFamily="34" charset="0"/>
              </a:rPr>
              <a:t>.</a:t>
            </a: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895350" lvl="1"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pic>
        <p:nvPicPr>
          <p:cNvPr id="5" name="Picture 4"/>
          <p:cNvPicPr>
            <a:picLocks noChangeAspect="1"/>
          </p:cNvPicPr>
          <p:nvPr/>
        </p:nvPicPr>
        <p:blipFill>
          <a:blip r:embed="rId3"/>
          <a:stretch>
            <a:fillRect/>
          </a:stretch>
        </p:blipFill>
        <p:spPr>
          <a:xfrm>
            <a:off x="481731" y="3998074"/>
            <a:ext cx="3861669" cy="2569765"/>
          </a:xfrm>
          <a:prstGeom prst="rect">
            <a:avLst/>
          </a:prstGeom>
        </p:spPr>
      </p:pic>
      <p:pic>
        <p:nvPicPr>
          <p:cNvPr id="7" name="Picture 6"/>
          <p:cNvPicPr>
            <a:picLocks noChangeAspect="1"/>
          </p:cNvPicPr>
          <p:nvPr/>
        </p:nvPicPr>
        <p:blipFill>
          <a:blip r:embed="rId4"/>
          <a:stretch>
            <a:fillRect/>
          </a:stretch>
        </p:blipFill>
        <p:spPr>
          <a:xfrm>
            <a:off x="3394944" y="2632701"/>
            <a:ext cx="3193580" cy="2413752"/>
          </a:xfrm>
          <a:prstGeom prst="rect">
            <a:avLst/>
          </a:prstGeom>
        </p:spPr>
      </p:pic>
    </p:spTree>
    <p:extLst>
      <p:ext uri="{BB962C8B-B14F-4D97-AF65-F5344CB8AC3E}">
        <p14:creationId xmlns:p14="http://schemas.microsoft.com/office/powerpoint/2010/main" val="266081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5">
                                            <p:txEl>
                                              <p:pRg st="1" end="1"/>
                                            </p:txEl>
                                          </p:spTgt>
                                        </p:tgtEl>
                                        <p:attrNameLst>
                                          <p:attrName>style.visibility</p:attrName>
                                        </p:attrNameLst>
                                      </p:cBhvr>
                                      <p:to>
                                        <p:strVal val="visible"/>
                                      </p:to>
                                    </p:set>
                                    <p:anim calcmode="lin" valueType="num">
                                      <p:cBhvr additive="base">
                                        <p:cTn id="13"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p:txBody>
          <a:bodyPr/>
          <a:lstStyle/>
          <a:p>
            <a:pPr eaLnBrk="1" hangingPunct="1"/>
            <a:r>
              <a:rPr lang="en-US" smtClean="0"/>
              <a:t>Sediment deposited in layers- lithification</a:t>
            </a:r>
          </a:p>
        </p:txBody>
      </p:sp>
      <p:sp>
        <p:nvSpPr>
          <p:cNvPr id="8194"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solidFill>
                  <a:srgbClr val="CC6600"/>
                </a:solidFill>
                <a:hlinkClick r:id="rId2" action="ppaction://hlinksldjump"/>
              </a:rPr>
              <a:t>Deposited</a:t>
            </a:r>
            <a:br>
              <a:rPr lang="en-US" smtClean="0">
                <a:solidFill>
                  <a:srgbClr val="CC6600"/>
                </a:solidFill>
                <a:hlinkClick r:id="rId2" action="ppaction://hlinksldjump"/>
              </a:rPr>
            </a:br>
            <a:endParaRPr lang="en-US" smtClean="0">
              <a:solidFill>
                <a:srgbClr val="CC6600"/>
              </a:solidFill>
            </a:endParaRPr>
          </a:p>
        </p:txBody>
      </p:sp>
      <p:pic>
        <p:nvPicPr>
          <p:cNvPr id="15364" name="Picture 5" descr="nw0048-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6934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757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 Terms</a:t>
            </a:r>
            <a:endParaRPr lang="en-US" dirty="0">
              <a:solidFill>
                <a:schemeClr val="accent1">
                  <a:satMod val="150000"/>
                </a:schemeClr>
              </a:solidFill>
            </a:endParaRPr>
          </a:p>
        </p:txBody>
      </p:sp>
      <p:sp>
        <p:nvSpPr>
          <p:cNvPr id="15365" name="Content Placeholder 2"/>
          <p:cNvSpPr txBox="1">
            <a:spLocks/>
          </p:cNvSpPr>
          <p:nvPr/>
        </p:nvSpPr>
        <p:spPr bwMode="auto">
          <a:xfrm>
            <a:off x="1676400" y="806507"/>
            <a:ext cx="8686800" cy="4702175"/>
          </a:xfrm>
          <a:prstGeom prst="rect">
            <a:avLst/>
          </a:prstGeom>
          <a:noFill/>
          <a:ln w="9525">
            <a:noFill/>
            <a:miter lim="800000"/>
            <a:headEnd/>
            <a:tailEnd/>
          </a:ln>
        </p:spPr>
        <p:txBody>
          <a:bodyPr/>
          <a:lstStyle/>
          <a:p>
            <a:pPr marL="438150" indent="-319088">
              <a:buClr>
                <a:srgbClr val="4F81BD"/>
              </a:buClr>
              <a:buSzPct val="80000"/>
            </a:pPr>
            <a:endParaRPr lang="en-US" sz="3200" dirty="0">
              <a:solidFill>
                <a:prstClr val="black"/>
              </a:solidFill>
              <a:latin typeface="Corbel" pitchFamily="34" charset="0"/>
            </a:endParaRPr>
          </a:p>
          <a:p>
            <a:pPr marL="438150" indent="-319088">
              <a:buClr>
                <a:srgbClr val="4F81BD"/>
              </a:buClr>
              <a:buSzPct val="80000"/>
              <a:buFont typeface="Wingdings 2" pitchFamily="18" charset="2"/>
              <a:buChar char=""/>
            </a:pPr>
            <a:r>
              <a:rPr lang="en-US" sz="3200" b="1" u="sng" dirty="0">
                <a:solidFill>
                  <a:prstClr val="black"/>
                </a:solidFill>
                <a:latin typeface="Corbel" pitchFamily="34" charset="0"/>
              </a:rPr>
              <a:t>Compaction: </a:t>
            </a:r>
            <a:r>
              <a:rPr lang="en-US" sz="3200" dirty="0">
                <a:solidFill>
                  <a:prstClr val="black"/>
                </a:solidFill>
                <a:latin typeface="Corbel" pitchFamily="34" charset="0"/>
              </a:rPr>
              <a:t>particles are tightly packed together as </a:t>
            </a:r>
            <a:r>
              <a:rPr lang="en-US" sz="3200" u="sng" dirty="0">
                <a:solidFill>
                  <a:prstClr val="black"/>
                </a:solidFill>
                <a:latin typeface="Corbel" pitchFamily="34" charset="0"/>
              </a:rPr>
              <a:t>fluid</a:t>
            </a:r>
            <a:r>
              <a:rPr lang="en-US" sz="3200" dirty="0">
                <a:solidFill>
                  <a:prstClr val="black"/>
                </a:solidFill>
                <a:latin typeface="Corbel" pitchFamily="34" charset="0"/>
              </a:rPr>
              <a:t> and air are </a:t>
            </a:r>
            <a:r>
              <a:rPr lang="en-US" sz="3200" u="sng" dirty="0">
                <a:solidFill>
                  <a:prstClr val="black"/>
                </a:solidFill>
                <a:latin typeface="Corbel" pitchFamily="34" charset="0"/>
              </a:rPr>
              <a:t>squeezed</a:t>
            </a:r>
            <a:r>
              <a:rPr lang="en-US" sz="3200" dirty="0">
                <a:solidFill>
                  <a:prstClr val="black"/>
                </a:solidFill>
                <a:latin typeface="Corbel" pitchFamily="34" charset="0"/>
              </a:rPr>
              <a:t> out.</a:t>
            </a: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895350" lvl="1"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pic>
        <p:nvPicPr>
          <p:cNvPr id="6" name="Picture 5" descr="model_sand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4415" y="3157594"/>
            <a:ext cx="8002438" cy="3560296"/>
          </a:xfrm>
          <a:prstGeom prst="rect">
            <a:avLst/>
          </a:prstGeom>
          <a:noFill/>
        </p:spPr>
      </p:pic>
      <p:pic>
        <p:nvPicPr>
          <p:cNvPr id="3" name="Picture 2"/>
          <p:cNvPicPr>
            <a:picLocks noChangeAspect="1"/>
          </p:cNvPicPr>
          <p:nvPr/>
        </p:nvPicPr>
        <p:blipFill>
          <a:blip r:embed="rId3"/>
          <a:stretch>
            <a:fillRect/>
          </a:stretch>
        </p:blipFill>
        <p:spPr>
          <a:xfrm>
            <a:off x="8246853" y="2546072"/>
            <a:ext cx="3407959" cy="1975275"/>
          </a:xfrm>
          <a:prstGeom prst="rect">
            <a:avLst/>
          </a:prstGeom>
        </p:spPr>
      </p:pic>
    </p:spTree>
    <p:extLst>
      <p:ext uri="{BB962C8B-B14F-4D97-AF65-F5344CB8AC3E}">
        <p14:creationId xmlns:p14="http://schemas.microsoft.com/office/powerpoint/2010/main" val="303306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anim calcmode="lin" valueType="num">
                                      <p:cBhvr additive="base">
                                        <p:cTn id="7"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 Terms</a:t>
            </a:r>
            <a:endParaRPr lang="en-US" dirty="0">
              <a:solidFill>
                <a:schemeClr val="accent1">
                  <a:satMod val="150000"/>
                </a:schemeClr>
              </a:solidFill>
            </a:endParaRPr>
          </a:p>
        </p:txBody>
      </p:sp>
      <p:sp>
        <p:nvSpPr>
          <p:cNvPr id="15365" name="Content Placeholder 2"/>
          <p:cNvSpPr txBox="1">
            <a:spLocks/>
          </p:cNvSpPr>
          <p:nvPr/>
        </p:nvSpPr>
        <p:spPr bwMode="auto">
          <a:xfrm>
            <a:off x="1524000" y="1143000"/>
            <a:ext cx="8686800" cy="1524000"/>
          </a:xfrm>
          <a:prstGeom prst="rect">
            <a:avLst/>
          </a:prstGeom>
          <a:noFill/>
          <a:ln w="9525">
            <a:noFill/>
            <a:miter lim="800000"/>
            <a:headEnd/>
            <a:tailEnd/>
          </a:ln>
        </p:spPr>
        <p:txBody>
          <a:bodyPr/>
          <a:lstStyle/>
          <a:p>
            <a:pPr marL="438150" indent="-319088">
              <a:buClr>
                <a:srgbClr val="4F81BD"/>
              </a:buClr>
              <a:buSzPct val="80000"/>
            </a:pPr>
            <a:r>
              <a:rPr lang="en-US" sz="3200" dirty="0">
                <a:solidFill>
                  <a:prstClr val="black"/>
                </a:solidFill>
                <a:latin typeface="Corbel" pitchFamily="34" charset="0"/>
              </a:rPr>
              <a:t>* </a:t>
            </a:r>
            <a:r>
              <a:rPr lang="en-US" sz="3200" b="1" u="sng" dirty="0">
                <a:solidFill>
                  <a:prstClr val="black"/>
                </a:solidFill>
                <a:latin typeface="Corbel" pitchFamily="34" charset="0"/>
              </a:rPr>
              <a:t>Cementation: </a:t>
            </a:r>
            <a:r>
              <a:rPr lang="en-US" sz="3200" dirty="0">
                <a:solidFill>
                  <a:prstClr val="black"/>
                </a:solidFill>
                <a:latin typeface="Corbel" pitchFamily="34" charset="0"/>
              </a:rPr>
              <a:t>describes when </a:t>
            </a:r>
            <a:r>
              <a:rPr lang="en-US" sz="3200" u="sng" dirty="0">
                <a:solidFill>
                  <a:prstClr val="black"/>
                </a:solidFill>
                <a:latin typeface="Corbel" pitchFamily="34" charset="0"/>
              </a:rPr>
              <a:t>grains</a:t>
            </a:r>
            <a:r>
              <a:rPr lang="en-US" sz="3200" dirty="0">
                <a:solidFill>
                  <a:prstClr val="black"/>
                </a:solidFill>
                <a:latin typeface="Corbel" pitchFamily="34" charset="0"/>
              </a:rPr>
              <a:t> are </a:t>
            </a:r>
            <a:r>
              <a:rPr lang="en-US" sz="3200" u="sng" dirty="0">
                <a:solidFill>
                  <a:prstClr val="black"/>
                </a:solidFill>
                <a:latin typeface="Corbel" pitchFamily="34" charset="0"/>
              </a:rPr>
              <a:t>cemented</a:t>
            </a:r>
            <a:r>
              <a:rPr lang="en-US" sz="3200" dirty="0">
                <a:solidFill>
                  <a:prstClr val="black"/>
                </a:solidFill>
                <a:latin typeface="Corbel" pitchFamily="34" charset="0"/>
              </a:rPr>
              <a:t> together by new minerals (quartz and calcite).</a:t>
            </a:r>
          </a:p>
          <a:p>
            <a:pPr marL="895350" lvl="1"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pic>
        <p:nvPicPr>
          <p:cNvPr id="3" name="Picture 2"/>
          <p:cNvPicPr>
            <a:picLocks noChangeAspect="1"/>
          </p:cNvPicPr>
          <p:nvPr/>
        </p:nvPicPr>
        <p:blipFill>
          <a:blip r:embed="rId2"/>
          <a:stretch>
            <a:fillRect/>
          </a:stretch>
        </p:blipFill>
        <p:spPr>
          <a:xfrm>
            <a:off x="574896" y="3003803"/>
            <a:ext cx="4572396" cy="3334801"/>
          </a:xfrm>
          <a:prstGeom prst="rect">
            <a:avLst/>
          </a:prstGeom>
        </p:spPr>
      </p:pic>
      <p:pic>
        <p:nvPicPr>
          <p:cNvPr id="8" name="Picture 7"/>
          <p:cNvPicPr>
            <a:picLocks noChangeAspect="1"/>
          </p:cNvPicPr>
          <p:nvPr/>
        </p:nvPicPr>
        <p:blipFill>
          <a:blip r:embed="rId3"/>
          <a:stretch>
            <a:fillRect/>
          </a:stretch>
        </p:blipFill>
        <p:spPr>
          <a:xfrm>
            <a:off x="6643598" y="3174521"/>
            <a:ext cx="5229598" cy="2965779"/>
          </a:xfrm>
          <a:prstGeom prst="rect">
            <a:avLst/>
          </a:prstGeom>
        </p:spPr>
      </p:pic>
    </p:spTree>
    <p:extLst>
      <p:ext uri="{BB962C8B-B14F-4D97-AF65-F5344CB8AC3E}">
        <p14:creationId xmlns:p14="http://schemas.microsoft.com/office/powerpoint/2010/main" val="12536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905000"/>
          </a:xfrm>
        </p:spPr>
        <p:txBody>
          <a:bodyPr>
            <a:noAutofit/>
          </a:bodyPr>
          <a:lstStyle/>
          <a:p>
            <a:pPr>
              <a:defRPr/>
            </a:pPr>
            <a:r>
              <a:rPr lang="en-US" sz="3400" b="1" dirty="0">
                <a:solidFill>
                  <a:schemeClr val="accent1">
                    <a:satMod val="150000"/>
                  </a:schemeClr>
                </a:solidFill>
              </a:rPr>
              <a:t>How do Rice Krispy Treats represent cementation?</a:t>
            </a:r>
            <a:r>
              <a:rPr lang="en-US" sz="3400" dirty="0">
                <a:solidFill>
                  <a:schemeClr val="accent1">
                    <a:satMod val="150000"/>
                  </a:schemeClr>
                </a:solidFill>
              </a:rPr>
              <a:t/>
            </a:r>
            <a:br>
              <a:rPr lang="en-US" sz="3400" dirty="0">
                <a:solidFill>
                  <a:schemeClr val="accent1">
                    <a:satMod val="150000"/>
                  </a:schemeClr>
                </a:solidFill>
              </a:rPr>
            </a:br>
            <a:r>
              <a:rPr lang="en-US" sz="3400" dirty="0">
                <a:solidFill>
                  <a:schemeClr val="accent1">
                    <a:satMod val="150000"/>
                  </a:schemeClr>
                </a:solidFill>
              </a:rPr>
              <a:t>What part would represent the minerals?</a:t>
            </a:r>
            <a:br>
              <a:rPr lang="en-US" sz="3400" dirty="0">
                <a:solidFill>
                  <a:schemeClr val="accent1">
                    <a:satMod val="150000"/>
                  </a:schemeClr>
                </a:solidFill>
              </a:rPr>
            </a:br>
            <a:r>
              <a:rPr lang="en-US" sz="3400" dirty="0">
                <a:solidFill>
                  <a:schemeClr val="accent1">
                    <a:satMod val="150000"/>
                  </a:schemeClr>
                </a:solidFill>
              </a:rPr>
              <a:t>What part would represent the calcite and quartz?</a:t>
            </a:r>
          </a:p>
        </p:txBody>
      </p:sp>
      <p:pic>
        <p:nvPicPr>
          <p:cNvPr id="36866" name="Picture 2" descr="http://dollargeneral.triadretail.com/media/2012/centers/recipe/images/POV/Kelloggs_RiceKrispiesTrea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740605"/>
            <a:ext cx="55054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34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172200" cy="1251062"/>
          </a:xfrm>
        </p:spPr>
        <p:txBody>
          <a:bodyPr/>
          <a:lstStyle/>
          <a:p>
            <a:pPr>
              <a:defRPr/>
            </a:pPr>
            <a:r>
              <a:rPr lang="en-US" dirty="0" smtClean="0">
                <a:solidFill>
                  <a:schemeClr val="accent1">
                    <a:satMod val="150000"/>
                  </a:schemeClr>
                </a:solidFill>
              </a:rPr>
              <a:t>Sedimentary Rock</a:t>
            </a:r>
            <a:endParaRPr lang="en-US" dirty="0">
              <a:solidFill>
                <a:schemeClr val="accent1">
                  <a:satMod val="150000"/>
                </a:schemeClr>
              </a:solidFill>
            </a:endParaRPr>
          </a:p>
        </p:txBody>
      </p:sp>
      <p:sp>
        <p:nvSpPr>
          <p:cNvPr id="3" name="Content Placeholder 2"/>
          <p:cNvSpPr txBox="1">
            <a:spLocks/>
          </p:cNvSpPr>
          <p:nvPr/>
        </p:nvSpPr>
        <p:spPr>
          <a:xfrm>
            <a:off x="1524000" y="1143001"/>
            <a:ext cx="8229600" cy="4625975"/>
          </a:xfrm>
          <a:prstGeom prst="rect">
            <a:avLst/>
          </a:prstGeom>
        </p:spPr>
        <p:txBody>
          <a:bodyPr/>
          <a:lstStyle/>
          <a:p>
            <a:pPr marL="465138" indent="-346075">
              <a:buClr>
                <a:srgbClr val="4F81BD"/>
              </a:buClr>
              <a:buSzPct val="80000"/>
              <a:buFont typeface="Wingdings" pitchFamily="2" charset="2"/>
              <a:buChar char="§"/>
              <a:defRPr/>
            </a:pPr>
            <a:r>
              <a:rPr lang="en-US" sz="3200" dirty="0">
                <a:solidFill>
                  <a:prstClr val="black"/>
                </a:solidFill>
              </a:rPr>
              <a:t>Sedimentary Rocks are formed </a:t>
            </a:r>
          </a:p>
          <a:p>
            <a:pPr marL="119063">
              <a:buClr>
                <a:srgbClr val="4F81BD"/>
              </a:buClr>
              <a:buSzPct val="80000"/>
              <a:defRPr/>
            </a:pPr>
            <a:r>
              <a:rPr lang="en-US" sz="3200" u="sng" dirty="0">
                <a:solidFill>
                  <a:prstClr val="black"/>
                </a:solidFill>
              </a:rPr>
              <a:t>at</a:t>
            </a:r>
            <a:r>
              <a:rPr lang="en-US" sz="3200" dirty="0">
                <a:solidFill>
                  <a:prstClr val="black"/>
                </a:solidFill>
              </a:rPr>
              <a:t> or </a:t>
            </a:r>
            <a:r>
              <a:rPr lang="en-US" sz="3200" u="sng" dirty="0">
                <a:solidFill>
                  <a:prstClr val="black"/>
                </a:solidFill>
              </a:rPr>
              <a:t>near</a:t>
            </a:r>
            <a:r>
              <a:rPr lang="en-US" sz="3200" dirty="0">
                <a:solidFill>
                  <a:prstClr val="black"/>
                </a:solidFill>
              </a:rPr>
              <a:t> the   Earth’s </a:t>
            </a:r>
            <a:r>
              <a:rPr lang="en-US" sz="3200" u="sng" dirty="0">
                <a:solidFill>
                  <a:prstClr val="black"/>
                </a:solidFill>
              </a:rPr>
              <a:t>surface</a:t>
            </a:r>
          </a:p>
          <a:p>
            <a:pPr marL="465138" indent="-346075">
              <a:buClr>
                <a:srgbClr val="4F81BD"/>
              </a:buClr>
              <a:buSzPct val="80000"/>
              <a:defRPr/>
            </a:pPr>
            <a:endParaRPr lang="en-US" sz="3200" dirty="0">
              <a:solidFill>
                <a:prstClr val="black"/>
              </a:solidFill>
            </a:endParaRPr>
          </a:p>
          <a:p>
            <a:pPr marL="107950" indent="11113">
              <a:buClr>
                <a:srgbClr val="4F81BD"/>
              </a:buClr>
              <a:buSzPct val="80000"/>
              <a:buFont typeface="Wingdings" pitchFamily="2" charset="2"/>
              <a:buChar char="§"/>
              <a:defRPr/>
            </a:pPr>
            <a:r>
              <a:rPr lang="en-US" sz="3200" dirty="0">
                <a:solidFill>
                  <a:prstClr val="black"/>
                </a:solidFill>
              </a:rPr>
              <a:t>  No </a:t>
            </a:r>
            <a:r>
              <a:rPr lang="en-US" sz="3200" u="sng" dirty="0">
                <a:solidFill>
                  <a:prstClr val="black"/>
                </a:solidFill>
              </a:rPr>
              <a:t>heat</a:t>
            </a:r>
            <a:r>
              <a:rPr lang="en-US" sz="3200" dirty="0">
                <a:solidFill>
                  <a:prstClr val="black"/>
                </a:solidFill>
              </a:rPr>
              <a:t> and </a:t>
            </a:r>
            <a:r>
              <a:rPr lang="en-US" sz="3200" u="sng" dirty="0">
                <a:solidFill>
                  <a:prstClr val="black"/>
                </a:solidFill>
              </a:rPr>
              <a:t>pressure</a:t>
            </a:r>
            <a:r>
              <a:rPr lang="en-US" sz="3200" dirty="0">
                <a:solidFill>
                  <a:prstClr val="black"/>
                </a:solidFill>
              </a:rPr>
              <a:t> involved</a:t>
            </a:r>
          </a:p>
          <a:p>
            <a:pPr marL="438912" indent="-320040">
              <a:buClr>
                <a:srgbClr val="4F81BD"/>
              </a:buClr>
              <a:buSzPct val="80000"/>
              <a:defRPr/>
            </a:pPr>
            <a:endParaRPr lang="en-US" sz="3200" dirty="0">
              <a:solidFill>
                <a:prstClr val="black"/>
              </a:solidFill>
            </a:endParaRPr>
          </a:p>
          <a:p>
            <a:pPr marL="438912" indent="-320040">
              <a:buClr>
                <a:srgbClr val="4F81BD"/>
              </a:buClr>
              <a:buSzPct val="80000"/>
              <a:buFont typeface="Wingdings" pitchFamily="2" charset="2"/>
              <a:buChar char="§"/>
              <a:defRPr/>
            </a:pPr>
            <a:r>
              <a:rPr lang="en-US" sz="3200" b="1" u="sng" dirty="0">
                <a:solidFill>
                  <a:prstClr val="black"/>
                </a:solidFill>
              </a:rPr>
              <a:t>Strata</a:t>
            </a:r>
            <a:r>
              <a:rPr lang="en-US" sz="3200" dirty="0">
                <a:solidFill>
                  <a:prstClr val="black"/>
                </a:solidFill>
              </a:rPr>
              <a:t> – layers of </a:t>
            </a:r>
            <a:r>
              <a:rPr lang="en-US" sz="3200" u="sng" dirty="0">
                <a:solidFill>
                  <a:prstClr val="black"/>
                </a:solidFill>
              </a:rPr>
              <a:t>rock</a:t>
            </a:r>
          </a:p>
          <a:p>
            <a:pPr marL="438912" indent="-320040">
              <a:buClr>
                <a:srgbClr val="4F81BD"/>
              </a:buClr>
              <a:buSzPct val="80000"/>
              <a:buFont typeface="Wingdings" pitchFamily="2" charset="2"/>
              <a:buChar char="§"/>
              <a:defRPr/>
            </a:pPr>
            <a:endParaRPr lang="en-US" sz="3200" dirty="0">
              <a:solidFill>
                <a:prstClr val="black"/>
              </a:solidFill>
            </a:endParaRPr>
          </a:p>
          <a:p>
            <a:pPr marL="438912" indent="-320040">
              <a:buClr>
                <a:srgbClr val="4F81BD"/>
              </a:buClr>
              <a:buSzPct val="80000"/>
              <a:buFont typeface="Wingdings" pitchFamily="2" charset="2"/>
              <a:buChar char="§"/>
              <a:defRPr/>
            </a:pPr>
            <a:r>
              <a:rPr lang="en-US" sz="3200" b="1" u="sng" dirty="0">
                <a:solidFill>
                  <a:prstClr val="black"/>
                </a:solidFill>
              </a:rPr>
              <a:t>Stratification</a:t>
            </a:r>
            <a:r>
              <a:rPr lang="en-US" sz="3200" dirty="0">
                <a:solidFill>
                  <a:prstClr val="black"/>
                </a:solidFill>
              </a:rPr>
              <a:t> – the </a:t>
            </a:r>
            <a:r>
              <a:rPr lang="en-US" sz="3200" u="sng" dirty="0">
                <a:solidFill>
                  <a:prstClr val="black"/>
                </a:solidFill>
              </a:rPr>
              <a:t>process</a:t>
            </a:r>
            <a:r>
              <a:rPr lang="en-US" sz="3200" dirty="0">
                <a:solidFill>
                  <a:prstClr val="black"/>
                </a:solidFill>
              </a:rPr>
              <a:t> in                       which sedimentary rocks are                   arranged in</a:t>
            </a:r>
            <a:r>
              <a:rPr lang="en-US" sz="3200" u="sng" dirty="0">
                <a:solidFill>
                  <a:prstClr val="black"/>
                </a:solidFill>
              </a:rPr>
              <a:t> layers</a:t>
            </a:r>
          </a:p>
        </p:txBody>
      </p:sp>
      <p:cxnSp>
        <p:nvCxnSpPr>
          <p:cNvPr id="7" name="Straight Arrow Connector 6"/>
          <p:cNvCxnSpPr/>
          <p:nvPr/>
        </p:nvCxnSpPr>
        <p:spPr>
          <a:xfrm flipV="1">
            <a:off x="6400800" y="3657600"/>
            <a:ext cx="2209800" cy="838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us.123rf.com/400wm/400/400/iodrakon/iodrakon1009/iodrakon100900014/7860665-stock-image-of-stack-of-pancakes-with-butter-and-syrup-over-white-background.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53" t="12743" r="16287" b="7105"/>
          <a:stretch/>
        </p:blipFill>
        <p:spPr bwMode="auto">
          <a:xfrm>
            <a:off x="7119636" y="3886200"/>
            <a:ext cx="3472165" cy="287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umbs.dreamstime.com/z/rock-strata-33127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3772" y="1006928"/>
            <a:ext cx="3534229" cy="265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img.geocaching.com/cache/log/5542b41d-2c0f-44df-8ff1-a22131fa80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35"/>
            <a:ext cx="12192000" cy="681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67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a:scene3d>
            <a:camera prst="orthographicFront"/>
            <a:lightRig rig="threePt" dir="t"/>
          </a:scene3d>
          <a:sp3d>
            <a:bevelT/>
          </a:sp3d>
        </p:spPr>
        <p:txBody>
          <a:bodyPr>
            <a:normAutofit/>
          </a:bodyPr>
          <a:lstStyle/>
          <a:p>
            <a:r>
              <a:rPr lang="en-US" sz="6000" dirty="0">
                <a:solidFill>
                  <a:schemeClr val="bg1"/>
                </a:solidFill>
                <a:effectLst>
                  <a:outerShdw blurRad="38100" dist="38100" dir="2700000" algn="tl">
                    <a:srgbClr val="000000">
                      <a:alpha val="43137"/>
                    </a:srgbClr>
                  </a:outerShdw>
                </a:effectLst>
                <a:latin typeface="Berlin Sans FB" pitchFamily="34" charset="0"/>
              </a:rPr>
              <a:t>Sediment &amp; Sedimentary </a:t>
            </a:r>
            <a:r>
              <a:rPr lang="en-US" sz="6000" dirty="0" smtClean="0">
                <a:solidFill>
                  <a:schemeClr val="bg1"/>
                </a:solidFill>
                <a:effectLst>
                  <a:outerShdw blurRad="38100" dist="38100" dir="2700000" algn="tl">
                    <a:srgbClr val="000000">
                      <a:alpha val="43137"/>
                    </a:srgbClr>
                  </a:outerShdw>
                </a:effectLst>
                <a:latin typeface="Berlin Sans FB" pitchFamily="34" charset="0"/>
              </a:rPr>
              <a:t>Rock</a:t>
            </a:r>
            <a:endParaRPr lang="en-US" sz="6000" dirty="0">
              <a:solidFill>
                <a:schemeClr val="bg1"/>
              </a:solidFill>
              <a:effectLst>
                <a:outerShdw blurRad="38100" dist="38100" dir="2700000" algn="tl">
                  <a:srgbClr val="000000">
                    <a:alpha val="43137"/>
                  </a:srgbClr>
                </a:outerShdw>
              </a:effectLst>
              <a:latin typeface="Berlin Sans FB" pitchFamily="34" charset="0"/>
            </a:endParaRPr>
          </a:p>
        </p:txBody>
      </p:sp>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7543800" cy="481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340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normAutofit/>
          </a:bodyPr>
          <a:lstStyle/>
          <a:p>
            <a:pPr>
              <a:defRPr/>
            </a:pPr>
            <a:r>
              <a:rPr lang="en-US" dirty="0" smtClean="0">
                <a:solidFill>
                  <a:schemeClr val="accent1">
                    <a:satMod val="150000"/>
                  </a:schemeClr>
                </a:solidFill>
              </a:rPr>
              <a:t>Get out a notebook sheet of paper.</a:t>
            </a:r>
            <a:endParaRPr lang="en-US" dirty="0">
              <a:solidFill>
                <a:schemeClr val="accent1">
                  <a:satMod val="150000"/>
                </a:schemeClr>
              </a:solidFill>
            </a:endParaRPr>
          </a:p>
        </p:txBody>
      </p:sp>
      <p:pic>
        <p:nvPicPr>
          <p:cNvPr id="15363" name="Picture 2" descr="SEDIANIM.GIF (205851 bytes)"/>
          <p:cNvPicPr>
            <a:picLocks noChangeAspect="1" noChangeArrowheads="1" noCrop="1"/>
          </p:cNvPicPr>
          <p:nvPr/>
        </p:nvPicPr>
        <p:blipFill>
          <a:blip r:embed="rId2" cstate="print"/>
          <a:srcRect/>
          <a:stretch>
            <a:fillRect/>
          </a:stretch>
        </p:blipFill>
        <p:spPr bwMode="auto">
          <a:xfrm>
            <a:off x="7543800" y="2057401"/>
            <a:ext cx="2947988" cy="3590925"/>
          </a:xfrm>
          <a:prstGeom prst="rect">
            <a:avLst/>
          </a:prstGeom>
          <a:noFill/>
          <a:ln w="9525">
            <a:noFill/>
            <a:miter lim="800000"/>
            <a:headEnd/>
            <a:tailEnd/>
          </a:ln>
        </p:spPr>
      </p:pic>
      <p:sp>
        <p:nvSpPr>
          <p:cNvPr id="4" name="Rectangle 3"/>
          <p:cNvSpPr/>
          <p:nvPr/>
        </p:nvSpPr>
        <p:spPr>
          <a:xfrm>
            <a:off x="6781800" y="6096000"/>
            <a:ext cx="3657600" cy="254000"/>
          </a:xfrm>
          <a:prstGeom prst="rect">
            <a:avLst/>
          </a:prstGeom>
        </p:spPr>
        <p:txBody>
          <a:bodyPr>
            <a:spAutoFit/>
          </a:bodyPr>
          <a:lstStyle/>
          <a:p>
            <a:pPr>
              <a:defRPr/>
            </a:pPr>
            <a:r>
              <a:rPr lang="en-US" sz="1050" dirty="0">
                <a:solidFill>
                  <a:prstClr val="black"/>
                </a:solidFill>
              </a:rPr>
              <a:t>http://www.fi.edu/fellows/payton/rocks/create/sediment.htm</a:t>
            </a:r>
          </a:p>
        </p:txBody>
      </p:sp>
      <p:sp>
        <p:nvSpPr>
          <p:cNvPr id="15365" name="Content Placeholder 2"/>
          <p:cNvSpPr txBox="1">
            <a:spLocks/>
          </p:cNvSpPr>
          <p:nvPr/>
        </p:nvSpPr>
        <p:spPr bwMode="auto">
          <a:xfrm>
            <a:off x="1981200" y="1774826"/>
            <a:ext cx="8229600" cy="4625975"/>
          </a:xfrm>
          <a:prstGeom prst="rect">
            <a:avLst/>
          </a:prstGeom>
          <a:noFill/>
          <a:ln w="9525">
            <a:noFill/>
            <a:miter lim="800000"/>
            <a:headEnd/>
            <a:tailEnd/>
          </a:ln>
        </p:spPr>
        <p:txBody>
          <a:bodyPr/>
          <a:lstStyle/>
          <a:p>
            <a:pPr marL="438150" indent="-319088">
              <a:buClr>
                <a:srgbClr val="4F81BD"/>
              </a:buClr>
              <a:buSzPct val="80000"/>
              <a:buFont typeface="Wingdings 2" pitchFamily="18" charset="2"/>
              <a:buChar char=""/>
            </a:pPr>
            <a:r>
              <a:rPr lang="en-US" sz="3200" dirty="0">
                <a:solidFill>
                  <a:prstClr val="black"/>
                </a:solidFill>
                <a:latin typeface="Corbel" pitchFamily="34" charset="0"/>
              </a:rPr>
              <a:t>Title it: Processes that Form Sedimentary Rock </a:t>
            </a: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Write this saying to remember </a:t>
            </a:r>
          </a:p>
          <a:p>
            <a:pPr marL="119062">
              <a:buClr>
                <a:srgbClr val="4F81BD"/>
              </a:buClr>
              <a:buSzPct val="80000"/>
            </a:pPr>
            <a:r>
              <a:rPr lang="en-US" sz="3200" dirty="0">
                <a:solidFill>
                  <a:prstClr val="black"/>
                </a:solidFill>
                <a:latin typeface="Corbel" pitchFamily="34" charset="0"/>
              </a:rPr>
              <a:t>the order of the processes:</a:t>
            </a:r>
          </a:p>
          <a:p>
            <a:pPr marL="119062">
              <a:buClr>
                <a:srgbClr val="4F81BD"/>
              </a:buClr>
              <a:buSzPct val="80000"/>
            </a:pPr>
            <a:r>
              <a:rPr lang="en-US" sz="3200" dirty="0">
                <a:solidFill>
                  <a:prstClr val="black"/>
                </a:solidFill>
                <a:latin typeface="Corbel" pitchFamily="34" charset="0"/>
              </a:rPr>
              <a:t>WED CC</a:t>
            </a:r>
          </a:p>
          <a:p>
            <a:pPr marL="119062">
              <a:buClr>
                <a:srgbClr val="4F81BD"/>
              </a:buClr>
              <a:buSzPct val="80000"/>
            </a:pPr>
            <a:r>
              <a:rPr lang="en-US" sz="3200" dirty="0">
                <a:solidFill>
                  <a:prstClr val="black"/>
                </a:solidFill>
                <a:latin typeface="Corbel" pitchFamily="34" charset="0"/>
              </a:rPr>
              <a:t>W-Weathering</a:t>
            </a:r>
          </a:p>
          <a:p>
            <a:pPr marL="119062">
              <a:buClr>
                <a:srgbClr val="4F81BD"/>
              </a:buClr>
              <a:buSzPct val="80000"/>
            </a:pPr>
            <a:r>
              <a:rPr lang="en-US" sz="3200" dirty="0">
                <a:solidFill>
                  <a:prstClr val="black"/>
                </a:solidFill>
                <a:latin typeface="Corbel" pitchFamily="34" charset="0"/>
              </a:rPr>
              <a:t>E-Erosion</a:t>
            </a:r>
          </a:p>
          <a:p>
            <a:pPr marL="119062">
              <a:buClr>
                <a:srgbClr val="4F81BD"/>
              </a:buClr>
              <a:buSzPct val="80000"/>
            </a:pPr>
            <a:r>
              <a:rPr lang="en-US" sz="3200" dirty="0">
                <a:solidFill>
                  <a:prstClr val="black"/>
                </a:solidFill>
                <a:latin typeface="Corbel" pitchFamily="34" charset="0"/>
              </a:rPr>
              <a:t>D- Deposition</a:t>
            </a:r>
          </a:p>
          <a:p>
            <a:pPr marL="119062">
              <a:buClr>
                <a:srgbClr val="4F81BD"/>
              </a:buClr>
              <a:buSzPct val="80000"/>
            </a:pPr>
            <a:r>
              <a:rPr lang="en-US" sz="3200" dirty="0">
                <a:solidFill>
                  <a:prstClr val="black"/>
                </a:solidFill>
                <a:latin typeface="Corbel" pitchFamily="34" charset="0"/>
              </a:rPr>
              <a:t>C-Compaction</a:t>
            </a:r>
          </a:p>
          <a:p>
            <a:pPr marL="119062">
              <a:buClr>
                <a:srgbClr val="4F81BD"/>
              </a:buClr>
              <a:buSzPct val="80000"/>
            </a:pPr>
            <a:r>
              <a:rPr lang="en-US" sz="3200" dirty="0">
                <a:solidFill>
                  <a:prstClr val="black"/>
                </a:solidFill>
                <a:latin typeface="Corbel" pitchFamily="34" charset="0"/>
              </a:rPr>
              <a:t>C-Cementation</a:t>
            </a: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p:txBody>
      </p:sp>
    </p:spTree>
    <p:extLst>
      <p:ext uri="{BB962C8B-B14F-4D97-AF65-F5344CB8AC3E}">
        <p14:creationId xmlns:p14="http://schemas.microsoft.com/office/powerpoint/2010/main" val="346971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5">
                                            <p:txEl>
                                              <p:pRg st="1" end="1"/>
                                            </p:txEl>
                                          </p:spTgt>
                                        </p:tgtEl>
                                        <p:attrNameLst>
                                          <p:attrName>style.visibility</p:attrName>
                                        </p:attrNameLst>
                                      </p:cBhvr>
                                      <p:to>
                                        <p:strVal val="visible"/>
                                      </p:to>
                                    </p:set>
                                    <p:anim calcmode="lin" valueType="num">
                                      <p:cBhvr additive="base">
                                        <p:cTn id="13"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5">
                                            <p:txEl>
                                              <p:pRg st="2" end="2"/>
                                            </p:txEl>
                                          </p:spTgt>
                                        </p:tgtEl>
                                        <p:attrNameLst>
                                          <p:attrName>style.visibility</p:attrName>
                                        </p:attrNameLst>
                                      </p:cBhvr>
                                      <p:to>
                                        <p:strVal val="visible"/>
                                      </p:to>
                                    </p:set>
                                    <p:anim calcmode="lin" valueType="num">
                                      <p:cBhvr additive="base">
                                        <p:cTn id="19"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5">
                                            <p:txEl>
                                              <p:pRg st="3" end="3"/>
                                            </p:txEl>
                                          </p:spTgt>
                                        </p:tgtEl>
                                        <p:attrNameLst>
                                          <p:attrName>style.visibility</p:attrName>
                                        </p:attrNameLst>
                                      </p:cBhvr>
                                      <p:to>
                                        <p:strVal val="visible"/>
                                      </p:to>
                                    </p:set>
                                    <p:anim calcmode="lin" valueType="num">
                                      <p:cBhvr additive="base">
                                        <p:cTn id="25"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5">
                                            <p:txEl>
                                              <p:pRg st="4" end="4"/>
                                            </p:txEl>
                                          </p:spTgt>
                                        </p:tgtEl>
                                        <p:attrNameLst>
                                          <p:attrName>style.visibility</p:attrName>
                                        </p:attrNameLst>
                                      </p:cBhvr>
                                      <p:to>
                                        <p:strVal val="visible"/>
                                      </p:to>
                                    </p:set>
                                    <p:anim calcmode="lin" valueType="num">
                                      <p:cBhvr additive="base">
                                        <p:cTn id="31"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5">
                                            <p:txEl>
                                              <p:pRg st="5" end="5"/>
                                            </p:txEl>
                                          </p:spTgt>
                                        </p:tgtEl>
                                        <p:attrNameLst>
                                          <p:attrName>style.visibility</p:attrName>
                                        </p:attrNameLst>
                                      </p:cBhvr>
                                      <p:to>
                                        <p:strVal val="visible"/>
                                      </p:to>
                                    </p:set>
                                    <p:anim calcmode="lin" valueType="num">
                                      <p:cBhvr additive="base">
                                        <p:cTn id="37" dur="500" fill="hold"/>
                                        <p:tgtEl>
                                          <p:spTgt spid="1536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365">
                                            <p:txEl>
                                              <p:pRg st="6" end="6"/>
                                            </p:txEl>
                                          </p:spTgt>
                                        </p:tgtEl>
                                        <p:attrNameLst>
                                          <p:attrName>style.visibility</p:attrName>
                                        </p:attrNameLst>
                                      </p:cBhvr>
                                      <p:to>
                                        <p:strVal val="visible"/>
                                      </p:to>
                                    </p:set>
                                    <p:anim calcmode="lin" valueType="num">
                                      <p:cBhvr additive="base">
                                        <p:cTn id="43" dur="500" fill="hold"/>
                                        <p:tgtEl>
                                          <p:spTgt spid="1536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65">
                                            <p:txEl>
                                              <p:pRg st="7" end="7"/>
                                            </p:txEl>
                                          </p:spTgt>
                                        </p:tgtEl>
                                        <p:attrNameLst>
                                          <p:attrName>style.visibility</p:attrName>
                                        </p:attrNameLst>
                                      </p:cBhvr>
                                      <p:to>
                                        <p:strVal val="visible"/>
                                      </p:to>
                                    </p:set>
                                    <p:anim calcmode="lin" valueType="num">
                                      <p:cBhvr additive="base">
                                        <p:cTn id="49" dur="500" fill="hold"/>
                                        <p:tgtEl>
                                          <p:spTgt spid="1536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36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365">
                                            <p:txEl>
                                              <p:pRg st="8" end="8"/>
                                            </p:txEl>
                                          </p:spTgt>
                                        </p:tgtEl>
                                        <p:attrNameLst>
                                          <p:attrName>style.visibility</p:attrName>
                                        </p:attrNameLst>
                                      </p:cBhvr>
                                      <p:to>
                                        <p:strVal val="visible"/>
                                      </p:to>
                                    </p:set>
                                    <p:anim calcmode="lin" valueType="num">
                                      <p:cBhvr additive="base">
                                        <p:cTn id="55" dur="500" fill="hold"/>
                                        <p:tgtEl>
                                          <p:spTgt spid="1536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36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normAutofit fontScale="90000"/>
          </a:bodyPr>
          <a:lstStyle/>
          <a:p>
            <a:pPr>
              <a:defRPr/>
            </a:pPr>
            <a:r>
              <a:rPr lang="en-US" dirty="0" smtClean="0">
                <a:solidFill>
                  <a:schemeClr val="accent1">
                    <a:satMod val="150000"/>
                  </a:schemeClr>
                </a:solidFill>
              </a:rPr>
              <a:t>Process that Forms Sedimentary Rocks</a:t>
            </a:r>
            <a:endParaRPr lang="en-US" dirty="0">
              <a:solidFill>
                <a:schemeClr val="accent1">
                  <a:satMod val="150000"/>
                </a:schemeClr>
              </a:solidFill>
            </a:endParaRPr>
          </a:p>
        </p:txBody>
      </p:sp>
      <p:pic>
        <p:nvPicPr>
          <p:cNvPr id="15363" name="Picture 2" descr="SEDIANIM.GIF (205851 bytes)"/>
          <p:cNvPicPr>
            <a:picLocks noChangeAspect="1" noChangeArrowheads="1" noCrop="1"/>
          </p:cNvPicPr>
          <p:nvPr/>
        </p:nvPicPr>
        <p:blipFill>
          <a:blip r:embed="rId2" cstate="print"/>
          <a:srcRect/>
          <a:stretch>
            <a:fillRect/>
          </a:stretch>
        </p:blipFill>
        <p:spPr bwMode="auto">
          <a:xfrm>
            <a:off x="7543800" y="2057401"/>
            <a:ext cx="2947988" cy="3590925"/>
          </a:xfrm>
          <a:prstGeom prst="rect">
            <a:avLst/>
          </a:prstGeom>
          <a:noFill/>
          <a:ln w="9525">
            <a:noFill/>
            <a:miter lim="800000"/>
            <a:headEnd/>
            <a:tailEnd/>
          </a:ln>
        </p:spPr>
      </p:pic>
      <p:sp>
        <p:nvSpPr>
          <p:cNvPr id="4" name="Rectangle 3"/>
          <p:cNvSpPr/>
          <p:nvPr/>
        </p:nvSpPr>
        <p:spPr>
          <a:xfrm>
            <a:off x="6781800" y="6096000"/>
            <a:ext cx="3657600" cy="254000"/>
          </a:xfrm>
          <a:prstGeom prst="rect">
            <a:avLst/>
          </a:prstGeom>
        </p:spPr>
        <p:txBody>
          <a:bodyPr>
            <a:spAutoFit/>
          </a:bodyPr>
          <a:lstStyle/>
          <a:p>
            <a:pPr>
              <a:defRPr/>
            </a:pPr>
            <a:r>
              <a:rPr lang="en-US" sz="1050" dirty="0">
                <a:solidFill>
                  <a:prstClr val="black"/>
                </a:solidFill>
              </a:rPr>
              <a:t>http://www.fi.edu/fellows/payton/rocks/create/sediment.htm</a:t>
            </a:r>
          </a:p>
        </p:txBody>
      </p:sp>
      <p:sp>
        <p:nvSpPr>
          <p:cNvPr id="15365" name="Content Placeholder 2"/>
          <p:cNvSpPr txBox="1">
            <a:spLocks/>
          </p:cNvSpPr>
          <p:nvPr/>
        </p:nvSpPr>
        <p:spPr bwMode="auto">
          <a:xfrm>
            <a:off x="1981200" y="1774826"/>
            <a:ext cx="8229600" cy="4625975"/>
          </a:xfrm>
          <a:prstGeom prst="rect">
            <a:avLst/>
          </a:prstGeom>
          <a:noFill/>
          <a:ln w="9525">
            <a:noFill/>
            <a:miter lim="800000"/>
            <a:headEnd/>
            <a:tailEnd/>
          </a:ln>
        </p:spPr>
        <p:txBody>
          <a:bodyPr/>
          <a:lstStyle/>
          <a:p>
            <a:pPr marL="438150" indent="-319088">
              <a:buClr>
                <a:srgbClr val="4F81BD"/>
              </a:buClr>
              <a:buSzPct val="80000"/>
              <a:buFont typeface="Wingdings 2" pitchFamily="18" charset="2"/>
              <a:buChar char=""/>
            </a:pPr>
            <a:r>
              <a:rPr lang="en-US" sz="3200" dirty="0">
                <a:solidFill>
                  <a:prstClr val="black"/>
                </a:solidFill>
                <a:latin typeface="Corbel" pitchFamily="34" charset="0"/>
              </a:rPr>
              <a:t>Rock is weathered into </a:t>
            </a:r>
            <a:r>
              <a:rPr lang="en-US" sz="3200" u="sng" dirty="0">
                <a:solidFill>
                  <a:prstClr val="black"/>
                </a:solidFill>
                <a:latin typeface="Corbel" pitchFamily="34" charset="0"/>
              </a:rPr>
              <a:t>fragments</a:t>
            </a: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Erosion </a:t>
            </a:r>
            <a:r>
              <a:rPr lang="en-US" sz="3200" u="sng" dirty="0">
                <a:solidFill>
                  <a:prstClr val="black"/>
                </a:solidFill>
                <a:latin typeface="Corbel" pitchFamily="34" charset="0"/>
              </a:rPr>
              <a:t>moves </a:t>
            </a:r>
            <a:r>
              <a:rPr lang="en-US" sz="3200" dirty="0">
                <a:solidFill>
                  <a:prstClr val="black"/>
                </a:solidFill>
                <a:latin typeface="Corbel" pitchFamily="34" charset="0"/>
              </a:rPr>
              <a:t>sediments from                                 one place to another (erosion)</a:t>
            </a: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Sediments are </a:t>
            </a:r>
            <a:r>
              <a:rPr lang="en-US" sz="3200" u="sng" dirty="0">
                <a:solidFill>
                  <a:prstClr val="black"/>
                </a:solidFill>
                <a:latin typeface="Corbel" pitchFamily="34" charset="0"/>
              </a:rPr>
              <a:t>deposited</a:t>
            </a:r>
            <a:r>
              <a:rPr lang="en-US" sz="3200" dirty="0">
                <a:solidFill>
                  <a:prstClr val="black"/>
                </a:solidFill>
                <a:latin typeface="Corbel" pitchFamily="34" charset="0"/>
              </a:rPr>
              <a:t> in                           layers, with the older ones </a:t>
            </a:r>
          </a:p>
          <a:p>
            <a:pPr marL="438150" indent="-319088">
              <a:buClr>
                <a:srgbClr val="4F81BD"/>
              </a:buClr>
              <a:buSzPct val="80000"/>
            </a:pPr>
            <a:r>
              <a:rPr lang="en-US" sz="3200" dirty="0">
                <a:solidFill>
                  <a:prstClr val="black"/>
                </a:solidFill>
                <a:latin typeface="Corbel" pitchFamily="34" charset="0"/>
              </a:rPr>
              <a:t>	on the bottom (deposition)</a:t>
            </a:r>
          </a:p>
          <a:p>
            <a:pPr marL="438150" indent="-319088">
              <a:buClr>
                <a:srgbClr val="4F81BD"/>
              </a:buClr>
              <a:buSzPct val="80000"/>
              <a:buFont typeface="Wingdings" pitchFamily="2" charset="2"/>
              <a:buChar char="§"/>
            </a:pPr>
            <a:r>
              <a:rPr lang="en-US" sz="3200" dirty="0">
                <a:solidFill>
                  <a:prstClr val="black"/>
                </a:solidFill>
                <a:latin typeface="Corbel" pitchFamily="34" charset="0"/>
              </a:rPr>
              <a:t>The layers become </a:t>
            </a:r>
            <a:r>
              <a:rPr lang="en-US" sz="3200" u="sng" dirty="0">
                <a:solidFill>
                  <a:prstClr val="black"/>
                </a:solidFill>
                <a:latin typeface="Corbel" pitchFamily="34" charset="0"/>
              </a:rPr>
              <a:t>compacted</a:t>
            </a:r>
            <a:r>
              <a:rPr lang="en-US" sz="3200" dirty="0">
                <a:solidFill>
                  <a:prstClr val="black"/>
                </a:solidFill>
                <a:latin typeface="Corbel" pitchFamily="34" charset="0"/>
              </a:rPr>
              <a:t>                         and </a:t>
            </a:r>
            <a:r>
              <a:rPr lang="en-US" sz="3200" u="sng" dirty="0">
                <a:solidFill>
                  <a:prstClr val="black"/>
                </a:solidFill>
                <a:latin typeface="Corbel" pitchFamily="34" charset="0"/>
              </a:rPr>
              <a:t>cemented</a:t>
            </a:r>
            <a:r>
              <a:rPr lang="en-US" sz="3200" dirty="0">
                <a:solidFill>
                  <a:prstClr val="black"/>
                </a:solidFill>
                <a:latin typeface="Corbel" pitchFamily="34" charset="0"/>
              </a:rPr>
              <a:t> together</a:t>
            </a:r>
          </a:p>
        </p:txBody>
      </p:sp>
    </p:spTree>
    <p:extLst>
      <p:ext uri="{BB962C8B-B14F-4D97-AF65-F5344CB8AC3E}">
        <p14:creationId xmlns:p14="http://schemas.microsoft.com/office/powerpoint/2010/main" val="18017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anim calcmode="lin" valueType="num">
                                      <p:cBhvr additive="base">
                                        <p:cTn id="7"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5">
                                            <p:txEl>
                                              <p:pRg st="0" end="0"/>
                                            </p:txEl>
                                          </p:spTgt>
                                        </p:tgtEl>
                                        <p:attrNameLst>
                                          <p:attrName>style.visibility</p:attrName>
                                        </p:attrNameLst>
                                      </p:cBhvr>
                                      <p:to>
                                        <p:strVal val="visible"/>
                                      </p:to>
                                    </p:set>
                                    <p:anim calcmode="lin" valueType="num">
                                      <p:cBhvr additive="base">
                                        <p:cTn id="13"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5">
                                            <p:txEl>
                                              <p:pRg st="2" end="2"/>
                                            </p:txEl>
                                          </p:spTgt>
                                        </p:tgtEl>
                                        <p:attrNameLst>
                                          <p:attrName>style.visibility</p:attrName>
                                        </p:attrNameLst>
                                      </p:cBhvr>
                                      <p:to>
                                        <p:strVal val="visible"/>
                                      </p:to>
                                    </p:set>
                                    <p:anim calcmode="lin" valueType="num">
                                      <p:cBhvr additive="base">
                                        <p:cTn id="19"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365">
                                            <p:txEl>
                                              <p:pRg st="3" end="3"/>
                                            </p:txEl>
                                          </p:spTgt>
                                        </p:tgtEl>
                                        <p:attrNameLst>
                                          <p:attrName>style.visibility</p:attrName>
                                        </p:attrNameLst>
                                      </p:cBhvr>
                                      <p:to>
                                        <p:strVal val="visible"/>
                                      </p:to>
                                    </p:set>
                                    <p:anim calcmode="lin" valueType="num">
                                      <p:cBhvr additive="base">
                                        <p:cTn id="23"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365">
                                            <p:txEl>
                                              <p:pRg st="4" end="4"/>
                                            </p:txEl>
                                          </p:spTgt>
                                        </p:tgtEl>
                                        <p:attrNameLst>
                                          <p:attrName>style.visibility</p:attrName>
                                        </p:attrNameLst>
                                      </p:cBhvr>
                                      <p:to>
                                        <p:strVal val="visible"/>
                                      </p:to>
                                    </p:set>
                                    <p:anim calcmode="lin" valueType="num">
                                      <p:cBhvr additive="base">
                                        <p:cTn id="29"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Rocks</a:t>
            </a:r>
            <a:endParaRPr lang="en-US" dirty="0">
              <a:solidFill>
                <a:schemeClr val="accent1">
                  <a:satMod val="150000"/>
                </a:schemeClr>
              </a:solidFill>
            </a:endParaRPr>
          </a:p>
        </p:txBody>
      </p:sp>
      <p:pic>
        <p:nvPicPr>
          <p:cNvPr id="15363" name="Picture 2" descr="SEDIANIM.GIF (205851 bytes)"/>
          <p:cNvPicPr>
            <a:picLocks noChangeAspect="1" noChangeArrowheads="1" noCrop="1"/>
          </p:cNvPicPr>
          <p:nvPr/>
        </p:nvPicPr>
        <p:blipFill>
          <a:blip r:embed="rId2" cstate="print"/>
          <a:srcRect/>
          <a:stretch>
            <a:fillRect/>
          </a:stretch>
        </p:blipFill>
        <p:spPr bwMode="auto">
          <a:xfrm>
            <a:off x="7543800" y="2057401"/>
            <a:ext cx="2947988" cy="3590925"/>
          </a:xfrm>
          <a:prstGeom prst="rect">
            <a:avLst/>
          </a:prstGeom>
          <a:noFill/>
          <a:ln w="9525">
            <a:noFill/>
            <a:miter lim="800000"/>
            <a:headEnd/>
            <a:tailEnd/>
          </a:ln>
        </p:spPr>
      </p:pic>
      <p:sp>
        <p:nvSpPr>
          <p:cNvPr id="4" name="Rectangle 3"/>
          <p:cNvSpPr/>
          <p:nvPr/>
        </p:nvSpPr>
        <p:spPr>
          <a:xfrm>
            <a:off x="6781800" y="6096000"/>
            <a:ext cx="3657600" cy="254000"/>
          </a:xfrm>
          <a:prstGeom prst="rect">
            <a:avLst/>
          </a:prstGeom>
        </p:spPr>
        <p:txBody>
          <a:bodyPr>
            <a:spAutoFit/>
          </a:bodyPr>
          <a:lstStyle/>
          <a:p>
            <a:pPr>
              <a:defRPr/>
            </a:pPr>
            <a:r>
              <a:rPr lang="en-US" sz="1050" dirty="0">
                <a:solidFill>
                  <a:prstClr val="black"/>
                </a:solidFill>
              </a:rPr>
              <a:t>http://www.fi.edu/fellows/payton/rocks/create/sediment.htm</a:t>
            </a:r>
          </a:p>
        </p:txBody>
      </p:sp>
      <p:sp>
        <p:nvSpPr>
          <p:cNvPr id="15365" name="Content Placeholder 2"/>
          <p:cNvSpPr txBox="1">
            <a:spLocks/>
          </p:cNvSpPr>
          <p:nvPr/>
        </p:nvSpPr>
        <p:spPr bwMode="auto">
          <a:xfrm>
            <a:off x="1981200" y="1774826"/>
            <a:ext cx="8229600" cy="4625975"/>
          </a:xfrm>
          <a:prstGeom prst="rect">
            <a:avLst/>
          </a:prstGeom>
          <a:noFill/>
          <a:ln w="9525">
            <a:noFill/>
            <a:miter lim="800000"/>
            <a:headEnd/>
            <a:tailEnd/>
          </a:ln>
        </p:spPr>
        <p:txBody>
          <a:bodyPr/>
          <a:lstStyle/>
          <a:p>
            <a:pPr marL="438150" indent="-319088">
              <a:buClr>
                <a:srgbClr val="4F81BD"/>
              </a:buClr>
              <a:buSzPct val="80000"/>
              <a:buFont typeface="Wingdings 2" pitchFamily="18" charset="2"/>
              <a:buChar char=""/>
            </a:pPr>
            <a:r>
              <a:rPr lang="en-US" sz="3200" dirty="0">
                <a:solidFill>
                  <a:prstClr val="black"/>
                </a:solidFill>
                <a:latin typeface="Corbel" pitchFamily="34" charset="0"/>
              </a:rPr>
              <a:t>There are 3 types of sedimentary rock:</a:t>
            </a:r>
          </a:p>
          <a:p>
            <a:pPr marL="438150" indent="-319088">
              <a:buClr>
                <a:srgbClr val="4F81BD"/>
              </a:buClr>
              <a:buSzPct val="80000"/>
              <a:buFont typeface="Wingdings 2" pitchFamily="18" charset="2"/>
              <a:buChar char=""/>
            </a:pPr>
            <a:endParaRPr lang="en-US" sz="3200" dirty="0">
              <a:solidFill>
                <a:prstClr val="black"/>
              </a:solidFill>
              <a:latin typeface="Corbel" pitchFamily="34" charset="0"/>
            </a:endParaRP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1. </a:t>
            </a:r>
            <a:r>
              <a:rPr lang="en-US" sz="3200" u="sng" dirty="0" err="1">
                <a:solidFill>
                  <a:prstClr val="black"/>
                </a:solidFill>
                <a:latin typeface="Corbel" pitchFamily="34" charset="0"/>
              </a:rPr>
              <a:t>clastic</a:t>
            </a:r>
            <a:endParaRPr lang="en-US" sz="3200" u="sng" dirty="0">
              <a:solidFill>
                <a:prstClr val="black"/>
              </a:solidFill>
              <a:latin typeface="Corbel" pitchFamily="34" charset="0"/>
            </a:endParaRP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2. </a:t>
            </a:r>
            <a:r>
              <a:rPr lang="en-US" sz="3200" u="sng" dirty="0">
                <a:solidFill>
                  <a:prstClr val="black"/>
                </a:solidFill>
                <a:latin typeface="Corbel" pitchFamily="34" charset="0"/>
              </a:rPr>
              <a:t>organic</a:t>
            </a:r>
          </a:p>
          <a:p>
            <a:pPr marL="438150" indent="-319088">
              <a:buClr>
                <a:srgbClr val="4F81BD"/>
              </a:buClr>
              <a:buSzPct val="80000"/>
              <a:buFont typeface="Wingdings 2" pitchFamily="18" charset="2"/>
              <a:buChar char=""/>
            </a:pPr>
            <a:r>
              <a:rPr lang="en-US" sz="3200" dirty="0">
                <a:solidFill>
                  <a:prstClr val="black"/>
                </a:solidFill>
                <a:latin typeface="Corbel" pitchFamily="34" charset="0"/>
              </a:rPr>
              <a:t>3. </a:t>
            </a:r>
            <a:r>
              <a:rPr lang="en-US" sz="3200" u="sng" dirty="0">
                <a:solidFill>
                  <a:prstClr val="black"/>
                </a:solidFill>
                <a:latin typeface="Corbel" pitchFamily="34" charset="0"/>
              </a:rPr>
              <a:t>chemical</a:t>
            </a:r>
          </a:p>
        </p:txBody>
      </p:sp>
    </p:spTree>
    <p:extLst>
      <p:ext uri="{BB962C8B-B14F-4D97-AF65-F5344CB8AC3E}">
        <p14:creationId xmlns:p14="http://schemas.microsoft.com/office/powerpoint/2010/main" val="366912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51062"/>
          </a:xfrm>
        </p:spPr>
        <p:txBody>
          <a:bodyPr/>
          <a:lstStyle/>
          <a:p>
            <a:pPr>
              <a:defRPr/>
            </a:pPr>
            <a:r>
              <a:rPr lang="en-US" dirty="0" smtClean="0">
                <a:solidFill>
                  <a:schemeClr val="accent1">
                    <a:satMod val="150000"/>
                  </a:schemeClr>
                </a:solidFill>
              </a:rPr>
              <a:t>Sedimentary Rock</a:t>
            </a:r>
            <a:endParaRPr lang="en-US" dirty="0">
              <a:solidFill>
                <a:schemeClr val="accent1">
                  <a:satMod val="150000"/>
                </a:schemeClr>
              </a:solidFill>
            </a:endParaRPr>
          </a:p>
        </p:txBody>
      </p:sp>
      <p:sp>
        <p:nvSpPr>
          <p:cNvPr id="17411" name="Content Placeholder 2"/>
          <p:cNvSpPr txBox="1">
            <a:spLocks/>
          </p:cNvSpPr>
          <p:nvPr/>
        </p:nvSpPr>
        <p:spPr bwMode="auto">
          <a:xfrm>
            <a:off x="1981200" y="1219201"/>
            <a:ext cx="8229600" cy="1273175"/>
          </a:xfrm>
          <a:prstGeom prst="rect">
            <a:avLst/>
          </a:prstGeom>
          <a:noFill/>
          <a:ln w="9525">
            <a:noFill/>
            <a:miter lim="800000"/>
            <a:headEnd/>
            <a:tailEnd/>
          </a:ln>
        </p:spPr>
        <p:txBody>
          <a:bodyPr/>
          <a:lstStyle/>
          <a:p>
            <a:pPr marL="438150" indent="-319088">
              <a:buClr>
                <a:srgbClr val="4F81BD"/>
              </a:buClr>
              <a:buSzPct val="80000"/>
            </a:pPr>
            <a:r>
              <a:rPr lang="en-US" sz="3200" dirty="0">
                <a:solidFill>
                  <a:prstClr val="black"/>
                </a:solidFill>
                <a:latin typeface="Corbel" pitchFamily="34" charset="0"/>
              </a:rPr>
              <a:t>	</a:t>
            </a:r>
            <a:r>
              <a:rPr lang="en-US" sz="3200" b="1" u="sng" dirty="0" err="1">
                <a:solidFill>
                  <a:prstClr val="black"/>
                </a:solidFill>
                <a:latin typeface="Corbel" pitchFamily="34" charset="0"/>
              </a:rPr>
              <a:t>Clastic</a:t>
            </a:r>
            <a:r>
              <a:rPr lang="en-US" sz="3200" b="1" dirty="0">
                <a:solidFill>
                  <a:prstClr val="black"/>
                </a:solidFill>
                <a:latin typeface="Corbel" pitchFamily="34" charset="0"/>
              </a:rPr>
              <a:t> </a:t>
            </a:r>
            <a:r>
              <a:rPr lang="en-US" sz="3200" dirty="0">
                <a:solidFill>
                  <a:prstClr val="black"/>
                </a:solidFill>
                <a:latin typeface="Corbel" pitchFamily="34" charset="0"/>
              </a:rPr>
              <a:t>– made of fragments of rock </a:t>
            </a:r>
            <a:r>
              <a:rPr lang="en-US" sz="3200" u="sng" dirty="0">
                <a:solidFill>
                  <a:prstClr val="black"/>
                </a:solidFill>
                <a:latin typeface="Corbel" pitchFamily="34" charset="0"/>
              </a:rPr>
              <a:t>cemented</a:t>
            </a:r>
            <a:r>
              <a:rPr lang="en-US" sz="3200" dirty="0">
                <a:solidFill>
                  <a:prstClr val="black"/>
                </a:solidFill>
                <a:latin typeface="Corbel" pitchFamily="34" charset="0"/>
              </a:rPr>
              <a:t> together with </a:t>
            </a:r>
            <a:r>
              <a:rPr lang="en-US" sz="3200" u="sng" dirty="0">
                <a:solidFill>
                  <a:prstClr val="black"/>
                </a:solidFill>
                <a:latin typeface="Corbel" pitchFamily="34" charset="0"/>
              </a:rPr>
              <a:t>calcite </a:t>
            </a:r>
            <a:r>
              <a:rPr lang="en-US" sz="3200" dirty="0">
                <a:solidFill>
                  <a:prstClr val="black"/>
                </a:solidFill>
                <a:latin typeface="Corbel" pitchFamily="34" charset="0"/>
              </a:rPr>
              <a:t>or </a:t>
            </a:r>
            <a:r>
              <a:rPr lang="en-US" sz="3200" u="sng" dirty="0">
                <a:solidFill>
                  <a:prstClr val="black"/>
                </a:solidFill>
                <a:latin typeface="Corbel" pitchFamily="34" charset="0"/>
              </a:rPr>
              <a:t>quartz</a:t>
            </a:r>
            <a:r>
              <a:rPr lang="en-US" sz="3200" dirty="0">
                <a:solidFill>
                  <a:prstClr val="black"/>
                </a:solidFill>
                <a:latin typeface="Corbel" pitchFamily="34" charset="0"/>
              </a:rPr>
              <a:t>.</a:t>
            </a:r>
          </a:p>
          <a:p>
            <a:pPr marL="438150" indent="-319088">
              <a:buClr>
                <a:srgbClr val="4F81BD"/>
              </a:buClr>
              <a:buSzPct val="80000"/>
            </a:pPr>
            <a:r>
              <a:rPr lang="en-US" sz="3200" dirty="0">
                <a:solidFill>
                  <a:prstClr val="black"/>
                </a:solidFill>
                <a:latin typeface="Corbel" pitchFamily="34" charset="0"/>
              </a:rPr>
              <a:t>		Ex: </a:t>
            </a:r>
            <a:r>
              <a:rPr lang="en-US" sz="3200" u="sng" dirty="0" err="1">
                <a:solidFill>
                  <a:prstClr val="black"/>
                </a:solidFill>
                <a:latin typeface="Corbel" pitchFamily="34" charset="0"/>
              </a:rPr>
              <a:t>Breccia</a:t>
            </a:r>
            <a:endParaRPr lang="en-US" sz="3200" u="sng" dirty="0">
              <a:solidFill>
                <a:prstClr val="black"/>
              </a:solidFill>
              <a:latin typeface="Corbel" pitchFamily="34" charset="0"/>
            </a:endParaRPr>
          </a:p>
        </p:txBody>
      </p:sp>
      <p:pic>
        <p:nvPicPr>
          <p:cNvPr id="17412" name="Picture 2" descr="breccia"/>
          <p:cNvPicPr>
            <a:picLocks noChangeAspect="1" noChangeArrowheads="1"/>
          </p:cNvPicPr>
          <p:nvPr/>
        </p:nvPicPr>
        <p:blipFill>
          <a:blip r:embed="rId2" cstate="print"/>
          <a:srcRect/>
          <a:stretch>
            <a:fillRect/>
          </a:stretch>
        </p:blipFill>
        <p:spPr bwMode="auto">
          <a:xfrm>
            <a:off x="5257800" y="2971800"/>
            <a:ext cx="4724400" cy="3543300"/>
          </a:xfrm>
          <a:prstGeom prst="rect">
            <a:avLst/>
          </a:prstGeom>
          <a:noFill/>
          <a:ln w="9525">
            <a:noFill/>
            <a:miter lim="800000"/>
            <a:headEnd/>
            <a:tailEnd/>
          </a:ln>
        </p:spPr>
      </p:pic>
      <p:sp>
        <p:nvSpPr>
          <p:cNvPr id="5" name="Rectangle 4"/>
          <p:cNvSpPr/>
          <p:nvPr/>
        </p:nvSpPr>
        <p:spPr>
          <a:xfrm>
            <a:off x="1828800" y="2719150"/>
            <a:ext cx="3200400" cy="406265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sz="2000" b="1" u="sng" dirty="0" err="1">
                <a:solidFill>
                  <a:srgbClr val="FFFF00"/>
                </a:solidFill>
              </a:rPr>
              <a:t>Breccia</a:t>
            </a:r>
            <a:r>
              <a:rPr lang="en-US" sz="2000" dirty="0">
                <a:solidFill>
                  <a:prstClr val="white"/>
                </a:solidFill>
              </a:rPr>
              <a:t> is a term most often used for </a:t>
            </a:r>
            <a:r>
              <a:rPr lang="en-US" sz="2000" dirty="0" err="1">
                <a:solidFill>
                  <a:prstClr val="white"/>
                </a:solidFill>
              </a:rPr>
              <a:t>clastic</a:t>
            </a:r>
            <a:r>
              <a:rPr lang="en-US" sz="2000" dirty="0">
                <a:solidFill>
                  <a:prstClr val="white"/>
                </a:solidFill>
              </a:rPr>
              <a:t> sedimentary rocks that are composed of large angular fragments (over two millimeters in diameter). </a:t>
            </a:r>
          </a:p>
          <a:p>
            <a:pPr>
              <a:defRPr/>
            </a:pPr>
            <a:endParaRPr lang="en-US" sz="2000" dirty="0">
              <a:solidFill>
                <a:prstClr val="white"/>
              </a:solidFill>
            </a:endParaRPr>
          </a:p>
          <a:p>
            <a:pPr>
              <a:defRPr/>
            </a:pPr>
            <a:r>
              <a:rPr lang="en-US" sz="2000" dirty="0">
                <a:solidFill>
                  <a:prstClr val="white"/>
                </a:solidFill>
              </a:rPr>
              <a:t>The spaces between the large angular fragments can be filled with a matrix of smaller particles or a mineral cement that binds the rock </a:t>
            </a:r>
            <a:r>
              <a:rPr lang="en-US" dirty="0">
                <a:solidFill>
                  <a:prstClr val="white"/>
                </a:solidFill>
              </a:rPr>
              <a:t>together. </a:t>
            </a:r>
          </a:p>
        </p:txBody>
      </p:sp>
    </p:spTree>
    <p:extLst>
      <p:ext uri="{BB962C8B-B14F-4D97-AF65-F5344CB8AC3E}">
        <p14:creationId xmlns:p14="http://schemas.microsoft.com/office/powerpoint/2010/main" val="37786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pic>
        <p:nvPicPr>
          <p:cNvPr id="2050" name="Picture 2" descr="An illustration of conglomurate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535" y="1935488"/>
            <a:ext cx="4280065" cy="3184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An illustration of breccia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028" y="1948353"/>
            <a:ext cx="4262773" cy="3171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81200" y="0"/>
            <a:ext cx="8229600" cy="125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prstClr val="white"/>
                </a:solidFill>
                <a:effectLst>
                  <a:outerShdw blurRad="38100" dist="38100" dir="2700000" algn="tl">
                    <a:srgbClr val="000000">
                      <a:alpha val="43137"/>
                    </a:srgbClr>
                  </a:outerShdw>
                </a:effectLst>
              </a:rPr>
              <a:t>Sedimentary Clastic Rock</a:t>
            </a:r>
          </a:p>
        </p:txBody>
      </p:sp>
      <p:sp>
        <p:nvSpPr>
          <p:cNvPr id="7" name="Title 1"/>
          <p:cNvSpPr txBox="1">
            <a:spLocks/>
          </p:cNvSpPr>
          <p:nvPr/>
        </p:nvSpPr>
        <p:spPr>
          <a:xfrm>
            <a:off x="1663535" y="5280561"/>
            <a:ext cx="4280065" cy="12510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prstClr val="black"/>
                </a:solidFill>
                <a:effectLst>
                  <a:outerShdw blurRad="38100" dist="38100" dir="2700000" algn="tl">
                    <a:srgbClr val="000000">
                      <a:alpha val="43137"/>
                    </a:srgbClr>
                  </a:outerShdw>
                </a:effectLst>
              </a:rPr>
              <a:t>Conglomerate</a:t>
            </a:r>
          </a:p>
        </p:txBody>
      </p:sp>
      <p:sp>
        <p:nvSpPr>
          <p:cNvPr id="8" name="Title 1"/>
          <p:cNvSpPr txBox="1">
            <a:spLocks/>
          </p:cNvSpPr>
          <p:nvPr/>
        </p:nvSpPr>
        <p:spPr>
          <a:xfrm>
            <a:off x="6311736" y="5302138"/>
            <a:ext cx="4280065" cy="12510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prstClr val="black"/>
                </a:solidFill>
                <a:effectLst>
                  <a:outerShdw blurRad="38100" dist="38100" dir="2700000" algn="tl">
                    <a:srgbClr val="000000">
                      <a:alpha val="43137"/>
                    </a:srgbClr>
                  </a:outerShdw>
                </a:effectLst>
              </a:rPr>
              <a:t>Breccia</a:t>
            </a:r>
          </a:p>
        </p:txBody>
      </p:sp>
    </p:spTree>
    <p:extLst>
      <p:ext uri="{BB962C8B-B14F-4D97-AF65-F5344CB8AC3E}">
        <p14:creationId xmlns:p14="http://schemas.microsoft.com/office/powerpoint/2010/main" val="4012104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a:t>
            </a:r>
            <a:endParaRPr lang="en-US" dirty="0">
              <a:solidFill>
                <a:schemeClr val="accent1">
                  <a:satMod val="150000"/>
                </a:schemeClr>
              </a:solidFill>
            </a:endParaRPr>
          </a:p>
        </p:txBody>
      </p:sp>
      <p:sp>
        <p:nvSpPr>
          <p:cNvPr id="19459" name="Content Placeholder 2"/>
          <p:cNvSpPr txBox="1">
            <a:spLocks/>
          </p:cNvSpPr>
          <p:nvPr/>
        </p:nvSpPr>
        <p:spPr bwMode="auto">
          <a:xfrm>
            <a:off x="1752600" y="1066801"/>
            <a:ext cx="8229600" cy="1273175"/>
          </a:xfrm>
          <a:prstGeom prst="rect">
            <a:avLst/>
          </a:prstGeom>
          <a:noFill/>
          <a:ln w="9525">
            <a:noFill/>
            <a:miter lim="800000"/>
            <a:headEnd/>
            <a:tailEnd/>
          </a:ln>
        </p:spPr>
        <p:txBody>
          <a:bodyPr/>
          <a:lstStyle/>
          <a:p>
            <a:pPr marL="438150" indent="-319088">
              <a:buClr>
                <a:srgbClr val="4F81BD"/>
              </a:buClr>
              <a:buSzPct val="80000"/>
            </a:pPr>
            <a:r>
              <a:rPr lang="en-US" sz="3200" dirty="0">
                <a:solidFill>
                  <a:prstClr val="black"/>
                </a:solidFill>
                <a:latin typeface="Corbel" pitchFamily="34" charset="0"/>
              </a:rPr>
              <a:t>	</a:t>
            </a:r>
            <a:r>
              <a:rPr lang="en-US" sz="3200" b="1" u="sng" dirty="0">
                <a:solidFill>
                  <a:prstClr val="black"/>
                </a:solidFill>
                <a:latin typeface="Corbel" pitchFamily="34" charset="0"/>
              </a:rPr>
              <a:t>Organic </a:t>
            </a:r>
            <a:r>
              <a:rPr lang="en-US" sz="3200" b="1" dirty="0">
                <a:solidFill>
                  <a:prstClr val="black"/>
                </a:solidFill>
                <a:latin typeface="Corbel" pitchFamily="34" charset="0"/>
              </a:rPr>
              <a:t>sedimentary</a:t>
            </a:r>
            <a:r>
              <a:rPr lang="en-US" sz="3200" b="1" u="sng" dirty="0">
                <a:solidFill>
                  <a:prstClr val="black"/>
                </a:solidFill>
                <a:latin typeface="Corbel" pitchFamily="34" charset="0"/>
              </a:rPr>
              <a:t> </a:t>
            </a:r>
            <a:r>
              <a:rPr lang="en-US" sz="3200" dirty="0">
                <a:solidFill>
                  <a:prstClr val="black"/>
                </a:solidFill>
                <a:latin typeface="Corbel" pitchFamily="34" charset="0"/>
              </a:rPr>
              <a:t>– </a:t>
            </a:r>
            <a:r>
              <a:rPr lang="en-US" sz="3200" u="sng" dirty="0">
                <a:solidFill>
                  <a:prstClr val="black"/>
                </a:solidFill>
                <a:latin typeface="Corbel" pitchFamily="34" charset="0"/>
              </a:rPr>
              <a:t>remains</a:t>
            </a:r>
            <a:r>
              <a:rPr lang="en-US" sz="3200" dirty="0">
                <a:solidFill>
                  <a:prstClr val="black"/>
                </a:solidFill>
                <a:latin typeface="Corbel" pitchFamily="34" charset="0"/>
              </a:rPr>
              <a:t> of plants and animals.</a:t>
            </a:r>
          </a:p>
          <a:p>
            <a:pPr marL="438150" indent="-319088">
              <a:buClr>
                <a:srgbClr val="4F81BD"/>
              </a:buClr>
              <a:buSzPct val="80000"/>
            </a:pPr>
            <a:r>
              <a:rPr lang="en-US" sz="3200" dirty="0">
                <a:solidFill>
                  <a:prstClr val="black"/>
                </a:solidFill>
                <a:latin typeface="Corbel" pitchFamily="34" charset="0"/>
              </a:rPr>
              <a:t>		Ex. </a:t>
            </a:r>
            <a:r>
              <a:rPr lang="en-US" sz="3200" u="sng" dirty="0">
                <a:solidFill>
                  <a:prstClr val="black"/>
                </a:solidFill>
                <a:latin typeface="Corbel" pitchFamily="34" charset="0"/>
              </a:rPr>
              <a:t>Coal</a:t>
            </a:r>
            <a:r>
              <a:rPr lang="en-US" sz="3200" dirty="0">
                <a:solidFill>
                  <a:prstClr val="black"/>
                </a:solidFill>
                <a:latin typeface="Corbel" pitchFamily="34" charset="0"/>
              </a:rPr>
              <a:t> &amp; </a:t>
            </a:r>
            <a:r>
              <a:rPr lang="en-US" sz="3200" dirty="0" err="1">
                <a:solidFill>
                  <a:prstClr val="black"/>
                </a:solidFill>
                <a:latin typeface="Corbel" pitchFamily="34" charset="0"/>
              </a:rPr>
              <a:t>fossiliferous</a:t>
            </a:r>
            <a:r>
              <a:rPr lang="en-US" sz="3200" dirty="0">
                <a:solidFill>
                  <a:prstClr val="black"/>
                </a:solidFill>
                <a:latin typeface="Corbel" pitchFamily="34" charset="0"/>
              </a:rPr>
              <a:t> </a:t>
            </a:r>
            <a:r>
              <a:rPr lang="en-US" sz="3200" u="sng" dirty="0">
                <a:solidFill>
                  <a:prstClr val="black"/>
                </a:solidFill>
                <a:latin typeface="Corbel" pitchFamily="34" charset="0"/>
              </a:rPr>
              <a:t>limestone</a:t>
            </a:r>
          </a:p>
        </p:txBody>
      </p:sp>
      <p:pic>
        <p:nvPicPr>
          <p:cNvPr id="19460" name="Picture 2" descr="bituminous coal"/>
          <p:cNvPicPr>
            <a:picLocks noChangeAspect="1" noChangeArrowheads="1"/>
          </p:cNvPicPr>
          <p:nvPr/>
        </p:nvPicPr>
        <p:blipFill>
          <a:blip r:embed="rId2" cstate="print"/>
          <a:srcRect/>
          <a:stretch>
            <a:fillRect/>
          </a:stretch>
        </p:blipFill>
        <p:spPr bwMode="auto">
          <a:xfrm>
            <a:off x="4876800" y="2895600"/>
            <a:ext cx="5334000" cy="3619500"/>
          </a:xfrm>
          <a:prstGeom prst="rect">
            <a:avLst/>
          </a:prstGeom>
          <a:noFill/>
          <a:ln w="9525">
            <a:noFill/>
            <a:miter lim="800000"/>
            <a:headEnd/>
            <a:tailEnd/>
          </a:ln>
        </p:spPr>
      </p:pic>
      <p:sp>
        <p:nvSpPr>
          <p:cNvPr id="5" name="Rectangle 4"/>
          <p:cNvSpPr/>
          <p:nvPr/>
        </p:nvSpPr>
        <p:spPr>
          <a:xfrm>
            <a:off x="1828800" y="2895601"/>
            <a:ext cx="2743200" cy="369331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b="1" u="sng" dirty="0">
                <a:solidFill>
                  <a:srgbClr val="FFFF00"/>
                </a:solidFill>
              </a:rPr>
              <a:t>Coal</a:t>
            </a:r>
            <a:r>
              <a:rPr lang="en-US" dirty="0">
                <a:solidFill>
                  <a:prstClr val="white"/>
                </a:solidFill>
              </a:rPr>
              <a:t> is an organic sedimentary rock that forms from the accumulation and preservation of plant materials, usually in a swamp environment.  </a:t>
            </a:r>
          </a:p>
          <a:p>
            <a:pPr>
              <a:defRPr/>
            </a:pPr>
            <a:endParaRPr lang="en-US" dirty="0">
              <a:solidFill>
                <a:prstClr val="white"/>
              </a:solidFill>
            </a:endParaRPr>
          </a:p>
          <a:p>
            <a:pPr>
              <a:defRPr/>
            </a:pPr>
            <a:r>
              <a:rPr lang="en-US" dirty="0">
                <a:solidFill>
                  <a:prstClr val="white"/>
                </a:solidFill>
              </a:rPr>
              <a:t>Coal is a combustible rock and along with oil and natural gas it is one of the three most important fossil fuels. </a:t>
            </a:r>
          </a:p>
        </p:txBody>
      </p:sp>
    </p:spTree>
    <p:extLst>
      <p:ext uri="{BB962C8B-B14F-4D97-AF65-F5344CB8AC3E}">
        <p14:creationId xmlns:p14="http://schemas.microsoft.com/office/powerpoint/2010/main" val="22165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llenscoop.com/wp-content/uploads/2011/08/great-barrier-reef-from-outer-space.jpg"/>
          <p:cNvPicPr>
            <a:picLocks noChangeAspect="1" noChangeArrowheads="1"/>
          </p:cNvPicPr>
          <p:nvPr/>
        </p:nvPicPr>
        <p:blipFill>
          <a:blip r:embed="rId2" cstate="print"/>
          <a:srcRect/>
          <a:stretch>
            <a:fillRect/>
          </a:stretch>
        </p:blipFill>
        <p:spPr bwMode="auto">
          <a:xfrm>
            <a:off x="2296228" y="1"/>
            <a:ext cx="7609772" cy="6858000"/>
          </a:xfrm>
          <a:prstGeom prst="rect">
            <a:avLst/>
          </a:prstGeom>
          <a:noFill/>
        </p:spPr>
      </p:pic>
    </p:spTree>
    <p:extLst>
      <p:ext uri="{BB962C8B-B14F-4D97-AF65-F5344CB8AC3E}">
        <p14:creationId xmlns:p14="http://schemas.microsoft.com/office/powerpoint/2010/main" val="2931655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304800"/>
            <a:ext cx="3733800" cy="1143000"/>
          </a:xfrm>
        </p:spPr>
        <p:txBody>
          <a:bodyPr>
            <a:normAutofit fontScale="90000"/>
          </a:bodyPr>
          <a:lstStyle/>
          <a:p>
            <a:r>
              <a:rPr lang="en-US" dirty="0" smtClean="0"/>
              <a:t>Great Barrier Reef, </a:t>
            </a:r>
            <a:br>
              <a:rPr lang="en-US" dirty="0" smtClean="0"/>
            </a:br>
            <a:r>
              <a:rPr lang="en-US" dirty="0" smtClean="0"/>
              <a:t>Australia</a:t>
            </a:r>
            <a:endParaRPr lang="en-US" dirty="0"/>
          </a:p>
        </p:txBody>
      </p:sp>
      <p:pic>
        <p:nvPicPr>
          <p:cNvPr id="22530" name="Picture 2" descr="http://3.bp.blogspot.com/-PtCouBILtQI/TeBJwHXu-kI/AAAAAAAAAQk/Suo5_09oDpY/s1600/Australia-Great-Barrier-reef-0008.gif"/>
          <p:cNvPicPr>
            <a:picLocks noChangeAspect="1" noChangeArrowheads="1"/>
          </p:cNvPicPr>
          <p:nvPr/>
        </p:nvPicPr>
        <p:blipFill>
          <a:blip r:embed="rId2" cstate="print"/>
          <a:srcRect/>
          <a:stretch>
            <a:fillRect/>
          </a:stretch>
        </p:blipFill>
        <p:spPr bwMode="auto">
          <a:xfrm>
            <a:off x="1524000" y="1"/>
            <a:ext cx="5676900" cy="4257675"/>
          </a:xfrm>
          <a:prstGeom prst="rect">
            <a:avLst/>
          </a:prstGeom>
          <a:noFill/>
        </p:spPr>
      </p:pic>
      <p:pic>
        <p:nvPicPr>
          <p:cNvPr id="22532" name="Picture 4" descr="http://t1.gstatic.com/images?q=tbn:ANd9GcSpcksIbOlKF6H5NDhXBF0XhXDVfI6yQlvN3R39KZiOx-By_piL"/>
          <p:cNvPicPr>
            <a:picLocks noChangeAspect="1" noChangeArrowheads="1"/>
          </p:cNvPicPr>
          <p:nvPr/>
        </p:nvPicPr>
        <p:blipFill>
          <a:blip r:embed="rId3" cstate="print"/>
          <a:srcRect/>
          <a:stretch>
            <a:fillRect/>
          </a:stretch>
        </p:blipFill>
        <p:spPr bwMode="auto">
          <a:xfrm>
            <a:off x="5057103" y="3124200"/>
            <a:ext cx="5610898" cy="3733800"/>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124200"/>
            <a:ext cx="28575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062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51062"/>
          </a:xfrm>
        </p:spPr>
        <p:txBody>
          <a:bodyPr/>
          <a:lstStyle/>
          <a:p>
            <a:pPr>
              <a:defRPr/>
            </a:pPr>
            <a:r>
              <a:rPr lang="en-US" dirty="0" smtClean="0">
                <a:solidFill>
                  <a:schemeClr val="accent1">
                    <a:satMod val="150000"/>
                  </a:schemeClr>
                </a:solidFill>
              </a:rPr>
              <a:t>Sedimentary Rock</a:t>
            </a:r>
            <a:endParaRPr lang="en-US" dirty="0">
              <a:solidFill>
                <a:schemeClr val="accent1">
                  <a:satMod val="150000"/>
                </a:schemeClr>
              </a:solidFill>
            </a:endParaRPr>
          </a:p>
        </p:txBody>
      </p:sp>
      <p:sp>
        <p:nvSpPr>
          <p:cNvPr id="19459" name="Content Placeholder 2"/>
          <p:cNvSpPr txBox="1">
            <a:spLocks/>
          </p:cNvSpPr>
          <p:nvPr/>
        </p:nvSpPr>
        <p:spPr bwMode="auto">
          <a:xfrm>
            <a:off x="1752600" y="1066801"/>
            <a:ext cx="8229600" cy="1273175"/>
          </a:xfrm>
          <a:prstGeom prst="rect">
            <a:avLst/>
          </a:prstGeom>
          <a:noFill/>
          <a:ln w="9525">
            <a:noFill/>
            <a:miter lim="800000"/>
            <a:headEnd/>
            <a:tailEnd/>
          </a:ln>
        </p:spPr>
        <p:txBody>
          <a:bodyPr/>
          <a:lstStyle/>
          <a:p>
            <a:pPr marL="438150" indent="-319088">
              <a:buClr>
                <a:srgbClr val="4F81BD"/>
              </a:buClr>
              <a:buSzPct val="80000"/>
            </a:pPr>
            <a:r>
              <a:rPr lang="en-US" sz="3200" b="1" dirty="0" err="1">
                <a:solidFill>
                  <a:prstClr val="black"/>
                </a:solidFill>
                <a:latin typeface="Corbel" pitchFamily="34" charset="0"/>
              </a:rPr>
              <a:t>fossiliferous</a:t>
            </a:r>
            <a:r>
              <a:rPr lang="en-US" sz="3200" b="1" dirty="0">
                <a:solidFill>
                  <a:prstClr val="black"/>
                </a:solidFill>
                <a:latin typeface="Corbel" pitchFamily="34" charset="0"/>
              </a:rPr>
              <a:t> limestone</a:t>
            </a:r>
          </a:p>
          <a:p>
            <a:pPr marL="438150" indent="-319088">
              <a:buClr>
                <a:srgbClr val="4F81BD"/>
              </a:buClr>
              <a:buSzPct val="80000"/>
            </a:pPr>
            <a:r>
              <a:rPr lang="en-US" sz="3200" dirty="0">
                <a:solidFill>
                  <a:prstClr val="black"/>
                </a:solidFill>
                <a:latin typeface="Corbel" pitchFamily="34" charset="0"/>
              </a:rPr>
              <a:t>	*forms when tiny </a:t>
            </a:r>
            <a:r>
              <a:rPr lang="en-US" sz="3200" u="sng" dirty="0">
                <a:solidFill>
                  <a:prstClr val="black"/>
                </a:solidFill>
                <a:latin typeface="Corbel" pitchFamily="34" charset="0"/>
              </a:rPr>
              <a:t>organisms</a:t>
            </a:r>
            <a:r>
              <a:rPr lang="en-US" sz="3200" dirty="0">
                <a:solidFill>
                  <a:prstClr val="black"/>
                </a:solidFill>
                <a:latin typeface="Corbel" pitchFamily="34" charset="0"/>
              </a:rPr>
              <a:t> that make up </a:t>
            </a:r>
            <a:r>
              <a:rPr lang="en-US" sz="3200" u="sng" dirty="0">
                <a:solidFill>
                  <a:prstClr val="black"/>
                </a:solidFill>
                <a:latin typeface="Corbel" pitchFamily="34" charset="0"/>
              </a:rPr>
              <a:t>coral</a:t>
            </a:r>
            <a:r>
              <a:rPr lang="en-US" sz="3200" dirty="0">
                <a:solidFill>
                  <a:prstClr val="black"/>
                </a:solidFill>
                <a:latin typeface="Corbel" pitchFamily="34" charset="0"/>
              </a:rPr>
              <a:t> reefs </a:t>
            </a:r>
            <a:r>
              <a:rPr lang="en-US" sz="3200" u="sng" dirty="0">
                <a:solidFill>
                  <a:prstClr val="black"/>
                </a:solidFill>
                <a:latin typeface="Corbel" pitchFamily="34" charset="0"/>
              </a:rPr>
              <a:t>die</a:t>
            </a:r>
            <a:r>
              <a:rPr lang="en-US" sz="3200" dirty="0">
                <a:solidFill>
                  <a:prstClr val="black"/>
                </a:solidFill>
                <a:latin typeface="Corbel" pitchFamily="34" charset="0"/>
              </a:rPr>
              <a:t> &amp; skeletons fall to ocean floor.</a:t>
            </a:r>
          </a:p>
          <a:p>
            <a:pPr marL="438150" indent="-319088">
              <a:buClr>
                <a:srgbClr val="4F81BD"/>
              </a:buClr>
              <a:buSzPct val="80000"/>
            </a:pPr>
            <a:endParaRPr lang="en-US" sz="3200" dirty="0">
              <a:solidFill>
                <a:prstClr val="black"/>
              </a:solidFill>
              <a:latin typeface="Corbel" pitchFamily="34" charset="0"/>
            </a:endParaRPr>
          </a:p>
          <a:p>
            <a:pPr marL="438150" indent="-319088">
              <a:buClr>
                <a:srgbClr val="4F81BD"/>
              </a:buClr>
              <a:buSzPct val="80000"/>
            </a:pPr>
            <a:r>
              <a:rPr lang="en-US" sz="3200" b="1" dirty="0">
                <a:solidFill>
                  <a:prstClr val="black"/>
                </a:solidFill>
                <a:latin typeface="Corbel" pitchFamily="34" charset="0"/>
              </a:rPr>
              <a:t>Coal</a:t>
            </a:r>
          </a:p>
          <a:p>
            <a:pPr marL="438150" indent="-319088">
              <a:buClr>
                <a:srgbClr val="4F81BD"/>
              </a:buClr>
              <a:buSzPct val="80000"/>
            </a:pPr>
            <a:r>
              <a:rPr lang="en-US" sz="3200" dirty="0">
                <a:solidFill>
                  <a:srgbClr val="0070C0"/>
                </a:solidFill>
                <a:latin typeface="Corbel" pitchFamily="34" charset="0"/>
              </a:rPr>
              <a:t>	* forms underground when sediment buries partially </a:t>
            </a:r>
            <a:r>
              <a:rPr lang="en-US" sz="3200" u="sng" dirty="0">
                <a:solidFill>
                  <a:srgbClr val="0070C0"/>
                </a:solidFill>
                <a:latin typeface="Corbel" pitchFamily="34" charset="0"/>
              </a:rPr>
              <a:t>decomposed</a:t>
            </a:r>
            <a:r>
              <a:rPr lang="en-US" sz="3200" dirty="0">
                <a:solidFill>
                  <a:srgbClr val="0070C0"/>
                </a:solidFill>
                <a:latin typeface="Corbel" pitchFamily="34" charset="0"/>
              </a:rPr>
              <a:t> plant material.</a:t>
            </a:r>
          </a:p>
          <a:p>
            <a:pPr marL="438150" indent="-319088">
              <a:buClr>
                <a:srgbClr val="4F81BD"/>
              </a:buClr>
              <a:buSzPct val="80000"/>
            </a:pPr>
            <a:r>
              <a:rPr lang="en-US" sz="3200" dirty="0">
                <a:solidFill>
                  <a:prstClr val="black"/>
                </a:solidFill>
                <a:latin typeface="Corbel" pitchFamily="34" charset="0"/>
              </a:rPr>
              <a:t>	* </a:t>
            </a:r>
            <a:r>
              <a:rPr lang="en-US" sz="3200" u="sng" dirty="0">
                <a:solidFill>
                  <a:prstClr val="black"/>
                </a:solidFill>
                <a:latin typeface="Corbel" pitchFamily="34" charset="0"/>
              </a:rPr>
              <a:t>millions</a:t>
            </a:r>
            <a:r>
              <a:rPr lang="en-US" sz="3200" dirty="0">
                <a:solidFill>
                  <a:prstClr val="black"/>
                </a:solidFill>
                <a:latin typeface="Corbel" pitchFamily="34" charset="0"/>
              </a:rPr>
              <a:t> of years of </a:t>
            </a:r>
            <a:r>
              <a:rPr lang="en-US" sz="3200" u="sng" dirty="0">
                <a:solidFill>
                  <a:prstClr val="black"/>
                </a:solidFill>
                <a:latin typeface="Corbel" pitchFamily="34" charset="0"/>
              </a:rPr>
              <a:t>extreme</a:t>
            </a:r>
            <a:r>
              <a:rPr lang="en-US" sz="3200" dirty="0">
                <a:solidFill>
                  <a:prstClr val="black"/>
                </a:solidFill>
                <a:latin typeface="Corbel" pitchFamily="34" charset="0"/>
              </a:rPr>
              <a:t> heat &amp; pressure changes it to coal </a:t>
            </a:r>
          </a:p>
        </p:txBody>
      </p:sp>
    </p:spTree>
    <p:extLst>
      <p:ext uri="{BB962C8B-B14F-4D97-AF65-F5344CB8AC3E}">
        <p14:creationId xmlns:p14="http://schemas.microsoft.com/office/powerpoint/2010/main" val="41170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oceanservice.noaa.gov/education/tutorial_estuaries/media/estuar08b_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18"/>
            <a:ext cx="12192000" cy="683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55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fontScale="90000"/>
          </a:bodyPr>
          <a:lstStyle/>
          <a:p>
            <a:pPr>
              <a:defRPr/>
            </a:pPr>
            <a:r>
              <a:rPr lang="en-US" dirty="0" smtClean="0">
                <a:solidFill>
                  <a:schemeClr val="accent1">
                    <a:satMod val="150000"/>
                  </a:schemeClr>
                </a:solidFill>
              </a:rPr>
              <a:t>Sedimentary Rock</a:t>
            </a:r>
            <a:endParaRPr lang="en-US" dirty="0">
              <a:solidFill>
                <a:schemeClr val="accent1">
                  <a:satMod val="150000"/>
                </a:schemeClr>
              </a:solidFill>
            </a:endParaRPr>
          </a:p>
        </p:txBody>
      </p:sp>
      <p:sp>
        <p:nvSpPr>
          <p:cNvPr id="18435" name="Content Placeholder 2"/>
          <p:cNvSpPr txBox="1">
            <a:spLocks/>
          </p:cNvSpPr>
          <p:nvPr/>
        </p:nvSpPr>
        <p:spPr bwMode="auto">
          <a:xfrm>
            <a:off x="1828800" y="838200"/>
            <a:ext cx="8229600" cy="1371600"/>
          </a:xfrm>
          <a:prstGeom prst="rect">
            <a:avLst/>
          </a:prstGeom>
          <a:noFill/>
          <a:ln w="9525">
            <a:noFill/>
            <a:miter lim="800000"/>
            <a:headEnd/>
            <a:tailEnd/>
          </a:ln>
        </p:spPr>
        <p:txBody>
          <a:bodyPr/>
          <a:lstStyle/>
          <a:p>
            <a:pPr marL="438150" indent="-319088">
              <a:buClr>
                <a:srgbClr val="4F81BD"/>
              </a:buClr>
              <a:buSzPct val="80000"/>
            </a:pPr>
            <a:r>
              <a:rPr lang="en-US" sz="3200" dirty="0">
                <a:solidFill>
                  <a:prstClr val="black"/>
                </a:solidFill>
                <a:latin typeface="Corbel" pitchFamily="34" charset="0"/>
              </a:rPr>
              <a:t>	</a:t>
            </a:r>
          </a:p>
          <a:p>
            <a:pPr marL="438150" indent="-319088">
              <a:buClr>
                <a:srgbClr val="4F81BD"/>
              </a:buClr>
              <a:buSzPct val="80000"/>
            </a:pPr>
            <a:r>
              <a:rPr lang="en-US" sz="3200" b="1" u="sng" dirty="0">
                <a:solidFill>
                  <a:prstClr val="black"/>
                </a:solidFill>
                <a:latin typeface="Corbel" pitchFamily="34" charset="0"/>
              </a:rPr>
              <a:t>Chemical sedimentary </a:t>
            </a:r>
            <a:r>
              <a:rPr lang="en-US" sz="3200" dirty="0">
                <a:solidFill>
                  <a:prstClr val="black"/>
                </a:solidFill>
                <a:latin typeface="Corbel" pitchFamily="34" charset="0"/>
              </a:rPr>
              <a:t>– minerals </a:t>
            </a:r>
            <a:r>
              <a:rPr lang="en-US" sz="3200" u="sng" dirty="0">
                <a:solidFill>
                  <a:prstClr val="black"/>
                </a:solidFill>
                <a:latin typeface="Corbel" pitchFamily="34" charset="0"/>
              </a:rPr>
              <a:t>crystallize (come out) </a:t>
            </a:r>
            <a:r>
              <a:rPr lang="en-US" sz="3200" dirty="0">
                <a:solidFill>
                  <a:prstClr val="black"/>
                </a:solidFill>
                <a:latin typeface="Corbel" pitchFamily="34" charset="0"/>
              </a:rPr>
              <a:t>of solution (like water) to become rock.</a:t>
            </a:r>
          </a:p>
          <a:p>
            <a:pPr marL="438150" indent="-319088">
              <a:buClr>
                <a:srgbClr val="4F81BD"/>
              </a:buClr>
              <a:buSzPct val="80000"/>
            </a:pPr>
            <a:r>
              <a:rPr lang="en-US" sz="3200" dirty="0">
                <a:solidFill>
                  <a:prstClr val="black"/>
                </a:solidFill>
                <a:latin typeface="Corbel" pitchFamily="34" charset="0"/>
              </a:rPr>
              <a:t>			* Rainwater </a:t>
            </a:r>
            <a:r>
              <a:rPr lang="en-US" sz="3200" u="sng" dirty="0">
                <a:solidFill>
                  <a:prstClr val="black"/>
                </a:solidFill>
                <a:latin typeface="Corbel" pitchFamily="34" charset="0"/>
              </a:rPr>
              <a:t>dissolves</a:t>
            </a:r>
            <a:r>
              <a:rPr lang="en-US" sz="3200" dirty="0">
                <a:solidFill>
                  <a:prstClr val="black"/>
                </a:solidFill>
                <a:latin typeface="Corbel" pitchFamily="34" charset="0"/>
              </a:rPr>
              <a:t> minerals from 		</a:t>
            </a:r>
            <a:r>
              <a:rPr lang="en-US" sz="3200" u="sng" dirty="0">
                <a:solidFill>
                  <a:prstClr val="black"/>
                </a:solidFill>
                <a:latin typeface="Corbel" pitchFamily="34" charset="0"/>
              </a:rPr>
              <a:t>rocks</a:t>
            </a:r>
            <a:r>
              <a:rPr lang="en-US" sz="3200" dirty="0">
                <a:solidFill>
                  <a:prstClr val="black"/>
                </a:solidFill>
                <a:latin typeface="Corbel" pitchFamily="34" charset="0"/>
              </a:rPr>
              <a:t> that it passes over on the way 		to the ocean. Minerals crystallize. </a:t>
            </a:r>
          </a:p>
          <a:p>
            <a:pPr marL="438150" indent="-319088">
              <a:buClr>
                <a:srgbClr val="4F81BD"/>
              </a:buClr>
              <a:buSzPct val="80000"/>
            </a:pPr>
            <a:r>
              <a:rPr lang="en-US" sz="3200" dirty="0">
                <a:solidFill>
                  <a:prstClr val="black"/>
                </a:solidFill>
                <a:latin typeface="Corbel" pitchFamily="34" charset="0"/>
              </a:rPr>
              <a:t>					ex.</a:t>
            </a:r>
            <a:r>
              <a:rPr lang="en-US" sz="3200" u="sng" dirty="0">
                <a:solidFill>
                  <a:prstClr val="black"/>
                </a:solidFill>
                <a:latin typeface="Corbel" pitchFamily="34" charset="0"/>
              </a:rPr>
              <a:t> limestone</a:t>
            </a:r>
          </a:p>
        </p:txBody>
      </p:sp>
      <p:pic>
        <p:nvPicPr>
          <p:cNvPr id="18436" name="Picture 2" descr="limestone"/>
          <p:cNvPicPr>
            <a:picLocks noChangeAspect="1" noChangeArrowheads="1"/>
          </p:cNvPicPr>
          <p:nvPr/>
        </p:nvPicPr>
        <p:blipFill>
          <a:blip r:embed="rId2" cstate="print"/>
          <a:srcRect/>
          <a:stretch>
            <a:fillRect/>
          </a:stretch>
        </p:blipFill>
        <p:spPr bwMode="auto">
          <a:xfrm>
            <a:off x="1548740" y="3908575"/>
            <a:ext cx="3886200" cy="2914650"/>
          </a:xfrm>
          <a:prstGeom prst="rect">
            <a:avLst/>
          </a:prstGeom>
          <a:noFill/>
          <a:ln w="9525">
            <a:noFill/>
            <a:miter lim="800000"/>
            <a:headEnd/>
            <a:tailEnd/>
          </a:ln>
        </p:spPr>
      </p:pic>
      <p:sp>
        <p:nvSpPr>
          <p:cNvPr id="5" name="Rectangle 4"/>
          <p:cNvSpPr/>
          <p:nvPr/>
        </p:nvSpPr>
        <p:spPr>
          <a:xfrm>
            <a:off x="6172200" y="4514901"/>
            <a:ext cx="4495800" cy="230832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b="1" u="sng" dirty="0">
                <a:solidFill>
                  <a:srgbClr val="FFFF00"/>
                </a:solidFill>
              </a:rPr>
              <a:t>Limestone</a:t>
            </a:r>
            <a:r>
              <a:rPr lang="en-US" dirty="0">
                <a:solidFill>
                  <a:prstClr val="white"/>
                </a:solidFill>
              </a:rPr>
              <a:t> is a sedimentary rock composed primarily of calcium carbonate (CaCO</a:t>
            </a:r>
            <a:r>
              <a:rPr lang="en-US" baseline="-25000" dirty="0">
                <a:solidFill>
                  <a:prstClr val="white"/>
                </a:solidFill>
              </a:rPr>
              <a:t>3</a:t>
            </a:r>
            <a:r>
              <a:rPr lang="en-US" dirty="0">
                <a:solidFill>
                  <a:prstClr val="white"/>
                </a:solidFill>
              </a:rPr>
              <a:t>) in the form of the mineral calcite. It most commonly forms in clear, warm, shallow marine waters. </a:t>
            </a:r>
          </a:p>
          <a:p>
            <a:pPr>
              <a:defRPr/>
            </a:pPr>
            <a:endParaRPr lang="en-US" dirty="0">
              <a:solidFill>
                <a:prstClr val="white"/>
              </a:solidFill>
            </a:endParaRPr>
          </a:p>
          <a:p>
            <a:pPr>
              <a:defRPr/>
            </a:pPr>
            <a:r>
              <a:rPr lang="en-US" dirty="0">
                <a:solidFill>
                  <a:prstClr val="white"/>
                </a:solidFill>
              </a:rPr>
              <a:t>It is usually an organic sedimentary rock that forms from the accumulation of shell, coral, algal and fecal debris. </a:t>
            </a:r>
          </a:p>
        </p:txBody>
      </p:sp>
    </p:spTree>
    <p:extLst>
      <p:ext uri="{BB962C8B-B14F-4D97-AF65-F5344CB8AC3E}">
        <p14:creationId xmlns:p14="http://schemas.microsoft.com/office/powerpoint/2010/main" val="82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752600" y="228601"/>
            <a:ext cx="4572000" cy="3139321"/>
          </a:xfrm>
          <a:prstGeom prst="rect">
            <a:avLst/>
          </a:prstGeom>
        </p:spPr>
        <p:txBody>
          <a:bodyPr wrap="square">
            <a:spAutoFit/>
          </a:bodyPr>
          <a:lstStyle/>
          <a:p>
            <a:r>
              <a:rPr lang="en-US" sz="3600" dirty="0">
                <a:solidFill>
                  <a:prstClr val="white"/>
                </a:solidFill>
              </a:rPr>
              <a:t>Forms when water has dissolved limestone, evaporates, &amp; leaves deposits.</a:t>
            </a: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7170" name="Picture 2" descr="http://t1.gstatic.com/images?q=tbn:ANd9GcTXgZOOVTanuEgkEeEufek0mYhZgsl1xGUcV4OgrsoLtg7R4zVSpA"/>
          <p:cNvPicPr>
            <a:picLocks noChangeAspect="1" noChangeArrowheads="1"/>
          </p:cNvPicPr>
          <p:nvPr/>
        </p:nvPicPr>
        <p:blipFill>
          <a:blip r:embed="rId3" cstate="print"/>
          <a:srcRect/>
          <a:stretch>
            <a:fillRect/>
          </a:stretch>
        </p:blipFill>
        <p:spPr bwMode="auto">
          <a:xfrm>
            <a:off x="6396278" y="304800"/>
            <a:ext cx="4271722" cy="4067424"/>
          </a:xfrm>
          <a:prstGeom prst="rect">
            <a:avLst/>
          </a:prstGeom>
          <a:noFill/>
        </p:spPr>
      </p:pic>
      <p:pic>
        <p:nvPicPr>
          <p:cNvPr id="7172" name="Picture 4" descr="http://www.stonemania.co.uk/images/stories/stalagmite.jpg"/>
          <p:cNvPicPr>
            <a:picLocks noChangeAspect="1" noChangeArrowheads="1"/>
          </p:cNvPicPr>
          <p:nvPr/>
        </p:nvPicPr>
        <p:blipFill>
          <a:blip r:embed="rId4" cstate="print"/>
          <a:srcRect l="4839" b="6679"/>
          <a:stretch>
            <a:fillRect/>
          </a:stretch>
        </p:blipFill>
        <p:spPr bwMode="auto">
          <a:xfrm>
            <a:off x="1676400" y="3581401"/>
            <a:ext cx="4495800" cy="3194051"/>
          </a:xfrm>
          <a:prstGeom prst="rect">
            <a:avLst/>
          </a:prstGeom>
          <a:noFill/>
        </p:spPr>
      </p:pic>
      <p:sp>
        <p:nvSpPr>
          <p:cNvPr id="5" name="TextBox 4"/>
          <p:cNvSpPr txBox="1"/>
          <p:nvPr/>
        </p:nvSpPr>
        <p:spPr>
          <a:xfrm>
            <a:off x="1688572" y="6019800"/>
            <a:ext cx="2654829" cy="707886"/>
          </a:xfrm>
          <a:prstGeom prst="rect">
            <a:avLst/>
          </a:prstGeom>
          <a:noFill/>
        </p:spPr>
        <p:txBody>
          <a:bodyPr wrap="none" rtlCol="0">
            <a:spAutoFit/>
          </a:bodyPr>
          <a:lstStyle/>
          <a:p>
            <a:r>
              <a:rPr lang="en-US" sz="4000" b="1" dirty="0">
                <a:solidFill>
                  <a:srgbClr val="8064A2">
                    <a:lumMod val="20000"/>
                    <a:lumOff val="80000"/>
                  </a:srgbClr>
                </a:solidFill>
              </a:rPr>
              <a:t>Stalagmites</a:t>
            </a:r>
          </a:p>
        </p:txBody>
      </p:sp>
      <p:sp>
        <p:nvSpPr>
          <p:cNvPr id="6" name="TextBox 5"/>
          <p:cNvSpPr txBox="1"/>
          <p:nvPr/>
        </p:nvSpPr>
        <p:spPr>
          <a:xfrm>
            <a:off x="8280872" y="3657600"/>
            <a:ext cx="2387128" cy="707886"/>
          </a:xfrm>
          <a:prstGeom prst="rect">
            <a:avLst/>
          </a:prstGeom>
          <a:noFill/>
        </p:spPr>
        <p:txBody>
          <a:bodyPr wrap="none" rtlCol="0">
            <a:spAutoFit/>
          </a:bodyPr>
          <a:lstStyle/>
          <a:p>
            <a:r>
              <a:rPr lang="en-US" sz="4000" b="1" dirty="0">
                <a:solidFill>
                  <a:srgbClr val="8064A2">
                    <a:lumMod val="20000"/>
                    <a:lumOff val="80000"/>
                  </a:srgbClr>
                </a:solidFill>
              </a:rPr>
              <a:t>Stalactites</a:t>
            </a:r>
          </a:p>
        </p:txBody>
      </p:sp>
    </p:spTree>
    <p:extLst>
      <p:ext uri="{BB962C8B-B14F-4D97-AF65-F5344CB8AC3E}">
        <p14:creationId xmlns:p14="http://schemas.microsoft.com/office/powerpoint/2010/main" val="21229653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9144000" cy="6172200"/>
          </a:xfrm>
          <a:solidFill>
            <a:srgbClr val="FFC000"/>
          </a:solidFill>
          <a:scene3d>
            <a:camera prst="orthographicFront"/>
            <a:lightRig rig="threePt" dir="t"/>
          </a:scene3d>
          <a:sp3d>
            <a:bevelT w="165100" prst="coolSlant"/>
          </a:sp3d>
        </p:spPr>
        <p:txBody>
          <a:bodyPr>
            <a:noAutofit/>
          </a:bodyPr>
          <a:lstStyle/>
          <a:p>
            <a:pPr algn="l"/>
            <a:r>
              <a:rPr lang="en-US" sz="5500" b="1" u="sng" dirty="0">
                <a:solidFill>
                  <a:schemeClr val="bg1"/>
                </a:solidFill>
                <a:effectLst>
                  <a:outerShdw blurRad="38100" dist="38100" dir="2700000" algn="tl">
                    <a:srgbClr val="000000">
                      <a:alpha val="43137"/>
                    </a:srgbClr>
                  </a:outerShdw>
                </a:effectLst>
              </a:rPr>
              <a:t>Sedimentary Activity</a:t>
            </a:r>
            <a:r>
              <a:rPr lang="en-US" sz="4000" b="1" dirty="0">
                <a:solidFill>
                  <a:schemeClr val="bg1"/>
                </a:solidFill>
                <a:effectLst>
                  <a:outerShdw blurRad="38100" dist="38100" dir="2700000" algn="tl">
                    <a:srgbClr val="000000">
                      <a:alpha val="43137"/>
                    </a:srgbClr>
                  </a:outerShdw>
                </a:effectLst>
              </a:rPr>
              <a:t/>
            </a:r>
            <a:br>
              <a:rPr lang="en-US" sz="4000" b="1" dirty="0">
                <a:solidFill>
                  <a:schemeClr val="bg1"/>
                </a:solidFill>
                <a:effectLst>
                  <a:outerShdw blurRad="38100" dist="38100" dir="2700000" algn="tl">
                    <a:srgbClr val="000000">
                      <a:alpha val="43137"/>
                    </a:srgbClr>
                  </a:outerShdw>
                </a:effectLst>
              </a:rPr>
            </a:br>
            <a:r>
              <a:rPr lang="en-US" sz="3700" b="1" dirty="0">
                <a:effectLst>
                  <a:outerShdw blurRad="38100" dist="38100" dir="2700000" algn="tl">
                    <a:srgbClr val="000000">
                      <a:alpha val="43137"/>
                    </a:srgbClr>
                  </a:outerShdw>
                </a:effectLst>
              </a:rPr>
              <a:t>1. Cut out boxes with the names of the 5 processes &amp; glue at top of page.</a:t>
            </a:r>
            <a:br>
              <a:rPr lang="en-US" sz="3700" b="1" dirty="0">
                <a:effectLst>
                  <a:outerShdw blurRad="38100" dist="38100" dir="2700000" algn="tl">
                    <a:srgbClr val="000000">
                      <a:alpha val="43137"/>
                    </a:srgbClr>
                  </a:outerShdw>
                </a:effectLst>
              </a:rPr>
            </a:br>
            <a:r>
              <a:rPr lang="en-US" sz="3700" b="1" dirty="0">
                <a:effectLst>
                  <a:outerShdw blurRad="38100" dist="38100" dir="2700000" algn="tl">
                    <a:srgbClr val="000000">
                      <a:alpha val="43137"/>
                    </a:srgbClr>
                  </a:outerShdw>
                </a:effectLst>
              </a:rPr>
              <a:t>2. Cut out boxes with definitions. Match these with the names of the processes. DO NOT GLUE!</a:t>
            </a:r>
            <a:br>
              <a:rPr lang="en-US" sz="3700" b="1" dirty="0">
                <a:effectLst>
                  <a:outerShdw blurRad="38100" dist="38100" dir="2700000" algn="tl">
                    <a:srgbClr val="000000">
                      <a:alpha val="43137"/>
                    </a:srgbClr>
                  </a:outerShdw>
                </a:effectLst>
              </a:rPr>
            </a:br>
            <a:r>
              <a:rPr lang="en-US" sz="3700" b="1" dirty="0">
                <a:effectLst>
                  <a:outerShdw blurRad="38100" dist="38100" dir="2700000" algn="tl">
                    <a:srgbClr val="000000">
                      <a:alpha val="43137"/>
                    </a:srgbClr>
                  </a:outerShdw>
                </a:effectLst>
              </a:rPr>
              <a:t>3. Match pictures with the definitions. DO NOT GLUE!</a:t>
            </a:r>
            <a:br>
              <a:rPr lang="en-US" sz="3700" b="1" dirty="0">
                <a:effectLst>
                  <a:outerShdw blurRad="38100" dist="38100" dir="2700000" algn="tl">
                    <a:srgbClr val="000000">
                      <a:alpha val="43137"/>
                    </a:srgbClr>
                  </a:outerShdw>
                </a:effectLst>
              </a:rPr>
            </a:br>
            <a:r>
              <a:rPr lang="en-US" sz="3700" b="1" dirty="0">
                <a:effectLst>
                  <a:outerShdw blurRad="38100" dist="38100" dir="2700000" algn="tl">
                    <a:srgbClr val="000000">
                      <a:alpha val="43137"/>
                    </a:srgbClr>
                  </a:outerShdw>
                </a:effectLst>
              </a:rPr>
              <a:t>4. Raise your hand to have Ms. Axt or Ms. Anuforo check. When we tell you it is correct, you may glue your pieces down.</a:t>
            </a:r>
            <a:r>
              <a:rPr lang="en-US" sz="9600" b="1" dirty="0">
                <a:solidFill>
                  <a:schemeClr val="bg1"/>
                </a:solidFill>
                <a:effectLst>
                  <a:outerShdw blurRad="38100" dist="38100" dir="2700000" algn="tl">
                    <a:srgbClr val="000000">
                      <a:alpha val="43137"/>
                    </a:srgbClr>
                  </a:outerShdw>
                </a:effectLst>
              </a:rPr>
              <a:t/>
            </a:r>
            <a:br>
              <a:rPr lang="en-US" sz="9600" b="1" dirty="0">
                <a:solidFill>
                  <a:schemeClr val="bg1"/>
                </a:solidFill>
                <a:effectLst>
                  <a:outerShdw blurRad="38100" dist="38100" dir="2700000" algn="tl">
                    <a:srgbClr val="000000">
                      <a:alpha val="43137"/>
                    </a:srgbClr>
                  </a:outerShdw>
                </a:effectLst>
              </a:rPr>
            </a:br>
            <a:endParaRPr lang="en-US" sz="9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01670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types of Sedimentary Rock Structures</a:t>
            </a:r>
            <a:endParaRPr lang="en-US" dirty="0"/>
          </a:p>
        </p:txBody>
      </p:sp>
      <p:sp>
        <p:nvSpPr>
          <p:cNvPr id="3" name="Content Placeholder 2"/>
          <p:cNvSpPr>
            <a:spLocks noGrp="1"/>
          </p:cNvSpPr>
          <p:nvPr>
            <p:ph idx="1"/>
          </p:nvPr>
        </p:nvSpPr>
        <p:spPr>
          <a:xfrm>
            <a:off x="2144486" y="2209800"/>
            <a:ext cx="8229600" cy="1600200"/>
          </a:xfrm>
        </p:spPr>
        <p:txBody>
          <a:bodyPr/>
          <a:lstStyle/>
          <a:p>
            <a:r>
              <a:rPr lang="en-US" dirty="0" smtClean="0"/>
              <a:t>Ripple Marks</a:t>
            </a:r>
          </a:p>
          <a:p>
            <a:pPr lvl="1">
              <a:buNone/>
            </a:pPr>
            <a:endParaRPr lang="en-US" dirty="0" smtClean="0"/>
          </a:p>
          <a:p>
            <a:pPr lvl="1">
              <a:buNone/>
            </a:pPr>
            <a:endParaRPr lang="en-US" dirty="0" smtClean="0"/>
          </a:p>
        </p:txBody>
      </p:sp>
      <p:sp>
        <p:nvSpPr>
          <p:cNvPr id="4" name="Content Placeholder 2"/>
          <p:cNvSpPr txBox="1">
            <a:spLocks/>
          </p:cNvSpPr>
          <p:nvPr/>
        </p:nvSpPr>
        <p:spPr>
          <a:xfrm>
            <a:off x="2133600" y="1600200"/>
            <a:ext cx="8229600" cy="762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3200" dirty="0">
                <a:solidFill>
                  <a:prstClr val="black"/>
                </a:solidFill>
              </a:rPr>
              <a:t>Strata</a:t>
            </a:r>
          </a:p>
        </p:txBody>
      </p:sp>
      <p:sp>
        <p:nvSpPr>
          <p:cNvPr id="5" name="Content Placeholder 2"/>
          <p:cNvSpPr txBox="1">
            <a:spLocks/>
          </p:cNvSpPr>
          <p:nvPr/>
        </p:nvSpPr>
        <p:spPr>
          <a:xfrm>
            <a:off x="2133600" y="2895600"/>
            <a:ext cx="8229600" cy="1600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3200" dirty="0">
                <a:solidFill>
                  <a:prstClr val="black"/>
                </a:solidFill>
              </a:rPr>
              <a:t>Mud Cracks</a:t>
            </a:r>
          </a:p>
          <a:p>
            <a:pPr marL="742950" lvl="1" indent="-285750">
              <a:spcBef>
                <a:spcPct val="20000"/>
              </a:spcBef>
              <a:defRPr/>
            </a:pPr>
            <a:endParaRPr lang="en-US" sz="2800" dirty="0">
              <a:solidFill>
                <a:prstClr val="black"/>
              </a:solidFill>
            </a:endParaRPr>
          </a:p>
          <a:p>
            <a:pPr marL="742950" lvl="1" indent="-285750">
              <a:spcBef>
                <a:spcPct val="20000"/>
              </a:spcBef>
              <a:defRPr/>
            </a:pPr>
            <a:endParaRPr lang="en-US" sz="2800" dirty="0">
              <a:solidFill>
                <a:prstClr val="black"/>
              </a:solidFill>
            </a:endParaRPr>
          </a:p>
        </p:txBody>
      </p:sp>
    </p:spTree>
    <p:extLst>
      <p:ext uri="{BB962C8B-B14F-4D97-AF65-F5344CB8AC3E}">
        <p14:creationId xmlns:p14="http://schemas.microsoft.com/office/powerpoint/2010/main" val="15358290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1828800" y="838200"/>
            <a:ext cx="4953000" cy="4525962"/>
          </a:xfrm>
        </p:spPr>
        <p:txBody>
          <a:bodyPr/>
          <a:lstStyle/>
          <a:p>
            <a:pPr eaLnBrk="1" hangingPunct="1"/>
            <a:r>
              <a:rPr lang="en-US" dirty="0" smtClean="0"/>
              <a:t>Layers found in sedimentary rock</a:t>
            </a:r>
          </a:p>
          <a:p>
            <a:pPr marL="342900" indent="-342900" eaLnBrk="1" fontAlgn="auto" hangingPunct="1">
              <a:spcBef>
                <a:spcPct val="20000"/>
              </a:spcBef>
              <a:spcAft>
                <a:spcPts val="0"/>
              </a:spcAft>
              <a:buClrTx/>
              <a:buSzTx/>
              <a:buFont typeface="Arial" pitchFamily="34" charset="0"/>
              <a:buChar char="•"/>
              <a:defRPr/>
            </a:pPr>
            <a:r>
              <a:rPr lang="en-US" sz="3200" u="sng" dirty="0">
                <a:solidFill>
                  <a:prstClr val="black"/>
                </a:solidFill>
                <a:latin typeface="Calibri"/>
              </a:rPr>
              <a:t>Stratification:</a:t>
            </a:r>
          </a:p>
          <a:p>
            <a:pPr marL="742950" lvl="1" indent="-285750" eaLnBrk="1" fontAlgn="auto" hangingPunct="1">
              <a:spcBef>
                <a:spcPct val="20000"/>
              </a:spcBef>
              <a:spcAft>
                <a:spcPts val="0"/>
              </a:spcAft>
              <a:buClrTx/>
              <a:buFont typeface="Arial" pitchFamily="34" charset="0"/>
              <a:buChar char="–"/>
              <a:defRPr/>
            </a:pPr>
            <a:r>
              <a:rPr lang="en-US" sz="2800" dirty="0">
                <a:solidFill>
                  <a:prstClr val="black"/>
                </a:solidFill>
                <a:latin typeface="Calibri"/>
              </a:rPr>
              <a:t>Process of sedimentary rock being arranged in </a:t>
            </a:r>
            <a:r>
              <a:rPr lang="en-US" sz="2800" u="sng" dirty="0">
                <a:solidFill>
                  <a:prstClr val="black"/>
                </a:solidFill>
                <a:latin typeface="Calibri"/>
              </a:rPr>
              <a:t>layers</a:t>
            </a:r>
            <a:r>
              <a:rPr lang="en-US" sz="2800" dirty="0">
                <a:solidFill>
                  <a:prstClr val="black"/>
                </a:solidFill>
                <a:latin typeface="Calibri"/>
              </a:rPr>
              <a:t>.</a:t>
            </a:r>
          </a:p>
          <a:p>
            <a:pPr marL="742950" lvl="1" indent="-285750" eaLnBrk="1" fontAlgn="auto" hangingPunct="1">
              <a:spcBef>
                <a:spcPct val="20000"/>
              </a:spcBef>
              <a:spcAft>
                <a:spcPts val="0"/>
              </a:spcAft>
              <a:buClrTx/>
              <a:buFont typeface="Arial" pitchFamily="34" charset="0"/>
              <a:buChar char="–"/>
              <a:defRPr/>
            </a:pPr>
            <a:r>
              <a:rPr lang="en-US" sz="2800" dirty="0">
                <a:solidFill>
                  <a:prstClr val="black"/>
                </a:solidFill>
                <a:latin typeface="Calibri"/>
              </a:rPr>
              <a:t>Think of layers of </a:t>
            </a:r>
            <a:r>
              <a:rPr lang="en-US" sz="2800" u="sng" dirty="0">
                <a:solidFill>
                  <a:prstClr val="black"/>
                </a:solidFill>
                <a:latin typeface="Calibri"/>
              </a:rPr>
              <a:t>pancakes </a:t>
            </a:r>
            <a:r>
              <a:rPr lang="en-US" sz="2800" dirty="0">
                <a:solidFill>
                  <a:prstClr val="black"/>
                </a:solidFill>
                <a:latin typeface="Calibri"/>
              </a:rPr>
              <a:t>(with </a:t>
            </a:r>
            <a:r>
              <a:rPr lang="en-US" sz="2800" u="sng" dirty="0">
                <a:solidFill>
                  <a:prstClr val="black"/>
                </a:solidFill>
                <a:latin typeface="Calibri"/>
              </a:rPr>
              <a:t>oldest</a:t>
            </a:r>
            <a:r>
              <a:rPr lang="en-US" sz="2800" dirty="0">
                <a:solidFill>
                  <a:prstClr val="black"/>
                </a:solidFill>
                <a:latin typeface="Calibri"/>
              </a:rPr>
              <a:t> pancake on bottom)</a:t>
            </a:r>
          </a:p>
          <a:p>
            <a:pPr eaLnBrk="1" hangingPunct="1"/>
            <a:endParaRPr lang="en-US" dirty="0" smtClean="0"/>
          </a:p>
          <a:p>
            <a:pPr eaLnBrk="1" hangingPunct="1"/>
            <a:endParaRPr lang="en-US" dirty="0" smtClean="0"/>
          </a:p>
        </p:txBody>
      </p:sp>
      <p:sp>
        <p:nvSpPr>
          <p:cNvPr id="11266"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solidFill>
                  <a:srgbClr val="3399FF"/>
                </a:solidFill>
                <a:latin typeface="Bradley Hand ITC" pitchFamily="66" charset="0"/>
                <a:hlinkClick r:id="rId2" action="ppaction://hlinksldjump"/>
              </a:rPr>
              <a:t>Strata</a:t>
            </a:r>
            <a:br>
              <a:rPr lang="en-US" smtClean="0">
                <a:solidFill>
                  <a:srgbClr val="3399FF"/>
                </a:solidFill>
                <a:latin typeface="Bradley Hand ITC" pitchFamily="66" charset="0"/>
                <a:hlinkClick r:id="rId2" action="ppaction://hlinksldjump"/>
              </a:rPr>
            </a:br>
            <a:endParaRPr lang="en-US" smtClean="0">
              <a:solidFill>
                <a:srgbClr val="3399FF"/>
              </a:solidFill>
              <a:latin typeface="Bradley Hand ITC" pitchFamily="66" charset="0"/>
            </a:endParaRPr>
          </a:p>
        </p:txBody>
      </p:sp>
      <p:pic>
        <p:nvPicPr>
          <p:cNvPr id="18436" name="Picture 8" descr="grand-canyon-JThomas-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95400"/>
            <a:ext cx="3379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413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6514" y="142131"/>
            <a:ext cx="8153400" cy="769441"/>
          </a:xfrm>
          <a:prstGeom prst="rect">
            <a:avLst/>
          </a:prstGeom>
        </p:spPr>
        <p:txBody>
          <a:bodyPr wrap="square">
            <a:spAutoFit/>
          </a:bodyPr>
          <a:lstStyle/>
          <a:p>
            <a:r>
              <a:rPr lang="en-US" sz="4400" b="1" dirty="0">
                <a:solidFill>
                  <a:prstClr val="black"/>
                </a:solidFill>
                <a:effectLst>
                  <a:outerShdw blurRad="38100" dist="38100" dir="2700000" algn="tl">
                    <a:srgbClr val="000000">
                      <a:alpha val="43137"/>
                    </a:srgbClr>
                  </a:outerShdw>
                </a:effectLst>
              </a:rPr>
              <a:t>Ripple marks</a:t>
            </a:r>
            <a:r>
              <a:rPr lang="en-US" dirty="0">
                <a:solidFill>
                  <a:prstClr val="black"/>
                </a:solidFill>
              </a:rPr>
              <a:t>.</a:t>
            </a:r>
          </a:p>
        </p:txBody>
      </p:sp>
      <p:pic>
        <p:nvPicPr>
          <p:cNvPr id="3" name="Picture 2" descr="http://www.jackiemorris.co.uk/images/april2009/watersand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6" y="911572"/>
            <a:ext cx="8886825" cy="594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8964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335847"/>
            <a:ext cx="8153400" cy="769441"/>
          </a:xfrm>
          <a:prstGeom prst="rect">
            <a:avLst/>
          </a:prstGeom>
        </p:spPr>
        <p:txBody>
          <a:bodyPr wrap="square">
            <a:spAutoFit/>
          </a:bodyPr>
          <a:lstStyle/>
          <a:p>
            <a:r>
              <a:rPr lang="en-US" sz="4400" b="1" dirty="0">
                <a:solidFill>
                  <a:prstClr val="black"/>
                </a:solidFill>
                <a:effectLst>
                  <a:outerShdw blurRad="38100" dist="38100" dir="2700000" algn="tl">
                    <a:srgbClr val="000000">
                      <a:alpha val="43137"/>
                    </a:srgbClr>
                  </a:outerShdw>
                </a:effectLst>
              </a:rPr>
              <a:t>Ripple marks in sandstone</a:t>
            </a:r>
            <a:r>
              <a:rPr lang="en-US" dirty="0">
                <a:solidFill>
                  <a:prstClr val="black"/>
                </a:solidFill>
              </a:rPr>
              <a:t>.</a:t>
            </a:r>
          </a:p>
        </p:txBody>
      </p:sp>
      <p:pic>
        <p:nvPicPr>
          <p:cNvPr id="2050" name="Picture 2" descr="a detailed view of ripple marks on sandstone"/>
          <p:cNvPicPr>
            <a:picLocks noChangeAspect="1" noChangeArrowheads="1"/>
          </p:cNvPicPr>
          <p:nvPr/>
        </p:nvPicPr>
        <p:blipFill>
          <a:blip r:embed="rId3" cstate="print"/>
          <a:srcRect/>
          <a:stretch>
            <a:fillRect/>
          </a:stretch>
        </p:blipFill>
        <p:spPr bwMode="auto">
          <a:xfrm>
            <a:off x="4191000" y="1105287"/>
            <a:ext cx="6477000" cy="4871954"/>
          </a:xfrm>
          <a:prstGeom prst="rect">
            <a:avLst/>
          </a:prstGeom>
          <a:noFill/>
        </p:spPr>
      </p:pic>
      <p:sp>
        <p:nvSpPr>
          <p:cNvPr id="5" name="Rectangle 4"/>
          <p:cNvSpPr/>
          <p:nvPr/>
        </p:nvSpPr>
        <p:spPr>
          <a:xfrm>
            <a:off x="6074229" y="6204858"/>
            <a:ext cx="4572000" cy="646331"/>
          </a:xfrm>
          <a:prstGeom prst="rect">
            <a:avLst/>
          </a:prstGeom>
        </p:spPr>
        <p:txBody>
          <a:bodyPr>
            <a:spAutoFit/>
          </a:bodyPr>
          <a:lstStyle/>
          <a:p>
            <a:r>
              <a:rPr lang="en-US" i="1" dirty="0">
                <a:solidFill>
                  <a:prstClr val="black"/>
                </a:solidFill>
              </a:rPr>
              <a:t>Ripple Mark Sandstone. University of Waterloo Rock Garden</a:t>
            </a:r>
            <a:endParaRPr lang="en-US" dirty="0">
              <a:solidFill>
                <a:prstClr val="black"/>
              </a:solidFill>
            </a:endParaRPr>
          </a:p>
        </p:txBody>
      </p:sp>
      <p:sp>
        <p:nvSpPr>
          <p:cNvPr id="2" name="Rectangle 1"/>
          <p:cNvSpPr/>
          <p:nvPr/>
        </p:nvSpPr>
        <p:spPr>
          <a:xfrm>
            <a:off x="1502230" y="1105287"/>
            <a:ext cx="2841171" cy="3539430"/>
          </a:xfrm>
          <a:prstGeom prst="rect">
            <a:avLst/>
          </a:prstGeom>
        </p:spPr>
        <p:txBody>
          <a:bodyPr wrap="square">
            <a:spAutoFit/>
          </a:bodyPr>
          <a:lstStyle/>
          <a:p>
            <a:pPr marL="742950" lvl="1" indent="-285750">
              <a:spcBef>
                <a:spcPct val="20000"/>
              </a:spcBef>
              <a:buFont typeface="Arial" pitchFamily="34" charset="0"/>
              <a:buChar char="–"/>
            </a:pPr>
            <a:r>
              <a:rPr lang="en-US" sz="2800" dirty="0">
                <a:solidFill>
                  <a:prstClr val="black"/>
                </a:solidFill>
              </a:rPr>
              <a:t>Records the </a:t>
            </a:r>
            <a:r>
              <a:rPr lang="en-US" sz="2800" u="sng" dirty="0">
                <a:solidFill>
                  <a:prstClr val="black"/>
                </a:solidFill>
              </a:rPr>
              <a:t>motion</a:t>
            </a:r>
            <a:r>
              <a:rPr lang="en-US" sz="2800" dirty="0">
                <a:solidFill>
                  <a:prstClr val="black"/>
                </a:solidFill>
              </a:rPr>
              <a:t> of wind and </a:t>
            </a:r>
            <a:r>
              <a:rPr lang="en-US" sz="2800" u="sng" dirty="0">
                <a:solidFill>
                  <a:prstClr val="black"/>
                </a:solidFill>
              </a:rPr>
              <a:t>water</a:t>
            </a:r>
            <a:r>
              <a:rPr lang="en-US" sz="2800" dirty="0">
                <a:solidFill>
                  <a:prstClr val="black"/>
                </a:solidFill>
              </a:rPr>
              <a:t> waves of lakes, oceans, rivers, and sand dunes.</a:t>
            </a:r>
          </a:p>
        </p:txBody>
      </p:sp>
    </p:spTree>
    <p:extLst>
      <p:ext uri="{BB962C8B-B14F-4D97-AF65-F5344CB8AC3E}">
        <p14:creationId xmlns:p14="http://schemas.microsoft.com/office/powerpoint/2010/main" val="2416034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2729" y="1"/>
            <a:ext cx="8153400" cy="1877437"/>
          </a:xfrm>
          <a:prstGeom prst="rect">
            <a:avLst/>
          </a:prstGeom>
        </p:spPr>
        <p:txBody>
          <a:bodyPr wrap="square">
            <a:spAutoFit/>
          </a:bodyPr>
          <a:lstStyle/>
          <a:p>
            <a:r>
              <a:rPr lang="en-US" sz="4400" b="1" dirty="0">
                <a:solidFill>
                  <a:prstClr val="black"/>
                </a:solidFill>
                <a:effectLst>
                  <a:outerShdw blurRad="38100" dist="38100" dir="2700000" algn="tl">
                    <a:srgbClr val="000000">
                      <a:alpha val="43137"/>
                    </a:srgbClr>
                  </a:outerShdw>
                </a:effectLst>
              </a:rPr>
              <a:t>Mud Cracks</a:t>
            </a:r>
            <a:endParaRPr lang="en-US" dirty="0">
              <a:solidFill>
                <a:prstClr val="black"/>
              </a:solidFill>
            </a:endParaRPr>
          </a:p>
          <a:p>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1026" name="Picture 2" descr="http://www.alpenglowimagesphotography.com/landscapes/utah/paria_vermillion/paria_river_mu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483" y="152400"/>
            <a:ext cx="3556861" cy="5343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e/ee/Dried_mud_(La_Fajana)_01_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729" y="912682"/>
            <a:ext cx="5097282" cy="38229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4813518"/>
            <a:ext cx="5402082" cy="1815882"/>
          </a:xfrm>
          <a:prstGeom prst="rect">
            <a:avLst/>
          </a:prstGeom>
        </p:spPr>
        <p:txBody>
          <a:bodyPr wrap="square">
            <a:spAutoFit/>
          </a:bodyPr>
          <a:lstStyle/>
          <a:p>
            <a:pPr marL="742950" lvl="1" indent="-285750">
              <a:spcBef>
                <a:spcPct val="20000"/>
              </a:spcBef>
              <a:buFont typeface="Arial" pitchFamily="34" charset="0"/>
              <a:buChar char="–"/>
              <a:defRPr/>
            </a:pPr>
            <a:r>
              <a:rPr lang="en-US" sz="2800" dirty="0">
                <a:solidFill>
                  <a:prstClr val="black"/>
                </a:solidFill>
              </a:rPr>
              <a:t>Formed when fine-grained sediments at the bottom of a body of shallow water are </a:t>
            </a:r>
            <a:r>
              <a:rPr lang="en-US" sz="2800" u="sng" dirty="0">
                <a:solidFill>
                  <a:prstClr val="black"/>
                </a:solidFill>
              </a:rPr>
              <a:t>exposed</a:t>
            </a:r>
            <a:r>
              <a:rPr lang="en-US" sz="2800" dirty="0">
                <a:solidFill>
                  <a:prstClr val="black"/>
                </a:solidFill>
              </a:rPr>
              <a:t> to air &amp; </a:t>
            </a:r>
            <a:r>
              <a:rPr lang="en-US" sz="2800" u="sng" dirty="0">
                <a:solidFill>
                  <a:prstClr val="black"/>
                </a:solidFill>
              </a:rPr>
              <a:t>dry out</a:t>
            </a:r>
            <a:r>
              <a:rPr lang="en-US" sz="2800" dirty="0">
                <a:solidFill>
                  <a:prstClr val="black"/>
                </a:solidFill>
              </a:rPr>
              <a:t>. </a:t>
            </a:r>
          </a:p>
        </p:txBody>
      </p:sp>
    </p:spTree>
    <p:extLst>
      <p:ext uri="{BB962C8B-B14F-4D97-AF65-F5344CB8AC3E}">
        <p14:creationId xmlns:p14="http://schemas.microsoft.com/office/powerpoint/2010/main" val="1561699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362200"/>
            <a:ext cx="8229600" cy="2514600"/>
          </a:xfrm>
          <a:scene3d>
            <a:camera prst="orthographicFront"/>
            <a:lightRig rig="threePt" dir="t"/>
          </a:scene3d>
          <a:sp3d>
            <a:bevelT w="165100" prst="coolSlant"/>
          </a:sp3d>
        </p:spPr>
        <p:txBody>
          <a:bodyPr>
            <a:noAutofit/>
          </a:bodyPr>
          <a:lstStyle/>
          <a:p>
            <a:r>
              <a:rPr lang="en-US" sz="5000" b="1" u="sng" dirty="0">
                <a:solidFill>
                  <a:schemeClr val="bg1"/>
                </a:solidFill>
                <a:effectLst>
                  <a:outerShdw blurRad="38100" dist="38100" dir="2700000" algn="tl">
                    <a:srgbClr val="000000">
                      <a:alpha val="43137"/>
                    </a:srgbClr>
                  </a:outerShdw>
                </a:effectLst>
              </a:rPr>
              <a:t>Ticket out the Door</a:t>
            </a:r>
            <a:br>
              <a:rPr lang="en-US" sz="5000" b="1" u="sng" dirty="0">
                <a:solidFill>
                  <a:schemeClr val="bg1"/>
                </a:solidFill>
                <a:effectLst>
                  <a:outerShdw blurRad="38100" dist="38100" dir="2700000" algn="tl">
                    <a:srgbClr val="000000">
                      <a:alpha val="43137"/>
                    </a:srgbClr>
                  </a:outerShdw>
                </a:effectLst>
              </a:rPr>
            </a:br>
            <a:r>
              <a:rPr lang="en-US" sz="5000" b="1" dirty="0">
                <a:solidFill>
                  <a:schemeClr val="bg1"/>
                </a:solidFill>
                <a:effectLst>
                  <a:outerShdw blurRad="38100" dist="38100" dir="2700000" algn="tl">
                    <a:srgbClr val="000000">
                      <a:alpha val="43137"/>
                    </a:srgbClr>
                  </a:outerShdw>
                </a:effectLst>
              </a:rPr>
              <a:t>1. What processes form sedimentary rock. Describe them.</a:t>
            </a:r>
            <a:br>
              <a:rPr lang="en-US" sz="5000" b="1" dirty="0">
                <a:solidFill>
                  <a:schemeClr val="bg1"/>
                </a:solidFill>
                <a:effectLst>
                  <a:outerShdw blurRad="38100" dist="38100" dir="2700000" algn="tl">
                    <a:srgbClr val="000000">
                      <a:alpha val="43137"/>
                    </a:srgbClr>
                  </a:outerShdw>
                </a:effectLst>
              </a:rPr>
            </a:br>
            <a:r>
              <a:rPr lang="en-US" sz="5000" b="1" dirty="0">
                <a:solidFill>
                  <a:schemeClr val="bg1"/>
                </a:solidFill>
                <a:effectLst>
                  <a:outerShdw blurRad="38100" dist="38100" dir="2700000" algn="tl">
                    <a:srgbClr val="000000">
                      <a:alpha val="43137"/>
                    </a:srgbClr>
                  </a:outerShdw>
                </a:effectLst>
              </a:rPr>
              <a:t>2. What are the 3 types of sedimentary rock?</a:t>
            </a:r>
            <a:r>
              <a:rPr lang="en-US" sz="9600" b="1" dirty="0">
                <a:solidFill>
                  <a:schemeClr val="bg1"/>
                </a:solidFill>
                <a:effectLst>
                  <a:outerShdw blurRad="38100" dist="38100" dir="2700000" algn="tl">
                    <a:srgbClr val="000000">
                      <a:alpha val="43137"/>
                    </a:srgbClr>
                  </a:outerShdw>
                </a:effectLst>
              </a:rPr>
              <a:t/>
            </a:r>
            <a:br>
              <a:rPr lang="en-US" sz="9600" b="1" dirty="0">
                <a:solidFill>
                  <a:schemeClr val="bg1"/>
                </a:solidFill>
                <a:effectLst>
                  <a:outerShdw blurRad="38100" dist="38100" dir="2700000" algn="tl">
                    <a:srgbClr val="000000">
                      <a:alpha val="43137"/>
                    </a:srgbClr>
                  </a:outerShdw>
                </a:effectLst>
              </a:rPr>
            </a:br>
            <a:r>
              <a:rPr lang="en-US" sz="9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0740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1554162"/>
          </a:xfrm>
        </p:spPr>
        <p:style>
          <a:lnRef idx="2">
            <a:schemeClr val="dk1"/>
          </a:lnRef>
          <a:fillRef idx="1">
            <a:schemeClr val="lt1"/>
          </a:fillRef>
          <a:effectRef idx="0">
            <a:schemeClr val="dk1"/>
          </a:effectRef>
          <a:fontRef idx="minor">
            <a:schemeClr val="dk1"/>
          </a:fontRef>
        </p:style>
        <p:txBody>
          <a:bodyPr>
            <a:normAutofit/>
          </a:bodyPr>
          <a:lstStyle/>
          <a:p>
            <a:r>
              <a:rPr lang="en-US" b="1" u="sng" dirty="0" smtClean="0"/>
              <a:t>Co </a:t>
            </a:r>
            <a:r>
              <a:rPr lang="en-US" b="1" u="sng" dirty="0" err="1" smtClean="0"/>
              <a:t>coa</a:t>
            </a:r>
            <a:r>
              <a:rPr lang="en-US" b="1" u="sng" dirty="0" smtClean="0"/>
              <a:t> Beach (Florida)</a:t>
            </a:r>
            <a:r>
              <a:rPr lang="en-US" dirty="0" smtClean="0"/>
              <a:t/>
            </a:r>
            <a:br>
              <a:rPr lang="en-US" dirty="0" smtClean="0"/>
            </a:br>
            <a:r>
              <a:rPr lang="en-US" dirty="0" smtClean="0"/>
              <a:t>It’s sand is made of….</a:t>
            </a:r>
            <a:endParaRPr lang="en-US" dirty="0"/>
          </a:p>
        </p:txBody>
      </p:sp>
      <p:pic>
        <p:nvPicPr>
          <p:cNvPr id="2050" name="Picture 2" descr="http://www.beachhunter.net/images/sand/playalinda-beach-sand.jpg"/>
          <p:cNvPicPr>
            <a:picLocks noChangeAspect="1" noChangeArrowheads="1"/>
          </p:cNvPicPr>
          <p:nvPr/>
        </p:nvPicPr>
        <p:blipFill>
          <a:blip r:embed="rId3" cstate="print"/>
          <a:srcRect/>
          <a:stretch>
            <a:fillRect/>
          </a:stretch>
        </p:blipFill>
        <p:spPr bwMode="auto">
          <a:xfrm>
            <a:off x="1524000" y="1905001"/>
            <a:ext cx="9144000" cy="4953000"/>
          </a:xfrm>
          <a:prstGeom prst="rect">
            <a:avLst/>
          </a:prstGeom>
          <a:noFill/>
        </p:spPr>
      </p:pic>
    </p:spTree>
    <p:extLst>
      <p:ext uri="{BB962C8B-B14F-4D97-AF65-F5344CB8AC3E}">
        <p14:creationId xmlns:p14="http://schemas.microsoft.com/office/powerpoint/2010/main" val="2949613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tse1.mm.bing.net/th?id=OIP.M161de0cf6362c2260faeadd6ad1f77f6o0&amp;pid=15.1&amp;P=0&amp;w=251&amp;h=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0" y="0"/>
            <a:ext cx="121798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8761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US" b="1" dirty="0" smtClean="0">
                <a:effectLst>
                  <a:outerShdw blurRad="38100" dist="38100" dir="2700000" algn="tl">
                    <a:srgbClr val="000000">
                      <a:alpha val="43137"/>
                    </a:srgbClr>
                  </a:outerShdw>
                </a:effectLst>
              </a:rPr>
              <a:t>Florida Panhandle</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This sand is made of…..</a:t>
            </a:r>
            <a:endParaRPr lang="en-US" b="1" dirty="0">
              <a:effectLst>
                <a:outerShdw blurRad="38100" dist="38100" dir="2700000" algn="tl">
                  <a:srgbClr val="000000">
                    <a:alpha val="43137"/>
                  </a:srgbClr>
                </a:outerShdw>
              </a:effectLst>
            </a:endParaRPr>
          </a:p>
        </p:txBody>
      </p:sp>
      <p:pic>
        <p:nvPicPr>
          <p:cNvPr id="106498" name="Picture 2" descr="http://www.beachhunter.net/images/sand/grayton-beach-sand-3412.jpg"/>
          <p:cNvPicPr>
            <a:picLocks noChangeAspect="1" noChangeArrowheads="1"/>
          </p:cNvPicPr>
          <p:nvPr/>
        </p:nvPicPr>
        <p:blipFill>
          <a:blip r:embed="rId2" cstate="print"/>
          <a:srcRect/>
          <a:stretch>
            <a:fillRect/>
          </a:stretch>
        </p:blipFill>
        <p:spPr bwMode="auto">
          <a:xfrm>
            <a:off x="1554380" y="2286001"/>
            <a:ext cx="9113621" cy="4572000"/>
          </a:xfrm>
          <a:prstGeom prst="rect">
            <a:avLst/>
          </a:prstGeom>
          <a:noFill/>
        </p:spPr>
      </p:pic>
      <p:sp>
        <p:nvSpPr>
          <p:cNvPr id="4" name="TextBox 3"/>
          <p:cNvSpPr txBox="1"/>
          <p:nvPr/>
        </p:nvSpPr>
        <p:spPr>
          <a:xfrm>
            <a:off x="3276600" y="3733800"/>
            <a:ext cx="5392630" cy="1107996"/>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6600" b="1" dirty="0">
                <a:solidFill>
                  <a:prstClr val="black"/>
                </a:solidFill>
                <a:effectLst>
                  <a:outerShdw blurRad="38100" dist="38100" dir="2700000" algn="tl">
                    <a:srgbClr val="000000">
                      <a:alpha val="43137"/>
                    </a:srgbClr>
                  </a:outerShdw>
                </a:effectLst>
              </a:rPr>
              <a:t>Quartz crystals</a:t>
            </a:r>
          </a:p>
        </p:txBody>
      </p:sp>
    </p:spTree>
    <p:extLst>
      <p:ext uri="{BB962C8B-B14F-4D97-AF65-F5344CB8AC3E}">
        <p14:creationId xmlns:p14="http://schemas.microsoft.com/office/powerpoint/2010/main" val="137210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304802"/>
            <a:ext cx="3200400" cy="27699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prstClr val="black"/>
                </a:solidFill>
              </a:rPr>
              <a:t>Great Sphinx &amp; Pyramids in Egypt</a:t>
            </a: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5" name="Picture 4" descr="http://www.absolutegranitecare.co.uk/files/Limestone-great-pyramids-giza-eygpt(1).jpg"/>
          <p:cNvPicPr/>
          <p:nvPr/>
        </p:nvPicPr>
        <p:blipFill>
          <a:blip r:embed="rId3" cstate="print"/>
          <a:srcRect/>
          <a:stretch>
            <a:fillRect/>
          </a:stretch>
        </p:blipFill>
        <p:spPr bwMode="auto">
          <a:xfrm>
            <a:off x="5181600" y="228601"/>
            <a:ext cx="5486400" cy="3649345"/>
          </a:xfrm>
          <a:prstGeom prst="rect">
            <a:avLst/>
          </a:prstGeom>
          <a:noFill/>
          <a:ln w="9525">
            <a:noFill/>
            <a:miter lim="800000"/>
            <a:headEnd/>
            <a:tailEnd/>
          </a:ln>
        </p:spPr>
      </p:pic>
      <p:sp>
        <p:nvSpPr>
          <p:cNvPr id="6" name="Rectangle 5"/>
          <p:cNvSpPr/>
          <p:nvPr/>
        </p:nvSpPr>
        <p:spPr>
          <a:xfrm>
            <a:off x="7543800" y="4343400"/>
            <a:ext cx="3124200" cy="923330"/>
          </a:xfrm>
          <a:prstGeom prst="rect">
            <a:avLst/>
          </a:prstGeom>
        </p:spPr>
        <p:txBody>
          <a:bodyPr wrap="square">
            <a:spAutoFit/>
          </a:bodyPr>
          <a:lstStyle/>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4098" name="Picture 2" descr="http://t3.gstatic.com/images?q=tbn:ANd9GcQ-t3--IhY3-nhvW1dkvSGuMfW64DwECLKi1gPOaxmjixSJPkbLLA"/>
          <p:cNvPicPr>
            <a:picLocks noChangeAspect="1" noChangeArrowheads="1"/>
          </p:cNvPicPr>
          <p:nvPr/>
        </p:nvPicPr>
        <p:blipFill>
          <a:blip r:embed="rId4" cstate="print"/>
          <a:srcRect/>
          <a:stretch>
            <a:fillRect/>
          </a:stretch>
        </p:blipFill>
        <p:spPr bwMode="auto">
          <a:xfrm>
            <a:off x="1524001" y="3267074"/>
            <a:ext cx="5279629" cy="3590926"/>
          </a:xfrm>
          <a:prstGeom prst="rect">
            <a:avLst/>
          </a:prstGeom>
          <a:noFill/>
        </p:spPr>
      </p:pic>
    </p:spTree>
    <p:extLst>
      <p:ext uri="{BB962C8B-B14F-4D97-AF65-F5344CB8AC3E}">
        <p14:creationId xmlns:p14="http://schemas.microsoft.com/office/powerpoint/2010/main" val="1222032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304802"/>
            <a:ext cx="3200400" cy="27699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prstClr val="black"/>
                </a:solidFill>
              </a:rPr>
              <a:t>Great Sphinx &amp; Pyramids in Egypt</a:t>
            </a: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5" name="Picture 4" descr="http://www.absolutegranitecare.co.uk/files/Limestone-great-pyramids-giza-eygpt(1).jpg"/>
          <p:cNvPicPr/>
          <p:nvPr/>
        </p:nvPicPr>
        <p:blipFill>
          <a:blip r:embed="rId3" cstate="print"/>
          <a:srcRect/>
          <a:stretch>
            <a:fillRect/>
          </a:stretch>
        </p:blipFill>
        <p:spPr bwMode="auto">
          <a:xfrm>
            <a:off x="5181600" y="228601"/>
            <a:ext cx="5486400" cy="3649345"/>
          </a:xfrm>
          <a:prstGeom prst="rect">
            <a:avLst/>
          </a:prstGeom>
          <a:noFill/>
          <a:ln w="9525">
            <a:noFill/>
            <a:miter lim="800000"/>
            <a:headEnd/>
            <a:tailEnd/>
          </a:ln>
        </p:spPr>
      </p:pic>
      <p:sp>
        <p:nvSpPr>
          <p:cNvPr id="6" name="Rectangle 5"/>
          <p:cNvSpPr/>
          <p:nvPr/>
        </p:nvSpPr>
        <p:spPr>
          <a:xfrm>
            <a:off x="7543800" y="4343400"/>
            <a:ext cx="3124200" cy="2154436"/>
          </a:xfrm>
          <a:prstGeom prst="rect">
            <a:avLst/>
          </a:prstGeom>
        </p:spPr>
        <p:txBody>
          <a:bodyPr wrap="square">
            <a:spAutoFit/>
          </a:bodyPr>
          <a:lstStyle/>
          <a:p>
            <a:r>
              <a:rPr lang="en-US" sz="4000" b="1" dirty="0">
                <a:solidFill>
                  <a:prstClr val="black"/>
                </a:solidFill>
              </a:rPr>
              <a:t>made of limestone</a:t>
            </a: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pic>
        <p:nvPicPr>
          <p:cNvPr id="4098" name="Picture 2" descr="http://t3.gstatic.com/images?q=tbn:ANd9GcQ-t3--IhY3-nhvW1dkvSGuMfW64DwECLKi1gPOaxmjixSJPkbLLA"/>
          <p:cNvPicPr>
            <a:picLocks noChangeAspect="1" noChangeArrowheads="1"/>
          </p:cNvPicPr>
          <p:nvPr/>
        </p:nvPicPr>
        <p:blipFill>
          <a:blip r:embed="rId4" cstate="print"/>
          <a:srcRect/>
          <a:stretch>
            <a:fillRect/>
          </a:stretch>
        </p:blipFill>
        <p:spPr bwMode="auto">
          <a:xfrm>
            <a:off x="1524001" y="3267074"/>
            <a:ext cx="5279629" cy="3590926"/>
          </a:xfrm>
          <a:prstGeom prst="rect">
            <a:avLst/>
          </a:prstGeom>
          <a:noFill/>
        </p:spPr>
      </p:pic>
    </p:spTree>
    <p:extLst>
      <p:ext uri="{BB962C8B-B14F-4D97-AF65-F5344CB8AC3E}">
        <p14:creationId xmlns:p14="http://schemas.microsoft.com/office/powerpoint/2010/main" val="28479558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ashington Monument 300x225 Washington Monument: One of the tallest freestanding structures in the world">
            <a:hlinkClick r:id="rId3"/>
          </p:cNvPr>
          <p:cNvPicPr>
            <a:picLocks noChangeAspect="1" noChangeArrowheads="1"/>
          </p:cNvPicPr>
          <p:nvPr/>
        </p:nvPicPr>
        <p:blipFill>
          <a:blip r:embed="rId4" cstate="print"/>
          <a:srcRect/>
          <a:stretch>
            <a:fillRect/>
          </a:stretch>
        </p:blipFill>
        <p:spPr bwMode="auto">
          <a:xfrm>
            <a:off x="1524000" y="0"/>
            <a:ext cx="9144000" cy="6858000"/>
          </a:xfrm>
          <a:prstGeom prst="rect">
            <a:avLst/>
          </a:prstGeom>
          <a:noFill/>
        </p:spPr>
      </p:pic>
      <p:sp>
        <p:nvSpPr>
          <p:cNvPr id="5" name="Rectangle 4"/>
          <p:cNvSpPr/>
          <p:nvPr/>
        </p:nvSpPr>
        <p:spPr>
          <a:xfrm>
            <a:off x="1524000" y="0"/>
            <a:ext cx="3429000" cy="1569660"/>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r>
              <a:rPr lang="en-US" sz="4800" b="1" dirty="0">
                <a:solidFill>
                  <a:prstClr val="white"/>
                </a:solidFill>
                <a:effectLst>
                  <a:outerShdw blurRad="38100" dist="38100" dir="2700000" algn="tl">
                    <a:srgbClr val="000000">
                      <a:alpha val="43137"/>
                    </a:srgbClr>
                  </a:outerShdw>
                </a:effectLst>
              </a:rPr>
              <a:t>Washington  Monument</a:t>
            </a:r>
          </a:p>
        </p:txBody>
      </p:sp>
    </p:spTree>
    <p:extLst>
      <p:ext uri="{BB962C8B-B14F-4D97-AF65-F5344CB8AC3E}">
        <p14:creationId xmlns:p14="http://schemas.microsoft.com/office/powerpoint/2010/main" val="3833971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ashington Monument 300x225 Washington Monument: One of the tallest freestanding structures in the world">
            <a:hlinkClick r:id="rId3"/>
          </p:cNvPr>
          <p:cNvPicPr>
            <a:picLocks noChangeAspect="1" noChangeArrowheads="1"/>
          </p:cNvPicPr>
          <p:nvPr/>
        </p:nvPicPr>
        <p:blipFill>
          <a:blip r:embed="rId4" cstate="print"/>
          <a:srcRect/>
          <a:stretch>
            <a:fillRect/>
          </a:stretch>
        </p:blipFill>
        <p:spPr bwMode="auto">
          <a:xfrm>
            <a:off x="1524000" y="0"/>
            <a:ext cx="9144000" cy="6858000"/>
          </a:xfrm>
          <a:prstGeom prst="rect">
            <a:avLst/>
          </a:prstGeom>
          <a:noFill/>
        </p:spPr>
      </p:pic>
      <p:sp>
        <p:nvSpPr>
          <p:cNvPr id="5" name="Rectangle 4"/>
          <p:cNvSpPr/>
          <p:nvPr/>
        </p:nvSpPr>
        <p:spPr>
          <a:xfrm>
            <a:off x="1524000" y="0"/>
            <a:ext cx="3429000" cy="1569660"/>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r>
              <a:rPr lang="en-US" sz="4800" b="1" dirty="0">
                <a:solidFill>
                  <a:prstClr val="white"/>
                </a:solidFill>
                <a:effectLst>
                  <a:outerShdw blurRad="38100" dist="38100" dir="2700000" algn="tl">
                    <a:srgbClr val="000000">
                      <a:alpha val="43137"/>
                    </a:srgbClr>
                  </a:outerShdw>
                </a:effectLst>
              </a:rPr>
              <a:t>Washington  Monument</a:t>
            </a:r>
          </a:p>
        </p:txBody>
      </p:sp>
      <p:sp>
        <p:nvSpPr>
          <p:cNvPr id="6" name="Rectangle 5"/>
          <p:cNvSpPr/>
          <p:nvPr/>
        </p:nvSpPr>
        <p:spPr>
          <a:xfrm>
            <a:off x="7391400" y="3811012"/>
            <a:ext cx="3276600" cy="3046988"/>
          </a:xfrm>
          <a:prstGeom prst="rect">
            <a:avLst/>
          </a:prstGeom>
        </p:spPr>
        <p:txBody>
          <a:bodyPr wrap="square">
            <a:spAutoFit/>
          </a:bodyPr>
          <a:lstStyle/>
          <a:p>
            <a:r>
              <a:rPr lang="en-US" sz="4800" b="1" dirty="0">
                <a:solidFill>
                  <a:prstClr val="white"/>
                </a:solidFill>
                <a:effectLst>
                  <a:outerShdw blurRad="38100" dist="38100" dir="2700000" algn="tl">
                    <a:srgbClr val="000000">
                      <a:alpha val="43137"/>
                    </a:srgbClr>
                  </a:outerShdw>
                </a:effectLst>
              </a:rPr>
              <a:t>made of marble, granite and sandstone</a:t>
            </a:r>
          </a:p>
        </p:txBody>
      </p:sp>
    </p:spTree>
    <p:extLst>
      <p:ext uri="{BB962C8B-B14F-4D97-AF65-F5344CB8AC3E}">
        <p14:creationId xmlns:p14="http://schemas.microsoft.com/office/powerpoint/2010/main" val="2336284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of Cliff Palace"/>
          <p:cNvPicPr>
            <a:picLocks noChangeAspect="1" noChangeArrowheads="1"/>
          </p:cNvPicPr>
          <p:nvPr/>
        </p:nvPicPr>
        <p:blipFill>
          <a:blip r:embed="rId3" cstate="print"/>
          <a:srcRect/>
          <a:stretch>
            <a:fillRect/>
          </a:stretch>
        </p:blipFill>
        <p:spPr bwMode="auto">
          <a:xfrm>
            <a:off x="1524001" y="0"/>
            <a:ext cx="5845667" cy="3810000"/>
          </a:xfrm>
          <a:prstGeom prst="rect">
            <a:avLst/>
          </a:prstGeom>
          <a:noFill/>
        </p:spPr>
      </p:pic>
      <p:pic>
        <p:nvPicPr>
          <p:cNvPr id="11268" name="Picture 4" descr="Image of more rooms"/>
          <p:cNvPicPr>
            <a:picLocks noChangeAspect="1" noChangeArrowheads="1"/>
          </p:cNvPicPr>
          <p:nvPr/>
        </p:nvPicPr>
        <p:blipFill>
          <a:blip r:embed="rId4" cstate="print"/>
          <a:srcRect/>
          <a:stretch>
            <a:fillRect/>
          </a:stretch>
        </p:blipFill>
        <p:spPr bwMode="auto">
          <a:xfrm>
            <a:off x="4953000" y="3146612"/>
            <a:ext cx="5715000" cy="3711389"/>
          </a:xfrm>
          <a:prstGeom prst="rect">
            <a:avLst/>
          </a:prstGeom>
          <a:noFill/>
        </p:spPr>
      </p:pic>
      <p:sp>
        <p:nvSpPr>
          <p:cNvPr id="6" name="TextBox 5"/>
          <p:cNvSpPr txBox="1"/>
          <p:nvPr/>
        </p:nvSpPr>
        <p:spPr>
          <a:xfrm>
            <a:off x="7848601" y="685800"/>
            <a:ext cx="2722605" cy="212365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4400" b="1" dirty="0">
                <a:solidFill>
                  <a:prstClr val="black"/>
                </a:solidFill>
              </a:rPr>
              <a:t>Cliff </a:t>
            </a:r>
          </a:p>
          <a:p>
            <a:r>
              <a:rPr lang="en-US" sz="4400" b="1" dirty="0">
                <a:solidFill>
                  <a:prstClr val="black"/>
                </a:solidFill>
              </a:rPr>
              <a:t>Dwellings, </a:t>
            </a:r>
          </a:p>
          <a:p>
            <a:r>
              <a:rPr lang="en-US" sz="4400" b="1" dirty="0">
                <a:solidFill>
                  <a:prstClr val="black"/>
                </a:solidFill>
              </a:rPr>
              <a:t>CO</a:t>
            </a:r>
          </a:p>
        </p:txBody>
      </p:sp>
    </p:spTree>
    <p:extLst>
      <p:ext uri="{BB962C8B-B14F-4D97-AF65-F5344CB8AC3E}">
        <p14:creationId xmlns:p14="http://schemas.microsoft.com/office/powerpoint/2010/main" val="1664182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of Cliff Palace"/>
          <p:cNvPicPr>
            <a:picLocks noChangeAspect="1" noChangeArrowheads="1"/>
          </p:cNvPicPr>
          <p:nvPr/>
        </p:nvPicPr>
        <p:blipFill>
          <a:blip r:embed="rId3" cstate="print"/>
          <a:srcRect/>
          <a:stretch>
            <a:fillRect/>
          </a:stretch>
        </p:blipFill>
        <p:spPr bwMode="auto">
          <a:xfrm>
            <a:off x="1524001" y="0"/>
            <a:ext cx="5845667" cy="3810000"/>
          </a:xfrm>
          <a:prstGeom prst="rect">
            <a:avLst/>
          </a:prstGeom>
          <a:noFill/>
        </p:spPr>
      </p:pic>
      <p:pic>
        <p:nvPicPr>
          <p:cNvPr id="11268" name="Picture 4" descr="Image of more rooms"/>
          <p:cNvPicPr>
            <a:picLocks noChangeAspect="1" noChangeArrowheads="1"/>
          </p:cNvPicPr>
          <p:nvPr/>
        </p:nvPicPr>
        <p:blipFill>
          <a:blip r:embed="rId4" cstate="print"/>
          <a:srcRect/>
          <a:stretch>
            <a:fillRect/>
          </a:stretch>
        </p:blipFill>
        <p:spPr bwMode="auto">
          <a:xfrm>
            <a:off x="4953000" y="3146612"/>
            <a:ext cx="5715000" cy="3711389"/>
          </a:xfrm>
          <a:prstGeom prst="rect">
            <a:avLst/>
          </a:prstGeom>
          <a:noFill/>
        </p:spPr>
      </p:pic>
      <p:sp>
        <p:nvSpPr>
          <p:cNvPr id="6" name="TextBox 5"/>
          <p:cNvSpPr txBox="1"/>
          <p:nvPr/>
        </p:nvSpPr>
        <p:spPr>
          <a:xfrm>
            <a:off x="7848601" y="685800"/>
            <a:ext cx="2722605" cy="212365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4400" b="1" dirty="0">
                <a:solidFill>
                  <a:prstClr val="black"/>
                </a:solidFill>
              </a:rPr>
              <a:t>Cliff </a:t>
            </a:r>
          </a:p>
          <a:p>
            <a:r>
              <a:rPr lang="en-US" sz="4400" b="1" dirty="0">
                <a:solidFill>
                  <a:prstClr val="black"/>
                </a:solidFill>
              </a:rPr>
              <a:t>Dwellings, </a:t>
            </a:r>
          </a:p>
          <a:p>
            <a:r>
              <a:rPr lang="en-US" sz="4400" b="1" dirty="0">
                <a:solidFill>
                  <a:prstClr val="black"/>
                </a:solidFill>
              </a:rPr>
              <a:t>CO</a:t>
            </a:r>
          </a:p>
        </p:txBody>
      </p:sp>
      <p:sp>
        <p:nvSpPr>
          <p:cNvPr id="8" name="TextBox 7"/>
          <p:cNvSpPr txBox="1"/>
          <p:nvPr/>
        </p:nvSpPr>
        <p:spPr>
          <a:xfrm>
            <a:off x="1524001" y="4953001"/>
            <a:ext cx="2971800" cy="1200329"/>
          </a:xfrm>
          <a:prstGeom prst="rect">
            <a:avLst/>
          </a:prstGeom>
          <a:noFill/>
        </p:spPr>
        <p:txBody>
          <a:bodyPr wrap="square" rtlCol="0">
            <a:spAutoFit/>
          </a:bodyPr>
          <a:lstStyle/>
          <a:p>
            <a:r>
              <a:rPr lang="en-US" sz="3600" dirty="0">
                <a:solidFill>
                  <a:prstClr val="black"/>
                </a:solidFill>
              </a:rPr>
              <a:t>Made of sandstone</a:t>
            </a:r>
          </a:p>
        </p:txBody>
      </p:sp>
    </p:spTree>
    <p:extLst>
      <p:ext uri="{BB962C8B-B14F-4D97-AF65-F5344CB8AC3E}">
        <p14:creationId xmlns:p14="http://schemas.microsoft.com/office/powerpoint/2010/main" val="6094334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48601" y="685800"/>
            <a:ext cx="2775375"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5400" b="1" dirty="0">
                <a:solidFill>
                  <a:prstClr val="black"/>
                </a:solidFill>
              </a:rPr>
              <a:t>Castle in </a:t>
            </a:r>
          </a:p>
          <a:p>
            <a:r>
              <a:rPr lang="en-US" sz="5400" b="1" dirty="0">
                <a:solidFill>
                  <a:prstClr val="black"/>
                </a:solidFill>
              </a:rPr>
              <a:t>Scotland</a:t>
            </a:r>
          </a:p>
        </p:txBody>
      </p:sp>
      <p:pic>
        <p:nvPicPr>
          <p:cNvPr id="15362" name="Picture 2" descr="Building Image #2"/>
          <p:cNvPicPr>
            <a:picLocks noChangeAspect="1" noChangeArrowheads="1"/>
          </p:cNvPicPr>
          <p:nvPr/>
        </p:nvPicPr>
        <p:blipFill>
          <a:blip r:embed="rId3" cstate="print"/>
          <a:srcRect/>
          <a:stretch>
            <a:fillRect/>
          </a:stretch>
        </p:blipFill>
        <p:spPr bwMode="auto">
          <a:xfrm>
            <a:off x="1524000" y="0"/>
            <a:ext cx="6134100" cy="4610100"/>
          </a:xfrm>
          <a:prstGeom prst="rect">
            <a:avLst/>
          </a:prstGeom>
          <a:noFill/>
        </p:spPr>
      </p:pic>
      <p:pic>
        <p:nvPicPr>
          <p:cNvPr id="15364" name="Picture 4" descr="Stone Image"/>
          <p:cNvPicPr>
            <a:picLocks noChangeAspect="1" noChangeArrowheads="1"/>
          </p:cNvPicPr>
          <p:nvPr/>
        </p:nvPicPr>
        <p:blipFill>
          <a:blip r:embed="rId4" cstate="print"/>
          <a:srcRect/>
          <a:stretch>
            <a:fillRect/>
          </a:stretch>
        </p:blipFill>
        <p:spPr bwMode="auto">
          <a:xfrm>
            <a:off x="6096000" y="3840220"/>
            <a:ext cx="4572000" cy="3017780"/>
          </a:xfrm>
          <a:prstGeom prst="rect">
            <a:avLst/>
          </a:prstGeom>
          <a:noFill/>
        </p:spPr>
      </p:pic>
    </p:spTree>
    <p:extLst>
      <p:ext uri="{BB962C8B-B14F-4D97-AF65-F5344CB8AC3E}">
        <p14:creationId xmlns:p14="http://schemas.microsoft.com/office/powerpoint/2010/main" val="17671570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48601" y="685800"/>
            <a:ext cx="2775375" cy="17543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5400" b="1" dirty="0">
                <a:solidFill>
                  <a:prstClr val="black"/>
                </a:solidFill>
              </a:rPr>
              <a:t>Castle in </a:t>
            </a:r>
          </a:p>
          <a:p>
            <a:r>
              <a:rPr lang="en-US" sz="5400" b="1" dirty="0">
                <a:solidFill>
                  <a:prstClr val="black"/>
                </a:solidFill>
              </a:rPr>
              <a:t>Scotland</a:t>
            </a:r>
          </a:p>
        </p:txBody>
      </p:sp>
      <p:sp>
        <p:nvSpPr>
          <p:cNvPr id="8" name="TextBox 7"/>
          <p:cNvSpPr txBox="1"/>
          <p:nvPr/>
        </p:nvSpPr>
        <p:spPr>
          <a:xfrm>
            <a:off x="1524001" y="4953000"/>
            <a:ext cx="4038599" cy="1938992"/>
          </a:xfrm>
          <a:prstGeom prst="rect">
            <a:avLst/>
          </a:prstGeom>
          <a:noFill/>
        </p:spPr>
        <p:txBody>
          <a:bodyPr wrap="square" rtlCol="0">
            <a:spAutoFit/>
          </a:bodyPr>
          <a:lstStyle/>
          <a:p>
            <a:r>
              <a:rPr lang="en-US" sz="6000" dirty="0">
                <a:solidFill>
                  <a:prstClr val="black"/>
                </a:solidFill>
              </a:rPr>
              <a:t>Made of sandstone</a:t>
            </a:r>
          </a:p>
        </p:txBody>
      </p:sp>
      <p:pic>
        <p:nvPicPr>
          <p:cNvPr id="15362" name="Picture 2" descr="Building Image #2"/>
          <p:cNvPicPr>
            <a:picLocks noChangeAspect="1" noChangeArrowheads="1"/>
          </p:cNvPicPr>
          <p:nvPr/>
        </p:nvPicPr>
        <p:blipFill>
          <a:blip r:embed="rId3" cstate="print"/>
          <a:srcRect/>
          <a:stretch>
            <a:fillRect/>
          </a:stretch>
        </p:blipFill>
        <p:spPr bwMode="auto">
          <a:xfrm>
            <a:off x="1524000" y="0"/>
            <a:ext cx="6134100" cy="4610100"/>
          </a:xfrm>
          <a:prstGeom prst="rect">
            <a:avLst/>
          </a:prstGeom>
          <a:noFill/>
        </p:spPr>
      </p:pic>
      <p:pic>
        <p:nvPicPr>
          <p:cNvPr id="15364" name="Picture 4" descr="Stone Image"/>
          <p:cNvPicPr>
            <a:picLocks noChangeAspect="1" noChangeArrowheads="1"/>
          </p:cNvPicPr>
          <p:nvPr/>
        </p:nvPicPr>
        <p:blipFill>
          <a:blip r:embed="rId4" cstate="print"/>
          <a:srcRect/>
          <a:stretch>
            <a:fillRect/>
          </a:stretch>
        </p:blipFill>
        <p:spPr bwMode="auto">
          <a:xfrm>
            <a:off x="6096000" y="3840220"/>
            <a:ext cx="4572000" cy="3017780"/>
          </a:xfrm>
          <a:prstGeom prst="rect">
            <a:avLst/>
          </a:prstGeom>
          <a:noFill/>
        </p:spPr>
      </p:pic>
    </p:spTree>
    <p:extLst>
      <p:ext uri="{BB962C8B-B14F-4D97-AF65-F5344CB8AC3E}">
        <p14:creationId xmlns:p14="http://schemas.microsoft.com/office/powerpoint/2010/main" val="18094385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tone Image"/>
          <p:cNvPicPr>
            <a:picLocks noChangeAspect="1" noChangeArrowheads="1"/>
          </p:cNvPicPr>
          <p:nvPr/>
        </p:nvPicPr>
        <p:blipFill>
          <a:blip r:embed="rId3" cstate="print"/>
          <a:srcRect/>
          <a:stretch>
            <a:fillRect/>
          </a:stretch>
        </p:blipFill>
        <p:spPr bwMode="auto">
          <a:xfrm>
            <a:off x="1524000" y="-1"/>
            <a:ext cx="9144000" cy="6858001"/>
          </a:xfrm>
          <a:prstGeom prst="rect">
            <a:avLst/>
          </a:prstGeom>
          <a:noFill/>
        </p:spPr>
      </p:pic>
      <p:pic>
        <p:nvPicPr>
          <p:cNvPr id="17410" name="Picture 2" descr="Building Image"/>
          <p:cNvPicPr>
            <a:picLocks noChangeAspect="1" noChangeArrowheads="1"/>
          </p:cNvPicPr>
          <p:nvPr/>
        </p:nvPicPr>
        <p:blipFill>
          <a:blip r:embed="rId4" cstate="print"/>
          <a:srcRect/>
          <a:stretch>
            <a:fillRect/>
          </a:stretch>
        </p:blipFill>
        <p:spPr bwMode="auto">
          <a:xfrm>
            <a:off x="1524000" y="0"/>
            <a:ext cx="7143750" cy="5095876"/>
          </a:xfrm>
          <a:prstGeom prst="rect">
            <a:avLst/>
          </a:prstGeom>
          <a:noFill/>
        </p:spPr>
      </p:pic>
      <p:sp>
        <p:nvSpPr>
          <p:cNvPr id="6" name="TextBox 5"/>
          <p:cNvSpPr txBox="1"/>
          <p:nvPr/>
        </p:nvSpPr>
        <p:spPr>
          <a:xfrm>
            <a:off x="7848600" y="685800"/>
            <a:ext cx="2438400" cy="2123658"/>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a:solidFill>
                  <a:prstClr val="black"/>
                </a:solidFill>
              </a:rPr>
              <a:t>GA state capitol (Atlanta)</a:t>
            </a:r>
          </a:p>
        </p:txBody>
      </p:sp>
    </p:spTree>
    <p:extLst>
      <p:ext uri="{BB962C8B-B14F-4D97-AF65-F5344CB8AC3E}">
        <p14:creationId xmlns:p14="http://schemas.microsoft.com/office/powerpoint/2010/main" val="2379914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atic.panoramio.com/photos/large/584062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8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7578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tone Image"/>
          <p:cNvPicPr>
            <a:picLocks noChangeAspect="1" noChangeArrowheads="1"/>
          </p:cNvPicPr>
          <p:nvPr/>
        </p:nvPicPr>
        <p:blipFill>
          <a:blip r:embed="rId3" cstate="print"/>
          <a:srcRect/>
          <a:stretch>
            <a:fillRect/>
          </a:stretch>
        </p:blipFill>
        <p:spPr bwMode="auto">
          <a:xfrm>
            <a:off x="1524000" y="-1"/>
            <a:ext cx="9144000" cy="6858001"/>
          </a:xfrm>
          <a:prstGeom prst="rect">
            <a:avLst/>
          </a:prstGeom>
          <a:noFill/>
        </p:spPr>
      </p:pic>
      <p:sp>
        <p:nvSpPr>
          <p:cNvPr id="8" name="TextBox 7"/>
          <p:cNvSpPr txBox="1"/>
          <p:nvPr/>
        </p:nvSpPr>
        <p:spPr>
          <a:xfrm>
            <a:off x="1524001" y="4953000"/>
            <a:ext cx="3657599" cy="1754326"/>
          </a:xfrm>
          <a:prstGeom prst="rect">
            <a:avLst/>
          </a:prstGeom>
          <a:noFill/>
        </p:spPr>
        <p:txBody>
          <a:bodyPr wrap="square" rtlCol="0">
            <a:spAutoFit/>
          </a:bodyPr>
          <a:lstStyle/>
          <a:p>
            <a:r>
              <a:rPr lang="en-US" sz="5400" b="1" dirty="0">
                <a:solidFill>
                  <a:prstClr val="black"/>
                </a:solidFill>
              </a:rPr>
              <a:t>Made of limestone</a:t>
            </a:r>
          </a:p>
        </p:txBody>
      </p:sp>
      <p:pic>
        <p:nvPicPr>
          <p:cNvPr id="17410" name="Picture 2" descr="Building Image"/>
          <p:cNvPicPr>
            <a:picLocks noChangeAspect="1" noChangeArrowheads="1"/>
          </p:cNvPicPr>
          <p:nvPr/>
        </p:nvPicPr>
        <p:blipFill>
          <a:blip r:embed="rId4" cstate="print"/>
          <a:srcRect/>
          <a:stretch>
            <a:fillRect/>
          </a:stretch>
        </p:blipFill>
        <p:spPr bwMode="auto">
          <a:xfrm>
            <a:off x="1524000" y="0"/>
            <a:ext cx="7143750" cy="5095876"/>
          </a:xfrm>
          <a:prstGeom prst="rect">
            <a:avLst/>
          </a:prstGeom>
          <a:noFill/>
        </p:spPr>
      </p:pic>
      <p:sp>
        <p:nvSpPr>
          <p:cNvPr id="6" name="TextBox 5"/>
          <p:cNvSpPr txBox="1"/>
          <p:nvPr/>
        </p:nvSpPr>
        <p:spPr>
          <a:xfrm>
            <a:off x="7848600" y="685800"/>
            <a:ext cx="2438400" cy="2123658"/>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a:solidFill>
                  <a:prstClr val="black"/>
                </a:solidFill>
              </a:rPr>
              <a:t>GA state capitol (Atlanta)</a:t>
            </a:r>
          </a:p>
        </p:txBody>
      </p:sp>
    </p:spTree>
    <p:extLst>
      <p:ext uri="{BB962C8B-B14F-4D97-AF65-F5344CB8AC3E}">
        <p14:creationId xmlns:p14="http://schemas.microsoft.com/office/powerpoint/2010/main" val="22779680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524001" y="4953001"/>
            <a:ext cx="2971800" cy="1200329"/>
          </a:xfrm>
          <a:prstGeom prst="rect">
            <a:avLst/>
          </a:prstGeom>
          <a:noFill/>
        </p:spPr>
        <p:txBody>
          <a:bodyPr wrap="square" rtlCol="0">
            <a:spAutoFit/>
          </a:bodyPr>
          <a:lstStyle/>
          <a:p>
            <a:r>
              <a:rPr lang="en-US" sz="3600" dirty="0">
                <a:solidFill>
                  <a:srgbClr val="FFC000"/>
                </a:solidFill>
              </a:rPr>
              <a:t>Made of limestone</a:t>
            </a:r>
          </a:p>
        </p:txBody>
      </p:sp>
      <p:pic>
        <p:nvPicPr>
          <p:cNvPr id="19462" name="Picture 6" descr="Building Image"/>
          <p:cNvPicPr>
            <a:picLocks noChangeAspect="1" noChangeArrowheads="1"/>
          </p:cNvPicPr>
          <p:nvPr/>
        </p:nvPicPr>
        <p:blipFill>
          <a:blip r:embed="rId3" cstate="print"/>
          <a:srcRect/>
          <a:stretch>
            <a:fillRect/>
          </a:stretch>
        </p:blipFill>
        <p:spPr bwMode="auto">
          <a:xfrm>
            <a:off x="1524000" y="1143001"/>
            <a:ext cx="9144000" cy="5715000"/>
          </a:xfrm>
          <a:prstGeom prst="rect">
            <a:avLst/>
          </a:prstGeom>
          <a:noFill/>
        </p:spPr>
      </p:pic>
      <p:pic>
        <p:nvPicPr>
          <p:cNvPr id="19464" name="Picture 8" descr="Stone Image">
            <a:hlinkClick r:id="rId4"/>
          </p:cNvPr>
          <p:cNvPicPr>
            <a:picLocks noChangeAspect="1" noChangeArrowheads="1"/>
          </p:cNvPicPr>
          <p:nvPr/>
        </p:nvPicPr>
        <p:blipFill>
          <a:blip r:embed="rId5" cstate="print"/>
          <a:srcRect/>
          <a:stretch>
            <a:fillRect/>
          </a:stretch>
        </p:blipFill>
        <p:spPr bwMode="auto">
          <a:xfrm>
            <a:off x="1524000" y="0"/>
            <a:ext cx="4869652" cy="3246438"/>
          </a:xfrm>
          <a:prstGeom prst="rect">
            <a:avLst/>
          </a:prstGeom>
          <a:noFill/>
        </p:spPr>
      </p:pic>
      <p:sp>
        <p:nvSpPr>
          <p:cNvPr id="6" name="TextBox 5"/>
          <p:cNvSpPr txBox="1"/>
          <p:nvPr/>
        </p:nvSpPr>
        <p:spPr>
          <a:xfrm>
            <a:off x="6248400" y="0"/>
            <a:ext cx="4419600" cy="1446550"/>
          </a:xfrm>
          <a:prstGeom prst="rect">
            <a:avLst/>
          </a:prstGeom>
          <a:noFill/>
        </p:spPr>
        <p:txBody>
          <a:bodyPr wrap="square" rtlCol="0">
            <a:spAutoFit/>
          </a:bodyPr>
          <a:lstStyle/>
          <a:p>
            <a:r>
              <a:rPr lang="en-US" sz="4400" b="1" dirty="0">
                <a:solidFill>
                  <a:prstClr val="white"/>
                </a:solidFill>
              </a:rPr>
              <a:t>Roman</a:t>
            </a:r>
          </a:p>
          <a:p>
            <a:r>
              <a:rPr lang="en-US" sz="4400" b="1" dirty="0" err="1">
                <a:solidFill>
                  <a:prstClr val="white"/>
                </a:solidFill>
              </a:rPr>
              <a:t>Ampitheatre</a:t>
            </a:r>
            <a:endParaRPr lang="en-US" sz="4400" b="1" dirty="0">
              <a:solidFill>
                <a:prstClr val="white"/>
              </a:solidFill>
            </a:endParaRPr>
          </a:p>
        </p:txBody>
      </p:sp>
    </p:spTree>
    <p:extLst>
      <p:ext uri="{BB962C8B-B14F-4D97-AF65-F5344CB8AC3E}">
        <p14:creationId xmlns:p14="http://schemas.microsoft.com/office/powerpoint/2010/main" val="28425668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Rocks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810785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Erosion</a:t>
            </a:r>
            <a:endParaRPr lang="en-US" dirty="0"/>
          </a:p>
        </p:txBody>
      </p:sp>
      <p:sp>
        <p:nvSpPr>
          <p:cNvPr id="3" name="Subtitle 2"/>
          <p:cNvSpPr>
            <a:spLocks noGrp="1"/>
          </p:cNvSpPr>
          <p:nvPr>
            <p:ph type="subTitle" idx="1"/>
          </p:nvPr>
        </p:nvSpPr>
        <p:spPr>
          <a:xfrm>
            <a:off x="1491343" y="3276600"/>
            <a:ext cx="9220200" cy="2971800"/>
          </a:xfrm>
        </p:spPr>
        <p:txBody>
          <a:bodyPr>
            <a:normAutofit fontScale="55000" lnSpcReduction="20000"/>
          </a:bodyPr>
          <a:lstStyle/>
          <a:p>
            <a:r>
              <a:rPr lang="en-US" b="1" dirty="0" smtClean="0"/>
              <a:t>The Curious Rocks of Australia</a:t>
            </a:r>
          </a:p>
          <a:p>
            <a:r>
              <a:rPr lang="en-US" dirty="0" smtClean="0">
                <a:effectLst/>
                <a:hlinkClick r:id="rId2"/>
              </a:rPr>
              <a:t>Share</a:t>
            </a:r>
            <a:endParaRPr lang="en-US" dirty="0" smtClean="0"/>
          </a:p>
          <a:p>
            <a:r>
              <a:rPr lang="en-US" dirty="0" smtClean="0"/>
              <a:t>Henry Moore was an English sculptor known for his abstract sculptures in bronze and marble and undulating forms with holes, according to many analysts, inspired by landscapes of Yorkshire. However, thousands of miles away, there is a place where the works of Henry Moore seem to be on display, with a notable curiosity are natural rock formations sculpted by erosion for over thousands of years.</a:t>
            </a:r>
          </a:p>
          <a:p>
            <a:r>
              <a:rPr lang="en-US" dirty="0" smtClean="0"/>
              <a:t>They are surely the most curious rocks of Australia:</a:t>
            </a:r>
          </a:p>
          <a:p>
            <a:r>
              <a:rPr lang="en-US" dirty="0" smtClean="0"/>
              <a:t>The images of the rocks (</a:t>
            </a:r>
            <a:r>
              <a:rPr lang="en-US" dirty="0" err="1" smtClean="0"/>
              <a:t>Remarkables</a:t>
            </a:r>
            <a:r>
              <a:rPr lang="en-US" dirty="0" smtClean="0"/>
              <a:t> Rocks) are on the island Kangaroo, south of Australia, within a protected area of Flinders Chase National Park. The rock carvings are found on a rocky granite eroded by thousands of years. The park is also a sanctuary for endangered species introduced from the mainland</a:t>
            </a:r>
          </a:p>
          <a:p>
            <a:endParaRPr lang="en-US" dirty="0"/>
          </a:p>
        </p:txBody>
      </p:sp>
    </p:spTree>
    <p:extLst>
      <p:ext uri="{BB962C8B-B14F-4D97-AF65-F5344CB8AC3E}">
        <p14:creationId xmlns:p14="http://schemas.microsoft.com/office/powerpoint/2010/main" val="3810379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Rocks</a:t>
            </a:r>
            <a:endParaRPr lang="en-US" dirty="0"/>
          </a:p>
        </p:txBody>
      </p:sp>
      <p:pic>
        <p:nvPicPr>
          <p:cNvPr id="1026" name="Picture 2" descr="http://2.bp.blogspot.com/-q-gBQyZPyeA/ThpObt3pbKI/AAAAAAAAAMI/wTgMYx0FMxQ/s1600/sediment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182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2658"/>
            <a:ext cx="7772400" cy="1470025"/>
          </a:xfrm>
        </p:spPr>
        <p:txBody>
          <a:bodyPr/>
          <a:lstStyle/>
          <a:p>
            <a:r>
              <a:rPr lang="en-US" dirty="0" smtClean="0"/>
              <a:t>Erosion</a:t>
            </a:r>
            <a:endParaRPr lang="en-US" dirty="0"/>
          </a:p>
        </p:txBody>
      </p:sp>
      <p:pic>
        <p:nvPicPr>
          <p:cNvPr id="2050" name="Picture 2" descr="The Curious Rocks of Australia, remarkable Flinders Chase National Park 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872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2658"/>
            <a:ext cx="7772400" cy="1470025"/>
          </a:xfrm>
        </p:spPr>
        <p:txBody>
          <a:bodyPr/>
          <a:lstStyle/>
          <a:p>
            <a:r>
              <a:rPr lang="en-US" dirty="0" smtClean="0"/>
              <a:t>Erosion</a:t>
            </a:r>
            <a:endParaRPr lang="en-US" dirty="0"/>
          </a:p>
        </p:txBody>
      </p:sp>
      <p:pic>
        <p:nvPicPr>
          <p:cNvPr id="3074" name="Picture 2" descr="http://www.sharewonders.com/wp-content/uploads/2012/05/Remarkables-Rock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10269"/>
            <a:ext cx="8420100"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408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2658"/>
            <a:ext cx="7772400" cy="1470025"/>
          </a:xfrm>
        </p:spPr>
        <p:txBody>
          <a:bodyPr/>
          <a:lstStyle/>
          <a:p>
            <a:r>
              <a:rPr lang="en-US" dirty="0" smtClean="0"/>
              <a:t>Arches National Park, Utah</a:t>
            </a:r>
            <a:endParaRPr lang="en-US" dirty="0"/>
          </a:p>
        </p:txBody>
      </p:sp>
      <p:sp>
        <p:nvSpPr>
          <p:cNvPr id="3" name="Rectangle 2"/>
          <p:cNvSpPr/>
          <p:nvPr/>
        </p:nvSpPr>
        <p:spPr>
          <a:xfrm>
            <a:off x="1524000" y="2375733"/>
            <a:ext cx="9220200" cy="3323987"/>
          </a:xfrm>
          <a:prstGeom prst="rect">
            <a:avLst/>
          </a:prstGeom>
        </p:spPr>
        <p:txBody>
          <a:bodyPr wrap="square">
            <a:spAutoFit/>
          </a:bodyPr>
          <a:lstStyle/>
          <a:p>
            <a:r>
              <a:rPr lang="en-US" sz="1400" dirty="0">
                <a:solidFill>
                  <a:prstClr val="white"/>
                </a:solidFill>
              </a:rPr>
              <a:t>If you are an outdoor person and are looking for an outdoor adventure then Arches National Park is a great place to visit. Situated in Utah, United States, it is one of the world greatest collection of geological structures.</a:t>
            </a:r>
          </a:p>
          <a:p>
            <a:r>
              <a:rPr lang="en-US" sz="1400" dirty="0">
                <a:solidFill>
                  <a:prstClr val="white"/>
                </a:solidFill>
              </a:rPr>
              <a:t>It is famous for its arches and has more than two thousand of these geological wonders. Most famous of which is the Delicate arch.</a:t>
            </a:r>
          </a:p>
          <a:p>
            <a:r>
              <a:rPr lang="en-US" sz="1400" dirty="0">
                <a:solidFill>
                  <a:prstClr val="white"/>
                </a:solidFill>
              </a:rPr>
              <a:t>These arches are made up of sandstone and have bearded thousands of years of climate change. Apart from its famous arches, the National Park also contains balanced rocks and pinnacles. All of these with amazingly diverse texture and colors.</a:t>
            </a:r>
          </a:p>
          <a:p>
            <a:r>
              <a:rPr lang="en-US" sz="1400" dirty="0">
                <a:solidFill>
                  <a:prstClr val="white"/>
                </a:solidFill>
              </a:rPr>
              <a:t>The Arches National Park is home to many animals and birds. Desert bighorn sheep, Cottontail rabbit and Kangaroo rat are among the animals found. Rattle snakes are also found in the park, so use caution.</a:t>
            </a:r>
          </a:p>
          <a:p>
            <a:r>
              <a:rPr lang="en-US" sz="1400" dirty="0">
                <a:solidFill>
                  <a:prstClr val="white"/>
                </a:solidFill>
              </a:rPr>
              <a:t>If you plan to visit Arches National Park, be sure to equip yourself well for the journey. Keep plenty of water as it gets very hot in the summers. Staying on the hiking trail is a good idea, as it will not only help preserve the </a:t>
            </a:r>
            <a:r>
              <a:rPr lang="en-US" sz="1400" dirty="0" err="1">
                <a:solidFill>
                  <a:prstClr val="white"/>
                </a:solidFill>
              </a:rPr>
              <a:t>cryptobiological</a:t>
            </a:r>
            <a:r>
              <a:rPr lang="en-US" sz="1400" dirty="0">
                <a:solidFill>
                  <a:prstClr val="white"/>
                </a:solidFill>
              </a:rPr>
              <a:t> soil and will keep you safe from dangerous animals.</a:t>
            </a:r>
          </a:p>
          <a:p>
            <a:r>
              <a:rPr lang="en-US" sz="1400" dirty="0">
                <a:solidFill>
                  <a:prstClr val="white"/>
                </a:solidFill>
              </a:rPr>
              <a:t>Make sure you see the Delicate Arch, Wolfe Ranch, Petrified Dunes, and the double arch while you visit.</a:t>
            </a:r>
          </a:p>
          <a:p>
            <a:r>
              <a:rPr lang="en-US" sz="1400" dirty="0">
                <a:solidFill>
                  <a:prstClr val="white"/>
                </a:solidFill>
              </a:rPr>
              <a:t>Rock Climbing, Hiking and photography are some of the things you can do in Arches National Park. There is only one designated campground in the park namely Devil’s Garden Campground and you should make a reservation before arriving.</a:t>
            </a:r>
          </a:p>
          <a:p>
            <a:r>
              <a:rPr lang="en-US" sz="1400" dirty="0">
                <a:solidFill>
                  <a:prstClr val="white"/>
                </a:solidFill>
              </a:rPr>
              <a:t>Arches National Park is a destination you should opt for if you are into geology and rock formations!</a:t>
            </a:r>
          </a:p>
        </p:txBody>
      </p:sp>
    </p:spTree>
    <p:extLst>
      <p:ext uri="{BB962C8B-B14F-4D97-AF65-F5344CB8AC3E}">
        <p14:creationId xmlns:p14="http://schemas.microsoft.com/office/powerpoint/2010/main" val="2597241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2658"/>
            <a:ext cx="7772400" cy="1470025"/>
          </a:xfrm>
        </p:spPr>
        <p:txBody>
          <a:bodyPr/>
          <a:lstStyle/>
          <a:p>
            <a:r>
              <a:rPr lang="en-US" dirty="0" smtClean="0">
                <a:solidFill>
                  <a:schemeClr val="bg1"/>
                </a:solidFill>
              </a:rPr>
              <a:t>Arches National Park in Utah</a:t>
            </a:r>
            <a:endParaRPr lang="en-US" dirty="0">
              <a:solidFill>
                <a:schemeClr val="bg1"/>
              </a:solidFill>
            </a:endParaRPr>
          </a:p>
        </p:txBody>
      </p:sp>
      <p:pic>
        <p:nvPicPr>
          <p:cNvPr id="4098" name="Picture 2" descr="http://www.sharewonders.com/wp-content/uploads/2013/09/arches-sandstone-formations_2102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754380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442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sp>
        <p:nvSpPr>
          <p:cNvPr id="2" name="Rectangle 1"/>
          <p:cNvSpPr>
            <a:spLocks noChangeArrowheads="1"/>
          </p:cNvSpPr>
          <p:nvPr/>
        </p:nvSpPr>
        <p:spPr bwMode="auto">
          <a:xfrm>
            <a:off x="1741714" y="228599"/>
            <a:ext cx="8839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err="1">
                <a:solidFill>
                  <a:srgbClr val="FFFFFF"/>
                </a:solidFill>
                <a:latin typeface="Verdana" pitchFamily="34" charset="0"/>
                <a:cs typeface="Arial" pitchFamily="34" charset="0"/>
              </a:rPr>
              <a:t>Clastic</a:t>
            </a:r>
            <a:r>
              <a:rPr lang="en-US" dirty="0">
                <a:solidFill>
                  <a:srgbClr val="FFFFFF"/>
                </a:solidFill>
                <a:latin typeface="Verdana" pitchFamily="34" charset="0"/>
                <a:cs typeface="Arial" pitchFamily="34" charset="0"/>
              </a:rPr>
              <a:t> sedimentary rocks are sedimentary rocks formed out of broken down bits of rocks. There are several kinds of </a:t>
            </a:r>
            <a:r>
              <a:rPr lang="en-US" dirty="0" err="1">
                <a:solidFill>
                  <a:srgbClr val="FFFFFF"/>
                </a:solidFill>
                <a:latin typeface="Verdana" pitchFamily="34" charset="0"/>
                <a:cs typeface="Arial" pitchFamily="34" charset="0"/>
              </a:rPr>
              <a:t>clastic</a:t>
            </a:r>
            <a:r>
              <a:rPr lang="en-US" dirty="0">
                <a:solidFill>
                  <a:srgbClr val="FFFFFF"/>
                </a:solidFill>
                <a:latin typeface="Verdana" pitchFamily="34" charset="0"/>
                <a:cs typeface="Arial" pitchFamily="34" charset="0"/>
              </a:rPr>
              <a:t> sedimentary rocks; they are categorized by the size and sometimes the shape of the pieces that make up the rock. The kinds of </a:t>
            </a:r>
            <a:r>
              <a:rPr lang="en-US" dirty="0" err="1">
                <a:solidFill>
                  <a:srgbClr val="FFFF00"/>
                </a:solidFill>
                <a:latin typeface="Verdana" pitchFamily="34" charset="0"/>
                <a:cs typeface="Arial" pitchFamily="34" charset="0"/>
              </a:rPr>
              <a:t>clastic</a:t>
            </a:r>
            <a:r>
              <a:rPr lang="en-US" dirty="0">
                <a:solidFill>
                  <a:srgbClr val="FFFF00"/>
                </a:solidFill>
                <a:latin typeface="Verdana" pitchFamily="34" charset="0"/>
                <a:cs typeface="Arial" pitchFamily="34" charset="0"/>
              </a:rPr>
              <a:t> sedimentary rocks are called: Conglomerates, </a:t>
            </a:r>
            <a:r>
              <a:rPr lang="en-US" dirty="0" err="1">
                <a:solidFill>
                  <a:srgbClr val="FFFF00"/>
                </a:solidFill>
                <a:latin typeface="Verdana" pitchFamily="34" charset="0"/>
                <a:cs typeface="Arial" pitchFamily="34" charset="0"/>
              </a:rPr>
              <a:t>breccias</a:t>
            </a:r>
            <a:r>
              <a:rPr lang="en-US" dirty="0">
                <a:solidFill>
                  <a:srgbClr val="FFFF00"/>
                </a:solidFill>
                <a:latin typeface="Verdana" pitchFamily="34" charset="0"/>
                <a:cs typeface="Arial" pitchFamily="34" charset="0"/>
              </a:rPr>
              <a:t>, sandstone, mudstone, siltstone. </a:t>
            </a:r>
            <a:endParaRPr lang="en-US" dirty="0">
              <a:solidFill>
                <a:srgbClr val="FFFF00"/>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Conglomerates are made from bits of rounded gravel that were deposited by the agent, usually water. Over time the wet pile of sediments becomes so heavy that the gravel gets compacted together, and minerals in the water cement the bits of gravel together. </a:t>
            </a:r>
            <a:r>
              <a:rPr lang="en-US" dirty="0">
                <a:solidFill>
                  <a:srgbClr val="FFFF00"/>
                </a:solidFill>
                <a:latin typeface="Verdana" pitchFamily="34" charset="0"/>
                <a:cs typeface="Arial" pitchFamily="34" charset="0"/>
              </a:rPr>
              <a:t>The only difference between conglomerates and </a:t>
            </a:r>
            <a:r>
              <a:rPr lang="en-US" dirty="0" err="1">
                <a:solidFill>
                  <a:srgbClr val="FFFF00"/>
                </a:solidFill>
                <a:latin typeface="Verdana" pitchFamily="34" charset="0"/>
                <a:cs typeface="Arial" pitchFamily="34" charset="0"/>
              </a:rPr>
              <a:t>breccias</a:t>
            </a:r>
            <a:r>
              <a:rPr lang="en-US" dirty="0">
                <a:solidFill>
                  <a:srgbClr val="FFFF00"/>
                </a:solidFill>
                <a:latin typeface="Verdana" pitchFamily="34" charset="0"/>
                <a:cs typeface="Arial" pitchFamily="34" charset="0"/>
              </a:rPr>
              <a:t> is: Conglomerates are made from rounded gravel and </a:t>
            </a:r>
            <a:r>
              <a:rPr lang="en-US" dirty="0" err="1">
                <a:solidFill>
                  <a:srgbClr val="FFFF00"/>
                </a:solidFill>
                <a:latin typeface="Verdana" pitchFamily="34" charset="0"/>
                <a:cs typeface="Arial" pitchFamily="34" charset="0"/>
              </a:rPr>
              <a:t>breccias</a:t>
            </a:r>
            <a:r>
              <a:rPr lang="en-US" dirty="0">
                <a:solidFill>
                  <a:srgbClr val="FFFF00"/>
                </a:solidFill>
                <a:latin typeface="Verdana" pitchFamily="34" charset="0"/>
                <a:cs typeface="Arial" pitchFamily="34" charset="0"/>
              </a:rPr>
              <a:t> are make from angular graves.</a:t>
            </a:r>
            <a:r>
              <a:rPr lang="en-US" sz="12900" dirty="0">
                <a:solidFill>
                  <a:srgbClr val="FFFF00"/>
                </a:solidFill>
                <a:latin typeface="Verdana" pitchFamily="34" charset="0"/>
                <a:cs typeface="Arial" pitchFamily="34" charset="0"/>
              </a:rPr>
              <a:t/>
            </a:r>
            <a:br>
              <a:rPr lang="en-US" sz="12900" dirty="0">
                <a:solidFill>
                  <a:srgbClr val="FFFF00"/>
                </a:solidFill>
                <a:latin typeface="Verdana" pitchFamily="34" charset="0"/>
                <a:cs typeface="Arial" pitchFamily="34" charset="0"/>
              </a:rPr>
            </a:br>
            <a:endParaRPr lang="en-US" dirty="0">
              <a:solidFill>
                <a:srgbClr val="FFFF00"/>
              </a:solidFill>
              <a:latin typeface="Verdana" pitchFamily="34" charset="0"/>
              <a:cs typeface="Arial" pitchFamily="34" charset="0"/>
            </a:endParaRPr>
          </a:p>
        </p:txBody>
      </p:sp>
      <p:pic>
        <p:nvPicPr>
          <p:cNvPr id="2050" name="Picture 2" descr="An illustration of conglomurate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962401"/>
            <a:ext cx="275272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n illustration of breccia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4206799"/>
            <a:ext cx="275272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73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tse4.mm.bing.net/th?id=OIP.M408c4070183a6343b8030315797c6f34o0&amp;pid=15.1&amp;P=0&amp;w=271&amp;h=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41"/>
            <a:ext cx="12192000" cy="677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66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sp>
        <p:nvSpPr>
          <p:cNvPr id="2" name="Rectangle 1"/>
          <p:cNvSpPr>
            <a:spLocks noChangeArrowheads="1"/>
          </p:cNvSpPr>
          <p:nvPr/>
        </p:nvSpPr>
        <p:spPr bwMode="auto">
          <a:xfrm>
            <a:off x="3352800" y="32657"/>
            <a:ext cx="73914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solidFill>
                  <a:srgbClr val="FFFFFF"/>
                </a:solidFill>
                <a:latin typeface="Verdana" pitchFamily="34" charset="0"/>
                <a:cs typeface="Arial" pitchFamily="34" charset="0"/>
              </a:rPr>
              <a:t>Sandstone is basically the same. </a:t>
            </a:r>
            <a:r>
              <a:rPr lang="en-US" dirty="0">
                <a:solidFill>
                  <a:srgbClr val="FFFF00"/>
                </a:solidFill>
                <a:latin typeface="Verdana" pitchFamily="34" charset="0"/>
                <a:cs typeface="Arial" pitchFamily="34" charset="0"/>
              </a:rPr>
              <a:t>Piles of sand are piled up by water or wind and over time the piles get so heavy the sand is pressed together and cemented by minerals found in ground water. </a:t>
            </a:r>
            <a:r>
              <a:rPr lang="en-US" dirty="0">
                <a:solidFill>
                  <a:srgbClr val="FFFFFF"/>
                </a:solidFill>
                <a:latin typeface="Verdana" pitchFamily="34" charset="0"/>
                <a:cs typeface="Arial" pitchFamily="34" charset="0"/>
              </a:rPr>
              <a:t>There are some interesting things that can be found in sandstone. </a:t>
            </a:r>
            <a:r>
              <a:rPr lang="en-US" dirty="0">
                <a:solidFill>
                  <a:srgbClr val="FFFF00"/>
                </a:solidFill>
                <a:latin typeface="Verdana" pitchFamily="34" charset="0"/>
                <a:cs typeface="Arial" pitchFamily="34" charset="0"/>
              </a:rPr>
              <a:t>Fossils are often found </a:t>
            </a:r>
            <a:r>
              <a:rPr lang="en-US" dirty="0">
                <a:solidFill>
                  <a:srgbClr val="FFFFFF"/>
                </a:solidFill>
                <a:latin typeface="Verdana" pitchFamily="34" charset="0"/>
                <a:cs typeface="Arial" pitchFamily="34" charset="0"/>
              </a:rPr>
              <a:t>in sandstone. Also, have you ever been to the beach or a lake and looked out into the water and noticed </a:t>
            </a:r>
            <a:r>
              <a:rPr lang="en-US" dirty="0">
                <a:solidFill>
                  <a:srgbClr val="FFFF00"/>
                </a:solidFill>
                <a:latin typeface="Verdana" pitchFamily="34" charset="0"/>
                <a:cs typeface="Arial" pitchFamily="34" charset="0"/>
              </a:rPr>
              <a:t>that the sand is piled up in ripples by the motion of the waves? Sometimes the sand will get buried and the ripple pattern is preserved. Over time the sand will harden into rock and the ripple marks will still be in the rock. I have found this “ripple marked” sandstone. </a:t>
            </a:r>
            <a:r>
              <a:rPr lang="en-US" dirty="0">
                <a:solidFill>
                  <a:srgbClr val="FFFFFF"/>
                </a:solidFill>
                <a:latin typeface="Verdana" pitchFamily="34" charset="0"/>
                <a:cs typeface="Arial" pitchFamily="34" charset="0"/>
              </a:rPr>
              <a:t>Somewhere in my house I still have some. </a:t>
            </a: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Sometimes sand dunes will become so large they harden into rock preserving the hump shape of the sand dune. There is a very famous fossil that was found in China in one of these preserved sand dunes. The fossil is called the “fighting dinosaurs.” Paleontologists think a </a:t>
            </a:r>
            <a:r>
              <a:rPr lang="en-US" dirty="0" err="1">
                <a:solidFill>
                  <a:srgbClr val="FFFFFF"/>
                </a:solidFill>
                <a:latin typeface="Verdana" pitchFamily="34" charset="0"/>
                <a:cs typeface="Arial" pitchFamily="34" charset="0"/>
              </a:rPr>
              <a:t>velociraptor</a:t>
            </a:r>
            <a:r>
              <a:rPr lang="en-US" dirty="0">
                <a:solidFill>
                  <a:srgbClr val="FFFFFF"/>
                </a:solidFill>
                <a:latin typeface="Verdana" pitchFamily="34" charset="0"/>
                <a:cs typeface="Arial" pitchFamily="34" charset="0"/>
              </a:rPr>
              <a:t> and </a:t>
            </a:r>
            <a:r>
              <a:rPr lang="en-US" dirty="0" err="1">
                <a:solidFill>
                  <a:srgbClr val="FFFFFF"/>
                </a:solidFill>
                <a:latin typeface="Verdana" pitchFamily="34" charset="0"/>
                <a:cs typeface="Arial" pitchFamily="34" charset="0"/>
              </a:rPr>
              <a:t>protoceratops</a:t>
            </a:r>
            <a:r>
              <a:rPr lang="en-US" dirty="0">
                <a:solidFill>
                  <a:srgbClr val="FFFFFF"/>
                </a:solidFill>
                <a:latin typeface="Verdana" pitchFamily="34" charset="0"/>
                <a:cs typeface="Arial" pitchFamily="34" charset="0"/>
              </a:rPr>
              <a:t> were fighting and were trapped by a collapsing sand dune.</a:t>
            </a: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  </a:t>
            </a:r>
            <a:r>
              <a:rPr lang="en-US" sz="24400" dirty="0">
                <a:solidFill>
                  <a:srgbClr val="FFFFFF"/>
                </a:solidFill>
                <a:latin typeface="Verdana" pitchFamily="34" charset="0"/>
                <a:cs typeface="Arial" pitchFamily="34" charset="0"/>
              </a:rPr>
              <a:t/>
            </a:r>
            <a:br>
              <a:rPr lang="en-US" sz="24400" dirty="0">
                <a:solidFill>
                  <a:srgbClr val="FFFFFF"/>
                </a:solidFill>
                <a:latin typeface="Verdana" pitchFamily="34" charset="0"/>
                <a:cs typeface="Arial" pitchFamily="34" charset="0"/>
              </a:rPr>
            </a:br>
            <a:endParaRPr lang="en-US" dirty="0">
              <a:solidFill>
                <a:srgbClr val="FFFFFF"/>
              </a:solidFill>
              <a:latin typeface="Verdana" pitchFamily="34" charset="0"/>
              <a:cs typeface="Arial" pitchFamily="34" charset="0"/>
            </a:endParaRPr>
          </a:p>
        </p:txBody>
      </p:sp>
      <p:pic>
        <p:nvPicPr>
          <p:cNvPr id="3074" name="Picture 2" descr="http://www.kidsgeo.com/images/fighting-din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32" y="1366786"/>
            <a:ext cx="3023335" cy="518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533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sp>
        <p:nvSpPr>
          <p:cNvPr id="3" name="Rectangle 1"/>
          <p:cNvSpPr>
            <a:spLocks noChangeArrowheads="1"/>
          </p:cNvSpPr>
          <p:nvPr/>
        </p:nvSpPr>
        <p:spPr bwMode="auto">
          <a:xfrm>
            <a:off x="4114801" y="430143"/>
            <a:ext cx="6368143"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solidFill>
                  <a:srgbClr val="FFFF00"/>
                </a:solidFill>
                <a:latin typeface="Verdana" pitchFamily="34" charset="0"/>
                <a:cs typeface="Arial" pitchFamily="34" charset="0"/>
              </a:rPr>
              <a:t>Sedimentary Rock Types IV</a:t>
            </a:r>
            <a:br>
              <a:rPr lang="en-US" dirty="0">
                <a:solidFill>
                  <a:srgbClr val="FFFF00"/>
                </a:solidFill>
                <a:latin typeface="Verdana" pitchFamily="34" charset="0"/>
                <a:cs typeface="Arial" pitchFamily="34" charset="0"/>
              </a:rPr>
            </a:br>
            <a:r>
              <a:rPr lang="en-US" dirty="0">
                <a:solidFill>
                  <a:srgbClr val="FFFF00"/>
                </a:solidFill>
                <a:latin typeface="Verdana" pitchFamily="34" charset="0"/>
                <a:cs typeface="Arial" pitchFamily="34" charset="0"/>
              </a:rPr>
              <a:t>                                                  </a:t>
            </a:r>
            <a:r>
              <a:rPr lang="en-US" sz="1000" dirty="0">
                <a:solidFill>
                  <a:srgbClr val="000000"/>
                </a:solidFill>
                <a:latin typeface="Verdana" pitchFamily="34" charset="0"/>
                <a:cs typeface="Arial" pitchFamily="34" charset="0"/>
              </a:rPr>
              <a:t>           Written for the </a:t>
            </a:r>
            <a:r>
              <a:rPr lang="en-US" sz="1000" dirty="0" err="1">
                <a:solidFill>
                  <a:srgbClr val="000000"/>
                </a:solidFill>
                <a:latin typeface="Verdana" pitchFamily="34" charset="0"/>
                <a:cs typeface="Arial" pitchFamily="34" charset="0"/>
              </a:rPr>
              <a:t>KidsKnowIt</a:t>
            </a:r>
            <a:r>
              <a:rPr lang="en-US" sz="1000" dirty="0">
                <a:solidFill>
                  <a:srgbClr val="000000"/>
                </a:solidFill>
                <a:latin typeface="Verdana" pitchFamily="34" charset="0"/>
                <a:cs typeface="Arial" pitchFamily="34" charset="0"/>
              </a:rPr>
              <a:t> Network by:</a:t>
            </a:r>
            <a:br>
              <a:rPr lang="en-US" sz="1000" dirty="0">
                <a:solidFill>
                  <a:srgbClr val="000000"/>
                </a:solidFill>
                <a:latin typeface="Verdana" pitchFamily="34" charset="0"/>
                <a:cs typeface="Arial" pitchFamily="34" charset="0"/>
              </a:rPr>
            </a:br>
            <a:r>
              <a:rPr lang="en-US" sz="1000" dirty="0">
                <a:solidFill>
                  <a:srgbClr val="000000"/>
                </a:solidFill>
                <a:latin typeface="Verdana" pitchFamily="34" charset="0"/>
                <a:cs typeface="Arial" pitchFamily="34" charset="0"/>
              </a:rPr>
              <a:t>                                                                                                    Brandon Guymon</a:t>
            </a:r>
            <a:r>
              <a:rPr lang="en-US" sz="700" dirty="0">
                <a:solidFill>
                  <a:srgbClr val="FFFF00"/>
                </a:solidFill>
                <a:latin typeface="Verdana" pitchFamily="34" charset="0"/>
                <a:cs typeface="Arial" pitchFamily="34" charset="0"/>
              </a:rPr>
              <a:t> </a:t>
            </a: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Mudstone is the same as sandstone except the </a:t>
            </a:r>
            <a:r>
              <a:rPr lang="en-US" dirty="0">
                <a:solidFill>
                  <a:srgbClr val="FFFF00"/>
                </a:solidFill>
                <a:latin typeface="Verdana" pitchFamily="34" charset="0"/>
                <a:cs typeface="Arial" pitchFamily="34" charset="0"/>
              </a:rPr>
              <a:t>particles of rock that make up the mudstone are too small to be called sand</a:t>
            </a:r>
            <a:r>
              <a:rPr lang="en-US" dirty="0">
                <a:solidFill>
                  <a:srgbClr val="FFFFFF"/>
                </a:solidFill>
                <a:latin typeface="Verdana" pitchFamily="34" charset="0"/>
                <a:cs typeface="Arial" pitchFamily="34" charset="0"/>
              </a:rPr>
              <a:t>. As the name sounds, the rock </a:t>
            </a:r>
            <a:r>
              <a:rPr lang="en-US" dirty="0">
                <a:solidFill>
                  <a:srgbClr val="FFFF00"/>
                </a:solidFill>
                <a:latin typeface="Verdana" pitchFamily="34" charset="0"/>
                <a:cs typeface="Arial" pitchFamily="34" charset="0"/>
              </a:rPr>
              <a:t>used to be mud that was buried and hardened into rock. Siltstone is made from even smaller particles than mudstone</a:t>
            </a:r>
            <a:r>
              <a:rPr lang="en-US" dirty="0">
                <a:solidFill>
                  <a:srgbClr val="FFFFFF"/>
                </a:solidFill>
                <a:latin typeface="Verdana" pitchFamily="34" charset="0"/>
                <a:cs typeface="Arial" pitchFamily="34" charset="0"/>
              </a:rPr>
              <a:t>. Fossils can also be found in mudstone and siltstone. These types of rocks are sometimes called slate. In the United States, the national monument named Fossil Butte is near mudstone and siltstone formations that hold hundreds of fish fossils.</a:t>
            </a: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Like “ripple marked” sandstone, mudstone can have marks made by water on it. </a:t>
            </a:r>
            <a:r>
              <a:rPr lang="en-US" dirty="0">
                <a:solidFill>
                  <a:srgbClr val="FFFF00"/>
                </a:solidFill>
                <a:latin typeface="Verdana" pitchFamily="34" charset="0"/>
                <a:cs typeface="Arial" pitchFamily="34" charset="0"/>
              </a:rPr>
              <a:t>Sometimes when mud hardens the surface cracks; these cracks can be preserved and harden into rock. Even more rare, the marks made by falling raindrops will be preserved in the rock.</a:t>
            </a:r>
            <a:r>
              <a:rPr lang="en-US" dirty="0">
                <a:solidFill>
                  <a:srgbClr val="FFFFFF"/>
                </a:solidFill>
                <a:latin typeface="Verdana" pitchFamily="34" charset="0"/>
                <a:cs typeface="Arial" pitchFamily="34" charset="0"/>
              </a:rPr>
              <a:t> I have found the mud crack-marked rocks, but not the rain-marked rocks. I'll have to keep looking. </a:t>
            </a: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  </a:t>
            </a:r>
            <a:r>
              <a:rPr lang="en-US" sz="16300" dirty="0">
                <a:solidFill>
                  <a:srgbClr val="FFFFFF"/>
                </a:solidFill>
                <a:latin typeface="Verdana" pitchFamily="34" charset="0"/>
                <a:cs typeface="Arial" pitchFamily="34" charset="0"/>
              </a:rPr>
              <a:t/>
            </a:r>
            <a:br>
              <a:rPr lang="en-US" sz="16300" dirty="0">
                <a:solidFill>
                  <a:srgbClr val="FFFFFF"/>
                </a:solidFill>
                <a:latin typeface="Verdana" pitchFamily="34" charset="0"/>
                <a:cs typeface="Arial" pitchFamily="34" charset="0"/>
              </a:rPr>
            </a:br>
            <a:endParaRPr lang="en-US" dirty="0">
              <a:solidFill>
                <a:srgbClr val="FFFFFF"/>
              </a:solidFill>
              <a:latin typeface="Verdana" pitchFamily="34" charset="0"/>
              <a:cs typeface="Arial" pitchFamily="34" charset="0"/>
            </a:endParaRPr>
          </a:p>
        </p:txBody>
      </p:sp>
      <p:pic>
        <p:nvPicPr>
          <p:cNvPr id="4098" name="Picture 2" descr="This arch is made from sand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77" y="3815685"/>
            <a:ext cx="2912443"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643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76400" y="1905000"/>
            <a:ext cx="8915400"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prstClr val="white"/>
                </a:solidFill>
                <a:latin typeface="Berlin Sans FB" pitchFamily="34" charset="0"/>
              </a:rPr>
              <a:t/>
            </a:r>
            <a:br>
              <a:rPr lang="en-US" sz="3000" dirty="0">
                <a:solidFill>
                  <a:prstClr val="white"/>
                </a:solidFill>
                <a:latin typeface="Berlin Sans FB" pitchFamily="34" charset="0"/>
              </a:rPr>
            </a:br>
            <a:endParaRPr lang="en-US" sz="3000" dirty="0">
              <a:solidFill>
                <a:prstClr val="white"/>
              </a:solidFill>
              <a:latin typeface="Berlin Sans FB" pitchFamily="34" charset="0"/>
            </a:endParaRPr>
          </a:p>
        </p:txBody>
      </p:sp>
      <p:sp>
        <p:nvSpPr>
          <p:cNvPr id="9" name="Rectangle 1"/>
          <p:cNvSpPr>
            <a:spLocks noChangeArrowheads="1"/>
          </p:cNvSpPr>
          <p:nvPr/>
        </p:nvSpPr>
        <p:spPr bwMode="auto">
          <a:xfrm>
            <a:off x="3886200" y="535395"/>
            <a:ext cx="67056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solidFill>
                  <a:srgbClr val="FFFF00"/>
                </a:solidFill>
                <a:latin typeface="Verdana" pitchFamily="34" charset="0"/>
                <a:cs typeface="Arial" pitchFamily="34" charset="0"/>
              </a:rPr>
              <a:t>                              </a:t>
            </a:r>
            <a:r>
              <a:rPr lang="en-US" sz="1000" dirty="0">
                <a:solidFill>
                  <a:srgbClr val="000000"/>
                </a:solidFill>
                <a:latin typeface="Verdana" pitchFamily="34" charset="0"/>
                <a:cs typeface="Arial" pitchFamily="34" charset="0"/>
              </a:rPr>
              <a:t>Written for the </a:t>
            </a:r>
            <a:r>
              <a:rPr lang="en-US" sz="1000" dirty="0" err="1">
                <a:solidFill>
                  <a:srgbClr val="000000"/>
                </a:solidFill>
                <a:latin typeface="Verdana" pitchFamily="34" charset="0"/>
                <a:cs typeface="Arial" pitchFamily="34" charset="0"/>
              </a:rPr>
              <a:t>KidsKnowIt</a:t>
            </a:r>
            <a:r>
              <a:rPr lang="en-US" sz="1000" dirty="0">
                <a:solidFill>
                  <a:srgbClr val="000000"/>
                </a:solidFill>
                <a:latin typeface="Verdana" pitchFamily="34" charset="0"/>
                <a:cs typeface="Arial" pitchFamily="34" charset="0"/>
              </a:rPr>
              <a:t> Network by:</a:t>
            </a:r>
            <a:br>
              <a:rPr lang="en-US" sz="1000" dirty="0">
                <a:solidFill>
                  <a:srgbClr val="000000"/>
                </a:solidFill>
                <a:latin typeface="Verdana" pitchFamily="34" charset="0"/>
                <a:cs typeface="Arial" pitchFamily="34" charset="0"/>
              </a:rPr>
            </a:br>
            <a:r>
              <a:rPr lang="en-US" sz="1000" dirty="0">
                <a:solidFill>
                  <a:srgbClr val="000000"/>
                </a:solidFill>
                <a:latin typeface="Verdana" pitchFamily="34" charset="0"/>
                <a:cs typeface="Arial" pitchFamily="34" charset="0"/>
              </a:rPr>
              <a:t>                                                                                                    Brandon Guymon</a:t>
            </a:r>
            <a:r>
              <a:rPr lang="en-US" sz="700" dirty="0">
                <a:solidFill>
                  <a:srgbClr val="FFFF00"/>
                </a:solidFill>
                <a:latin typeface="Verdana" pitchFamily="34" charset="0"/>
                <a:cs typeface="Arial" pitchFamily="34" charset="0"/>
              </a:rPr>
              <a:t/>
            </a:r>
            <a:br>
              <a:rPr lang="en-US" sz="700" dirty="0">
                <a:solidFill>
                  <a:srgbClr val="FFFF00"/>
                </a:solidFill>
                <a:latin typeface="Verdana" pitchFamily="34" charset="0"/>
                <a:cs typeface="Arial" pitchFamily="34" charset="0"/>
              </a:rPr>
            </a:br>
            <a:endParaRPr lang="en-US" dirty="0">
              <a:solidFill>
                <a:prstClr val="black"/>
              </a:solidFill>
              <a:latin typeface="Arial" pitchFamily="34" charset="0"/>
              <a:cs typeface="Arial" pitchFamily="34" charset="0"/>
            </a:endParaRPr>
          </a:p>
          <a:p>
            <a:pPr eaLnBrk="0" fontAlgn="base" hangingPunct="0">
              <a:spcBef>
                <a:spcPct val="0"/>
              </a:spcBef>
              <a:spcAft>
                <a:spcPct val="0"/>
              </a:spcAft>
            </a:pPr>
            <a:r>
              <a:rPr lang="en-US" dirty="0">
                <a:solidFill>
                  <a:srgbClr val="FFFFFF"/>
                </a:solidFill>
                <a:latin typeface="Verdana" pitchFamily="34" charset="0"/>
                <a:cs typeface="Arial" pitchFamily="34" charset="0"/>
              </a:rPr>
              <a:t>Sedimentary rocks are formed from the broken down pieces of other rocks or debris cemented together by intense pressure and minerals deposited by water. There are many kinds of sedimentary rocks. Scientists divide the types of sedimentary rocks into four kinds. These are: </a:t>
            </a:r>
            <a:r>
              <a:rPr lang="en-US" dirty="0" err="1">
                <a:solidFill>
                  <a:srgbClr val="FFFFFF"/>
                </a:solidFill>
                <a:latin typeface="Verdana" pitchFamily="34" charset="0"/>
                <a:cs typeface="Arial" pitchFamily="34" charset="0"/>
              </a:rPr>
              <a:t>clastic</a:t>
            </a:r>
            <a:r>
              <a:rPr lang="en-US" dirty="0">
                <a:solidFill>
                  <a:srgbClr val="FFFFFF"/>
                </a:solidFill>
                <a:latin typeface="Verdana" pitchFamily="34" charset="0"/>
                <a:cs typeface="Arial" pitchFamily="34" charset="0"/>
              </a:rPr>
              <a:t>, biochemical, chemical, and other. We will talk about each kind.</a:t>
            </a:r>
          </a:p>
        </p:txBody>
      </p:sp>
      <p:pic>
        <p:nvPicPr>
          <p:cNvPr id="1026" name="Picture 2" descr="Sedimentary rock form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809" y="3543300"/>
            <a:ext cx="4787766"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0452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19400" y="2831544"/>
            <a:ext cx="76962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solidFill>
                  <a:srgbClr val="FFFFFF"/>
                </a:solidFill>
                <a:latin typeface="Verdana" pitchFamily="34" charset="0"/>
                <a:cs typeface="Arial" pitchFamily="34" charset="0"/>
              </a:rPr>
              <a:t>Biochemical </a:t>
            </a:r>
            <a:r>
              <a:rPr lang="en-US" sz="1000" dirty="0">
                <a:solidFill>
                  <a:srgbClr val="FFFFFF"/>
                </a:solidFill>
                <a:latin typeface="Verdana" pitchFamily="34" charset="0"/>
                <a:cs typeface="Arial" pitchFamily="34" charset="0"/>
              </a:rPr>
              <a:t>sedimentary rocks are formed from the debris of life. For example, limestone is formed from out of decayed animal shells. Animals use calcium to form their shells. After the animal dies, the shell falls apart and the calcium combines with other elements and minerals and hardens into rock. Fossils are very common in this type of rock. I have found fossil trilobites in this rock. Another example of this type of rock is coquina. Coquina is formed from pieces of seashells cemented together. My geology professor had some, it was really neat to look at. Coal and </a:t>
            </a:r>
            <a:r>
              <a:rPr lang="en-US" sz="1000" dirty="0" err="1">
                <a:solidFill>
                  <a:srgbClr val="FFFFFF"/>
                </a:solidFill>
                <a:latin typeface="Verdana" pitchFamily="34" charset="0"/>
                <a:cs typeface="Arial" pitchFamily="34" charset="0"/>
              </a:rPr>
              <a:t>chert</a:t>
            </a:r>
            <a:r>
              <a:rPr lang="en-US" sz="1000" dirty="0">
                <a:solidFill>
                  <a:srgbClr val="FFFFFF"/>
                </a:solidFill>
                <a:latin typeface="Verdana" pitchFamily="34" charset="0"/>
                <a:cs typeface="Arial" pitchFamily="34" charset="0"/>
              </a:rPr>
              <a:t> are also common biochemical sedimentary rocks. </a:t>
            </a:r>
            <a:endParaRPr lang="en-US" sz="1000" dirty="0">
              <a:solidFill>
                <a:prstClr val="black"/>
              </a:solidFill>
              <a:latin typeface="Arial" pitchFamily="34" charset="0"/>
              <a:cs typeface="Arial" pitchFamily="34" charset="0"/>
            </a:endParaRPr>
          </a:p>
          <a:p>
            <a:pPr eaLnBrk="0" fontAlgn="base" hangingPunct="0">
              <a:spcBef>
                <a:spcPct val="0"/>
              </a:spcBef>
              <a:spcAft>
                <a:spcPct val="0"/>
              </a:spcAft>
            </a:pPr>
            <a:r>
              <a:rPr lang="en-US" sz="1000" dirty="0">
                <a:solidFill>
                  <a:srgbClr val="FFFFFF"/>
                </a:solidFill>
                <a:latin typeface="Verdana" pitchFamily="34" charset="0"/>
                <a:cs typeface="Arial" pitchFamily="34" charset="0"/>
              </a:rPr>
              <a:t>Chemical sedimentary rocks are formed when water evaporates and leaves behind minerals that harden into rock. A great example of this kind of rock is salt. So remember when you're eating salt, you're eating a rock. It's a rock called halite.</a:t>
            </a:r>
            <a:endParaRPr lang="en-US" sz="1000" dirty="0">
              <a:solidFill>
                <a:prstClr val="black"/>
              </a:solidFill>
              <a:latin typeface="Arial" pitchFamily="34" charset="0"/>
              <a:cs typeface="Arial" pitchFamily="34" charset="0"/>
            </a:endParaRPr>
          </a:p>
          <a:p>
            <a:pPr eaLnBrk="0" fontAlgn="base" hangingPunct="0">
              <a:spcBef>
                <a:spcPct val="0"/>
              </a:spcBef>
              <a:spcAft>
                <a:spcPct val="0"/>
              </a:spcAft>
            </a:pPr>
            <a:r>
              <a:rPr lang="en-US" sz="1000" dirty="0">
                <a:solidFill>
                  <a:srgbClr val="FFFFFF"/>
                </a:solidFill>
                <a:latin typeface="Verdana" pitchFamily="34" charset="0"/>
                <a:cs typeface="Arial" pitchFamily="34" charset="0"/>
              </a:rPr>
              <a:t> </a:t>
            </a:r>
            <a:br>
              <a:rPr lang="en-US" sz="1000" dirty="0">
                <a:solidFill>
                  <a:srgbClr val="FFFFFF"/>
                </a:solidFill>
                <a:latin typeface="Verdana" pitchFamily="34" charset="0"/>
                <a:cs typeface="Arial" pitchFamily="34" charset="0"/>
              </a:rPr>
            </a:br>
            <a:r>
              <a:rPr lang="en-US" sz="1000" dirty="0">
                <a:solidFill>
                  <a:srgbClr val="FFFFFF"/>
                </a:solidFill>
                <a:latin typeface="Verdana" pitchFamily="34" charset="0"/>
                <a:cs typeface="Arial" pitchFamily="34" charset="0"/>
              </a:rPr>
              <a:t>Work at a salt mine.                                 Salt mineral.</a:t>
            </a:r>
            <a:br>
              <a:rPr lang="en-US" sz="1000" dirty="0">
                <a:solidFill>
                  <a:srgbClr val="FFFFFF"/>
                </a:solidFill>
                <a:latin typeface="Verdana" pitchFamily="34" charset="0"/>
                <a:cs typeface="Arial" pitchFamily="34" charset="0"/>
              </a:rPr>
            </a:br>
            <a:endParaRPr lang="en-US" sz="1000" dirty="0">
              <a:solidFill>
                <a:prstClr val="black"/>
              </a:solidFill>
              <a:latin typeface="Arial" pitchFamily="34" charset="0"/>
              <a:cs typeface="Arial" pitchFamily="34" charset="0"/>
            </a:endParaRPr>
          </a:p>
          <a:p>
            <a:pPr eaLnBrk="0" fontAlgn="base" hangingPunct="0">
              <a:spcBef>
                <a:spcPct val="0"/>
              </a:spcBef>
              <a:spcAft>
                <a:spcPct val="0"/>
              </a:spcAft>
            </a:pPr>
            <a:r>
              <a:rPr lang="en-US" sz="1000" dirty="0">
                <a:solidFill>
                  <a:srgbClr val="FFFFFF"/>
                </a:solidFill>
                <a:latin typeface="Verdana" pitchFamily="34" charset="0"/>
                <a:cs typeface="Arial" pitchFamily="34" charset="0"/>
              </a:rPr>
              <a:t>The other category of sedimentary rock is very rare, usually caused by an impact like an asteroid. The asteroid hits so hard it breaks up rocks and fuses them together into a new sedimentary rock. Another example is hot rock spewed from a volcano, but not hot enough to melt the rock it touches; it hardens around other bits of rock forming a new sedimentary rock. Like I said, this is very rare. </a:t>
            </a:r>
            <a:endParaRPr lang="en-US" sz="1000" dirty="0">
              <a:solidFill>
                <a:prstClr val="black"/>
              </a:solidFill>
              <a:latin typeface="Arial" pitchFamily="34" charset="0"/>
              <a:cs typeface="Arial" pitchFamily="34" charset="0"/>
            </a:endParaRPr>
          </a:p>
          <a:p>
            <a:pPr eaLnBrk="0" fontAlgn="base" hangingPunct="0">
              <a:spcBef>
                <a:spcPct val="0"/>
              </a:spcBef>
              <a:spcAft>
                <a:spcPct val="0"/>
              </a:spcAft>
            </a:pPr>
            <a:r>
              <a:rPr lang="en-US" sz="1000" dirty="0">
                <a:solidFill>
                  <a:srgbClr val="FFFFFF"/>
                </a:solidFill>
                <a:latin typeface="Verdana" pitchFamily="34" charset="0"/>
                <a:cs typeface="Arial" pitchFamily="34" charset="0"/>
              </a:rPr>
              <a:t>Sedimentary rocks only form about 8 percent of the rocks on Earth that cover the other types of rocks like a thin coat of paint. Even though they are only a tiny percentage of the rocks on Earth, they are very important. They tell us a lot about the history of life on earth because sedimentary rocks are the only type of rock that can hold fossils and they are formed in layers with the oldest rocks on the bottom and the newest rocks on the top.</a:t>
            </a:r>
            <a:br>
              <a:rPr lang="en-US" sz="1000" dirty="0">
                <a:solidFill>
                  <a:srgbClr val="FFFFFF"/>
                </a:solidFill>
                <a:latin typeface="Verdana" pitchFamily="34" charset="0"/>
                <a:cs typeface="Arial" pitchFamily="34" charset="0"/>
              </a:rPr>
            </a:br>
            <a:endParaRPr lang="en-US" sz="1000" dirty="0">
              <a:solidFill>
                <a:srgbClr val="FFFFFF"/>
              </a:solidFill>
              <a:latin typeface="Verdana" pitchFamily="34" charset="0"/>
              <a:cs typeface="Arial" pitchFamily="34" charset="0"/>
            </a:endParaRPr>
          </a:p>
        </p:txBody>
      </p:sp>
      <p:pic>
        <p:nvPicPr>
          <p:cNvPr id="5122" name="Picture 2" descr="Work at a salt m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8600"/>
            <a:ext cx="2971800" cy="207645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alt miner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228601"/>
            <a:ext cx="2971800" cy="207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315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057400"/>
            <a:ext cx="7315200" cy="1754326"/>
          </a:xfrm>
          <a:prstGeom prst="rect">
            <a:avLst/>
          </a:prstGeom>
        </p:spPr>
        <p:txBody>
          <a:bodyPr wrap="square">
            <a:spAutoFit/>
          </a:bodyPr>
          <a:lstStyle/>
          <a:p>
            <a:r>
              <a:rPr lang="en-US" sz="3600" dirty="0">
                <a:solidFill>
                  <a:prstClr val="white"/>
                </a:solidFill>
                <a:hlinkClick r:id="rId3"/>
              </a:rPr>
              <a:t>http://www.toptenz.net/top-10-black-sand-beaches.php</a:t>
            </a:r>
            <a:endParaRPr lang="en-US" sz="3600" dirty="0">
              <a:solidFill>
                <a:prstClr val="white"/>
              </a:solidFill>
            </a:endParaRPr>
          </a:p>
          <a:p>
            <a:r>
              <a:rPr lang="en-US" sz="3600" dirty="0">
                <a:solidFill>
                  <a:prstClr val="white"/>
                </a:solidFill>
              </a:rPr>
              <a:t>Top 10 black sandy beaches to visit</a:t>
            </a:r>
          </a:p>
        </p:txBody>
      </p:sp>
    </p:spTree>
    <p:extLst>
      <p:ext uri="{BB962C8B-B14F-4D97-AF65-F5344CB8AC3E}">
        <p14:creationId xmlns:p14="http://schemas.microsoft.com/office/powerpoint/2010/main" val="1084051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viscoimages.com/photo/261217-Dried-up-river-b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52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Work Session:</a:t>
            </a:r>
            <a:endParaRPr lang="en-US" sz="6000" b="1" dirty="0"/>
          </a:p>
        </p:txBody>
      </p:sp>
      <p:sp>
        <p:nvSpPr>
          <p:cNvPr id="3" name="TextBox 2"/>
          <p:cNvSpPr txBox="1"/>
          <p:nvPr/>
        </p:nvSpPr>
        <p:spPr>
          <a:xfrm>
            <a:off x="839449" y="1417638"/>
            <a:ext cx="10742951" cy="5909310"/>
          </a:xfrm>
          <a:prstGeom prst="rect">
            <a:avLst/>
          </a:prstGeom>
          <a:noFill/>
        </p:spPr>
        <p:txBody>
          <a:bodyPr wrap="square" rtlCol="0">
            <a:spAutoFit/>
          </a:bodyPr>
          <a:lstStyle/>
          <a:p>
            <a:pPr marL="342900" indent="-342900">
              <a:buAutoNum type="arabicPeriod"/>
            </a:pPr>
            <a:r>
              <a:rPr lang="en-US" sz="5400" b="1" dirty="0"/>
              <a:t> </a:t>
            </a:r>
            <a:r>
              <a:rPr lang="en-US" sz="5400" b="1" dirty="0" smtClean="0"/>
              <a:t>Videos on weathering/erosion and the formation of sedimentary rock.</a:t>
            </a:r>
          </a:p>
          <a:p>
            <a:pPr marL="342900" indent="-342900">
              <a:buAutoNum type="arabicPeriod"/>
            </a:pPr>
            <a:r>
              <a:rPr lang="en-US" sz="5400" b="1" dirty="0"/>
              <a:t> </a:t>
            </a:r>
            <a:r>
              <a:rPr lang="en-US" sz="5400" b="1" dirty="0" smtClean="0"/>
              <a:t>Weathering, erosion, and deposition matching game.</a:t>
            </a:r>
          </a:p>
          <a:p>
            <a:pPr marL="342900" indent="-342900">
              <a:buAutoNum type="arabicPeriod"/>
            </a:pPr>
            <a:r>
              <a:rPr lang="en-US" sz="5400" b="1" dirty="0" smtClean="0"/>
              <a:t>The 5 processes of sedimentary rock formation cut and paste.</a:t>
            </a:r>
          </a:p>
          <a:p>
            <a:endParaRPr lang="en-US" sz="5400" b="1" dirty="0"/>
          </a:p>
        </p:txBody>
      </p:sp>
    </p:spTree>
    <p:extLst>
      <p:ext uri="{BB962C8B-B14F-4D97-AF65-F5344CB8AC3E}">
        <p14:creationId xmlns:p14="http://schemas.microsoft.com/office/powerpoint/2010/main" val="347829581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1850</TotalTime>
  <Words>1658</Words>
  <Application>Microsoft Office PowerPoint</Application>
  <PresentationFormat>Widescreen</PresentationFormat>
  <Paragraphs>290</Paragraphs>
  <Slides>74</Slides>
  <Notes>32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74</vt:i4>
      </vt:variant>
    </vt:vector>
  </HeadingPairs>
  <TitlesOfParts>
    <vt:vector size="89" baseType="lpstr">
      <vt:lpstr>Arial</vt:lpstr>
      <vt:lpstr>Berlin Sans FB</vt:lpstr>
      <vt:lpstr>Bradley Hand ITC</vt:lpstr>
      <vt:lpstr>Calibri</vt:lpstr>
      <vt:lpstr>Corbel</vt:lpstr>
      <vt:lpstr>GoudyHandtooled BT</vt:lpstr>
      <vt:lpstr>Lucida Sans Unicode</vt:lpstr>
      <vt:lpstr>Verdana</vt:lpstr>
      <vt:lpstr>Wingdings</vt:lpstr>
      <vt:lpstr>Wingdings 2</vt:lpstr>
      <vt:lpstr>Wingdings 3</vt:lpstr>
      <vt:lpstr>1_Office Theme</vt:lpstr>
      <vt:lpstr>3_Office Theme</vt:lpstr>
      <vt:lpstr>Concourse</vt:lpstr>
      <vt:lpstr>1_Concourse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Session:</vt:lpstr>
      <vt:lpstr>Closing:</vt:lpstr>
      <vt:lpstr>Warm Up:</vt:lpstr>
      <vt:lpstr>Work Session:</vt:lpstr>
      <vt:lpstr>Warm Up:</vt:lpstr>
      <vt:lpstr>Work Session:</vt:lpstr>
      <vt:lpstr>Closing:</vt:lpstr>
      <vt:lpstr>Sedimentary Rock</vt:lpstr>
      <vt:lpstr>Sediment &amp; Sedimentary Rock</vt:lpstr>
      <vt:lpstr>What is Sediment?</vt:lpstr>
      <vt:lpstr>What is Sediment?</vt:lpstr>
      <vt:lpstr>Sediment </vt:lpstr>
      <vt:lpstr>Sedimentary Rocks Terms</vt:lpstr>
      <vt:lpstr>Sedimentary Rocks Terms</vt:lpstr>
      <vt:lpstr>Glaciers</vt:lpstr>
      <vt:lpstr>Sedimentary Rocks Terms</vt:lpstr>
      <vt:lpstr>Deposited </vt:lpstr>
      <vt:lpstr>Sedimentary Rocks Terms</vt:lpstr>
      <vt:lpstr>Sedimentary Rocks Terms</vt:lpstr>
      <vt:lpstr>How do Rice Krispy Treats represent cementation? What part would represent the minerals? What part would represent the calcite and quartz?</vt:lpstr>
      <vt:lpstr>Sedimentary Rock</vt:lpstr>
      <vt:lpstr>Sediment &amp; Sedimentary Rock</vt:lpstr>
      <vt:lpstr>Get out a notebook sheet of paper.</vt:lpstr>
      <vt:lpstr>Process that Forms Sedimentary Rocks</vt:lpstr>
      <vt:lpstr>Sedimentary Rocks</vt:lpstr>
      <vt:lpstr>Sedimentary Rock</vt:lpstr>
      <vt:lpstr>PowerPoint Presentation</vt:lpstr>
      <vt:lpstr>Sedimentary Rock</vt:lpstr>
      <vt:lpstr>PowerPoint Presentation</vt:lpstr>
      <vt:lpstr>Great Barrier Reef,  Australia</vt:lpstr>
      <vt:lpstr>Sedimentary Rock</vt:lpstr>
      <vt:lpstr>Sedimentary Rock</vt:lpstr>
      <vt:lpstr>PowerPoint Presentation</vt:lpstr>
      <vt:lpstr>Sedimentary Activity 1. Cut out boxes with the names of the 5 processes &amp; glue at top of page. 2. Cut out boxes with definitions. Match these with the names of the processes. DO NOT GLUE! 3. Match pictures with the definitions. DO NOT GLUE! 4. Raise your hand to have Ms. Axt or Ms. Anuforo check. When we tell you it is correct, you may glue your pieces down. </vt:lpstr>
      <vt:lpstr>3 types of Sedimentary Rock Structures</vt:lpstr>
      <vt:lpstr>Strata </vt:lpstr>
      <vt:lpstr>PowerPoint Presentation</vt:lpstr>
      <vt:lpstr>PowerPoint Presentation</vt:lpstr>
      <vt:lpstr>PowerPoint Presentation</vt:lpstr>
      <vt:lpstr>Ticket out the Door 1. What processes form sedimentary rock. Describe them. 2. What are the 3 types of sedimentary rock?  </vt:lpstr>
      <vt:lpstr>Co coa Beach (Florida) It’s sand is made of….</vt:lpstr>
      <vt:lpstr>Florida Panhandle This sand is made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Rocks</vt:lpstr>
      <vt:lpstr>Erosion</vt:lpstr>
      <vt:lpstr>Rocks</vt:lpstr>
      <vt:lpstr>Erosion</vt:lpstr>
      <vt:lpstr>Erosion</vt:lpstr>
      <vt:lpstr>Arches National Park, Utah</vt:lpstr>
      <vt:lpstr>Arches National Park in Utah</vt:lpstr>
      <vt:lpstr>PowerPoint Presentation</vt:lpstr>
      <vt:lpstr>PowerPoint Presentation</vt:lpstr>
      <vt:lpstr>PowerPoint Presentation</vt:lpstr>
      <vt:lpstr>PowerPoint Presentation</vt:lpstr>
      <vt:lpstr>PowerPoint Presentation</vt:lpstr>
      <vt:lpstr>PowerPoint Presentation</vt:lpstr>
    </vt:vector>
  </TitlesOfParts>
  <Company>Cobb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Sedimentary Rock</dc:title>
  <dc:creator>Heather Axt</dc:creator>
  <cp:lastModifiedBy>Laquincia Brown</cp:lastModifiedBy>
  <cp:revision>19</cp:revision>
  <dcterms:created xsi:type="dcterms:W3CDTF">2015-09-11T20:57:12Z</dcterms:created>
  <dcterms:modified xsi:type="dcterms:W3CDTF">2018-05-05T11:35:21Z</dcterms:modified>
</cp:coreProperties>
</file>