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65" r:id="rId2"/>
    <p:sldId id="256" r:id="rId3"/>
    <p:sldId id="270" r:id="rId4"/>
    <p:sldId id="269" r:id="rId5"/>
    <p:sldId id="268" r:id="rId6"/>
    <p:sldId id="257" r:id="rId7"/>
    <p:sldId id="264" r:id="rId8"/>
    <p:sldId id="258" r:id="rId9"/>
    <p:sldId id="259" r:id="rId10"/>
    <p:sldId id="260" r:id="rId11"/>
    <p:sldId id="261" r:id="rId12"/>
    <p:sldId id="266" r:id="rId13"/>
    <p:sldId id="262" r:id="rId14"/>
    <p:sldId id="267" r:id="rId15"/>
    <p:sldId id="263" r:id="rId16"/>
  </p:sldIdLst>
  <p:sldSz cx="9144000" cy="6858000" type="screen4x3"/>
  <p:notesSz cx="6858000" cy="91995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601A"/>
    <a:srgbClr val="CB13CF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4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5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15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433A84-C04F-4896-80F5-78559E22762E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989"/>
            <a:ext cx="2971800" cy="461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37989"/>
            <a:ext cx="2971800" cy="461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8A562C-448D-426A-A370-FA248F47F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1148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6FCF2B-7D64-4078-8A5D-BA95E38E53A1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30300" y="690563"/>
            <a:ext cx="4597400" cy="34496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69793"/>
            <a:ext cx="5486400" cy="41398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B95F0-F1C8-4B81-BF34-F50DCD373A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320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B95F0-F1C8-4B81-BF34-F50DCD373A8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028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FA3C244-1FED-4816-9BCD-CF4B6123BE52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5F92B3B-355E-420C-A832-8EA9C6709B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3C244-1FED-4816-9BCD-CF4B6123BE52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92B3B-355E-420C-A832-8EA9C6709B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3C244-1FED-4816-9BCD-CF4B6123BE52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92B3B-355E-420C-A832-8EA9C6709B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3C244-1FED-4816-9BCD-CF4B6123BE52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92B3B-355E-420C-A832-8EA9C6709B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3C244-1FED-4816-9BCD-CF4B6123BE52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92B3B-355E-420C-A832-8EA9C6709B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3C244-1FED-4816-9BCD-CF4B6123BE52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92B3B-355E-420C-A832-8EA9C6709B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3C244-1FED-4816-9BCD-CF4B6123BE52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92B3B-355E-420C-A832-8EA9C6709B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3C244-1FED-4816-9BCD-CF4B6123BE52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92B3B-355E-420C-A832-8EA9C6709B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3C244-1FED-4816-9BCD-CF4B6123BE52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92B3B-355E-420C-A832-8EA9C6709B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FA3C244-1FED-4816-9BCD-CF4B6123BE52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92B3B-355E-420C-A832-8EA9C6709B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FA3C244-1FED-4816-9BCD-CF4B6123BE52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5F92B3B-355E-420C-A832-8EA9C6709B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FA3C244-1FED-4816-9BCD-CF4B6123BE52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5F92B3B-355E-420C-A832-8EA9C6709B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hyperlink" Target="http://studyjams.scholastic.com/studyjams/jams/science/weather-and-climate/water-cycle.htm" TargetMode="Externa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1.jpeg"/><Relationship Id="rId5" Type="http://schemas.openxmlformats.org/officeDocument/2006/relationships/image" Target="../media/image10.gif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685800" y="5638800"/>
            <a:ext cx="7618232" cy="838200"/>
          </a:xfrm>
        </p:spPr>
        <p:txBody>
          <a:bodyPr>
            <a:noAutofit/>
          </a:bodyPr>
          <a:lstStyle/>
          <a:p>
            <a:pPr algn="ctr"/>
            <a:r>
              <a:rPr lang="en-US" sz="3600" dirty="0">
                <a:latin typeface="Arial Rounded MT Bold" pitchFamily="34" charset="0"/>
              </a:rPr>
              <a:t>The Scientific Study of the Earth’s Water.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8600" y="4572000"/>
            <a:ext cx="8075432" cy="855794"/>
          </a:xfrm>
        </p:spPr>
        <p:txBody>
          <a:bodyPr>
            <a:noAutofit/>
          </a:bodyPr>
          <a:lstStyle/>
          <a:p>
            <a:pPr algn="ctr"/>
            <a:r>
              <a:rPr lang="en-US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HYDROLOGY</a:t>
            </a:r>
          </a:p>
        </p:txBody>
      </p:sp>
      <p:pic>
        <p:nvPicPr>
          <p:cNvPr id="1026" name="Picture 2" descr="http://2.bp.blogspot.com/-jaWov88whpM/TbA3g4GXatI/AAAAAAAAAPw/HsptHBVj_Is/s1600/fotolia_1824841_xs-earth-and-water-dri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28600"/>
            <a:ext cx="5181600" cy="4495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 Rounded MT Bold" pitchFamily="34" charset="0"/>
              </a:rPr>
              <a:t>Occurs when water vapor cools and changes into liquid.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Condensation</a:t>
            </a:r>
          </a:p>
        </p:txBody>
      </p:sp>
      <p:pic>
        <p:nvPicPr>
          <p:cNvPr id="17410" name="Picture 2" descr="http://t3.gstatic.com/images?q=tbn:ANd9GcTWUiQzz-iweONduXorFcaPl16woUefYzBmpcALe1Qyl5Q_9Cx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743200"/>
            <a:ext cx="8001000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rial Rounded MT Bold" pitchFamily="34" charset="0"/>
              </a:rPr>
              <a:t>Water Drops In The Sky Can Create A Beautiful </a:t>
            </a:r>
            <a:r>
              <a:rPr lang="en-US" dirty="0">
                <a:solidFill>
                  <a:srgbClr val="FF0000"/>
                </a:solidFill>
                <a:latin typeface="Arial Rounded MT Bold" pitchFamily="34" charset="0"/>
              </a:rPr>
              <a:t>R</a:t>
            </a:r>
            <a:r>
              <a:rPr lang="en-US" dirty="0">
                <a:solidFill>
                  <a:schemeClr val="accent3"/>
                </a:solidFill>
                <a:latin typeface="Arial Rounded MT Bold" pitchFamily="34" charset="0"/>
              </a:rPr>
              <a:t>A</a:t>
            </a:r>
            <a:r>
              <a:rPr lang="en-US" dirty="0">
                <a:solidFill>
                  <a:srgbClr val="FFC000"/>
                </a:solidFill>
                <a:latin typeface="Arial Rounded MT Bold" pitchFamily="34" charset="0"/>
              </a:rPr>
              <a:t>I</a:t>
            </a:r>
            <a:r>
              <a:rPr lang="en-US" dirty="0">
                <a:solidFill>
                  <a:srgbClr val="00B050"/>
                </a:solidFill>
                <a:latin typeface="Arial Rounded MT Bold" pitchFamily="34" charset="0"/>
              </a:rPr>
              <a:t>N</a:t>
            </a:r>
            <a:r>
              <a:rPr lang="en-US" dirty="0">
                <a:solidFill>
                  <a:srgbClr val="0070C0"/>
                </a:solidFill>
                <a:latin typeface="Arial Rounded MT Bold" pitchFamily="34" charset="0"/>
              </a:rPr>
              <a:t>B</a:t>
            </a:r>
            <a:r>
              <a:rPr lang="en-US" dirty="0">
                <a:solidFill>
                  <a:srgbClr val="002060"/>
                </a:solidFill>
                <a:latin typeface="Arial Rounded MT Bold" pitchFamily="34" charset="0"/>
              </a:rPr>
              <a:t>O</a:t>
            </a:r>
            <a:r>
              <a:rPr lang="en-US" dirty="0">
                <a:solidFill>
                  <a:srgbClr val="7030A0"/>
                </a:solidFill>
                <a:latin typeface="Arial Rounded MT Bold" pitchFamily="34" charset="0"/>
              </a:rPr>
              <a:t>W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Arial Rounded MT Bold" pitchFamily="34" charset="0"/>
              </a:rPr>
              <a:t>.</a:t>
            </a:r>
            <a:endParaRPr lang="en-US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  <p:pic>
        <p:nvPicPr>
          <p:cNvPr id="18434" name="Picture 2" descr="http://t3.gstatic.com/images?q=tbn:ANd9GcTWIEXcBdhlaBEBsiWTDn3cYW-ZXfrXRpQVvMO9qRqOcezw1Y94j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447800"/>
            <a:ext cx="8382000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 Rounded MT Bold" pitchFamily="34" charset="0"/>
              </a:rPr>
              <a:t>The process by which water on the ground surface enters the soil.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Infiltration</a:t>
            </a:r>
          </a:p>
        </p:txBody>
      </p:sp>
      <p:pic>
        <p:nvPicPr>
          <p:cNvPr id="1026" name="Picture 2" descr="http://t3.gstatic.com/images?q=tbn:ANd9GcThNeSpcimd_efO3FLMcV--NnhxAV1rz2IondtX21pwTHGZRfLuy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667000"/>
            <a:ext cx="8077200" cy="3581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Arial Rounded MT Bold" pitchFamily="34" charset="0"/>
              </a:rPr>
              <a:t>Other Things Happen In The Water Cycle such as…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4343400"/>
            <a:ext cx="4040188" cy="182880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Arial Rounded MT Bold" pitchFamily="34" charset="0"/>
              </a:rPr>
              <a:t>When water vapor comes out of the leaves of plants and trees.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>
          <a:xfrm>
            <a:off x="4645026" y="4343400"/>
            <a:ext cx="4041775" cy="1828800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Arial Rounded MT Bold" pitchFamily="34" charset="0"/>
              </a:rPr>
              <a:t>When water from precipitation flows over land and collects in rivers, streams, and oceans.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57200" y="1444295"/>
            <a:ext cx="4040188" cy="613106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B050"/>
                </a:solidFill>
                <a:latin typeface="Arial Rounded MT Bold" pitchFamily="34" charset="0"/>
              </a:rPr>
              <a:t>TRANSPIRATION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1444295"/>
            <a:ext cx="4041775" cy="536905"/>
          </a:xfrm>
        </p:spPr>
        <p:txBody>
          <a:bodyPr>
            <a:normAutofit lnSpcReduction="10000"/>
          </a:bodyPr>
          <a:lstStyle/>
          <a:p>
            <a:r>
              <a:rPr lang="en-US" sz="3200" b="1" dirty="0">
                <a:solidFill>
                  <a:srgbClr val="996633"/>
                </a:solidFill>
                <a:latin typeface="Arial Rounded MT Bold" pitchFamily="34" charset="0"/>
              </a:rPr>
              <a:t>RUNOFF</a:t>
            </a:r>
          </a:p>
        </p:txBody>
      </p:sp>
      <p:pic>
        <p:nvPicPr>
          <p:cNvPr id="19458" name="Picture 2" descr="http://t2.gstatic.com/images?q=tbn:ANd9GcQiozTQSZpVDvsgqzfvJnbXUF-9g-A8bXAIZkSNdxWhnux6u1hyH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981200"/>
            <a:ext cx="4038600" cy="2362201"/>
          </a:xfrm>
          <a:prstGeom prst="rect">
            <a:avLst/>
          </a:prstGeom>
          <a:noFill/>
        </p:spPr>
      </p:pic>
      <p:pic>
        <p:nvPicPr>
          <p:cNvPr id="19460" name="Picture 4" descr="http://us.123rf.com/400wm/400/400/suwanneere/suwanneere1008/suwanneere100800002/7590472-nisqually-river-glacial-runoff-river-in-mount-rainier-national-park-the-riverbed-is-wide-and-rocky-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981200"/>
            <a:ext cx="4038600" cy="23717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Content Placeholder 11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6689"/>
            <a:ext cx="7620000" cy="5926666"/>
          </a:xfrm>
        </p:spPr>
      </p:pic>
    </p:spTree>
    <p:extLst>
      <p:ext uri="{BB962C8B-B14F-4D97-AF65-F5344CB8AC3E}">
        <p14:creationId xmlns:p14="http://schemas.microsoft.com/office/powerpoint/2010/main" val="3215476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8"/>
          <p:cNvSpPr>
            <a:spLocks noGrp="1"/>
          </p:cNvSpPr>
          <p:nvPr>
            <p:ph type="body" sz="half" idx="2"/>
          </p:nvPr>
        </p:nvSpPr>
        <p:spPr>
          <a:xfrm>
            <a:off x="1141232" y="5562600"/>
            <a:ext cx="7162800" cy="529034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rgbClr val="00B0F0"/>
                </a:solidFill>
                <a:latin typeface="Arial Rounded MT Bold" pitchFamily="34" charset="0"/>
                <a:hlinkClick r:id="rId2"/>
              </a:rPr>
              <a:t>http://studyjams.scholastic.com/studyjams/jams/science/weather-and-climate/water-cycle.htm</a:t>
            </a:r>
            <a:endParaRPr lang="en-US" sz="2400" dirty="0">
              <a:solidFill>
                <a:srgbClr val="00B0F0"/>
              </a:solidFill>
              <a:latin typeface="Arial Rounded MT Bold" pitchFamily="34" charset="0"/>
            </a:endParaRPr>
          </a:p>
        </p:txBody>
      </p:sp>
      <p:sp>
        <p:nvSpPr>
          <p:cNvPr id="18" name="Picture Placeholder 17"/>
          <p:cNvSpPr>
            <a:spLocks noGrp="1"/>
          </p:cNvSpPr>
          <p:nvPr>
            <p:ph type="pic" idx="1"/>
          </p:nvPr>
        </p:nvSpPr>
        <p:spPr/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>
                <a:solidFill>
                  <a:srgbClr val="CB13CF"/>
                </a:solidFill>
                <a:effectLst/>
                <a:latin typeface="Arial Rounded MT Bold" pitchFamily="34" charset="0"/>
              </a:rPr>
              <a:t>WATER </a:t>
            </a:r>
            <a:r>
              <a:rPr lang="en-US" sz="4000" dirty="0">
                <a:solidFill>
                  <a:schemeClr val="bg1"/>
                </a:solidFill>
                <a:effectLst/>
                <a:latin typeface="Arial Rounded MT Bold" pitchFamily="34" charset="0"/>
              </a:rPr>
              <a:t>is always on the move..</a:t>
            </a:r>
          </a:p>
        </p:txBody>
      </p:sp>
      <p:pic>
        <p:nvPicPr>
          <p:cNvPr id="20484" name="Picture 4" descr="http://www.dnr.state.wi.us/org/caer/ce/eek/earth/groundwater/images/groundwater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0"/>
            <a:ext cx="8686800" cy="4419600"/>
          </a:xfrm>
          <a:prstGeom prst="rect">
            <a:avLst/>
          </a:prstGeom>
          <a:noFill/>
        </p:spPr>
      </p:pic>
      <p:sp>
        <p:nvSpPr>
          <p:cNvPr id="20" name="Rectangle 19"/>
          <p:cNvSpPr/>
          <p:nvPr/>
        </p:nvSpPr>
        <p:spPr>
          <a:xfrm>
            <a:off x="3657600" y="1371600"/>
            <a:ext cx="2057400" cy="228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486" name="Picture 6" descr="http://t0.gstatic.com/images?q=tbn:ANd9GcQSm9j_Fs1xKnSkGEYWr9nD50XEhvwh1qtUHZtYIrC7Y1c9AhtgM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38600" y="2438400"/>
            <a:ext cx="1933575" cy="2286000"/>
          </a:xfrm>
          <a:prstGeom prst="rect">
            <a:avLst/>
          </a:prstGeom>
          <a:noFill/>
        </p:spPr>
      </p:pic>
      <p:sp>
        <p:nvSpPr>
          <p:cNvPr id="23" name="TextBox 22"/>
          <p:cNvSpPr txBox="1"/>
          <p:nvPr/>
        </p:nvSpPr>
        <p:spPr>
          <a:xfrm>
            <a:off x="2133600" y="2971800"/>
            <a:ext cx="13716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Infiltration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810000" y="1143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Condensation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838199"/>
          </a:xfrm>
        </p:spPr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chemeClr val="tx1"/>
                </a:solidFill>
                <a:effectLst/>
                <a:latin typeface="Arial Rounded MT Bold" pitchFamily="34" charset="0"/>
              </a:rPr>
              <a:t>Warm Up: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524000"/>
            <a:ext cx="8686800" cy="3287311"/>
          </a:xfrm>
        </p:spPr>
        <p:txBody>
          <a:bodyPr>
            <a:normAutofit fontScale="77500" lnSpcReduction="20000"/>
          </a:bodyPr>
          <a:lstStyle/>
          <a:p>
            <a:pPr marL="1143000" indent="-1143000" algn="l">
              <a:buAutoNum type="arabicPeriod"/>
            </a:pPr>
            <a:r>
              <a:rPr lang="en-US" sz="6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Salt water makes up __ % of all water on Earth.</a:t>
            </a:r>
          </a:p>
          <a:p>
            <a:pPr marL="1143000" indent="-1143000" algn="l">
              <a:buAutoNum type="arabicPeriod"/>
            </a:pPr>
            <a:r>
              <a:rPr lang="en-US" sz="6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Of all the fresh water, most is found in ________.</a:t>
            </a:r>
          </a:p>
        </p:txBody>
      </p:sp>
      <p:pic>
        <p:nvPicPr>
          <p:cNvPr id="13316" name="Picture 4" descr="http://t2.gstatic.com/images?q=tbn:ANd9GcRGsze1EVky2wxORaRqAQFt0qrMnF2tkqlDy7dFSCbfJqTfjmXJ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6475" y="4410074"/>
            <a:ext cx="3057525" cy="24479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990599"/>
          </a:xfrm>
        </p:spPr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chemeClr val="tx1"/>
                </a:solidFill>
                <a:effectLst/>
                <a:latin typeface="Arial Rounded MT Bold" pitchFamily="34" charset="0"/>
              </a:rPr>
              <a:t>Warm Up: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219200"/>
            <a:ext cx="8686800" cy="4191000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en-US" altLang="en-US" sz="8800" kern="0" dirty="0">
                <a:latin typeface="Berlin Sans FB" panose="020E0602020502020306" pitchFamily="34" charset="0"/>
              </a:rPr>
              <a:t>Word Bank: transpiration, evaporation, condensation, infiltration</a:t>
            </a:r>
          </a:p>
          <a:p>
            <a:pPr algn="l"/>
            <a:r>
              <a:rPr lang="en-US" altLang="en-US" sz="8800" kern="0" dirty="0">
                <a:latin typeface="Berlin Sans FB" panose="020E0602020502020306" pitchFamily="34" charset="0"/>
              </a:rPr>
              <a:t>1. Occurs when liquid changes to a gas.</a:t>
            </a:r>
          </a:p>
          <a:p>
            <a:pPr algn="l"/>
            <a:r>
              <a:rPr lang="en-US" altLang="en-US" sz="8800" kern="0" dirty="0">
                <a:latin typeface="Berlin Sans FB" panose="020E0602020502020306" pitchFamily="34" charset="0"/>
              </a:rPr>
              <a:t>2. When water vapor cools and changes to a liquid.</a:t>
            </a:r>
          </a:p>
          <a:p>
            <a:pPr algn="l"/>
            <a:r>
              <a:rPr lang="en-US" altLang="en-US" sz="8800" kern="0" dirty="0">
                <a:latin typeface="Berlin Sans FB" panose="020E0602020502020306" pitchFamily="34" charset="0"/>
              </a:rPr>
              <a:t>3. When water vapor comes out of the leaves of plants and trees.</a:t>
            </a:r>
          </a:p>
          <a:p>
            <a:pPr marL="1143000" indent="-1143000" algn="l">
              <a:buAutoNum type="arabicPeriod"/>
            </a:pPr>
            <a:endParaRPr lang="en-US" sz="6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pic>
        <p:nvPicPr>
          <p:cNvPr id="13316" name="Picture 4" descr="http://t2.gstatic.com/images?q=tbn:ANd9GcRGsze1EVky2wxORaRqAQFt0qrMnF2tkqlDy7dFSCbfJqTfjmXJ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64216" y="4953000"/>
            <a:ext cx="2362199" cy="188741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8144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838199"/>
          </a:xfrm>
        </p:spPr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chemeClr val="tx1"/>
                </a:solidFill>
                <a:effectLst/>
                <a:latin typeface="Arial Rounded MT Bold" pitchFamily="34" charset="0"/>
              </a:rPr>
              <a:t>Work Session: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524000"/>
            <a:ext cx="8686800" cy="3287311"/>
          </a:xfrm>
        </p:spPr>
        <p:txBody>
          <a:bodyPr>
            <a:normAutofit fontScale="92500"/>
          </a:bodyPr>
          <a:lstStyle/>
          <a:p>
            <a:pPr marL="1143000" indent="-1143000" algn="l">
              <a:buAutoNum type="arabicPeriod"/>
            </a:pPr>
            <a:r>
              <a:rPr lang="en-US" sz="6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Water Cycle Chart</a:t>
            </a:r>
          </a:p>
          <a:p>
            <a:pPr marL="1143000" indent="-1143000" algn="l">
              <a:buAutoNum type="arabicPeriod"/>
            </a:pPr>
            <a:r>
              <a:rPr lang="en-US" sz="6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Finish Graph from yesterday</a:t>
            </a:r>
          </a:p>
          <a:p>
            <a:pPr algn="l"/>
            <a:endParaRPr lang="en-US" sz="6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pic>
        <p:nvPicPr>
          <p:cNvPr id="13316" name="Picture 4" descr="http://t2.gstatic.com/images?q=tbn:ANd9GcRGsze1EVky2wxORaRqAQFt0qrMnF2tkqlDy7dFSCbfJqTfjmXJ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6475" y="4410074"/>
            <a:ext cx="3057525" cy="24479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6772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1523999"/>
          </a:xfrm>
        </p:spPr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chemeClr val="accent3"/>
                </a:solidFill>
                <a:effectLst/>
                <a:latin typeface="Arial Rounded MT Bold" pitchFamily="34" charset="0"/>
              </a:rPr>
              <a:t>Do You Remember the </a:t>
            </a:r>
            <a:r>
              <a:rPr lang="en-US" sz="5400" dirty="0">
                <a:solidFill>
                  <a:schemeClr val="tx1"/>
                </a:solidFill>
                <a:effectLst/>
                <a:latin typeface="Arial Rounded MT Bold" pitchFamily="34" charset="0"/>
              </a:rPr>
              <a:t>Rock Cycle?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09800"/>
            <a:ext cx="7772400" cy="2601511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Arial Rounded MT Bold" pitchFamily="34" charset="0"/>
              </a:rPr>
              <a:t>There is another cycle that happens on Earth that is similar to the Rock Cycle, It is called </a:t>
            </a:r>
          </a:p>
          <a:p>
            <a:pPr algn="ctr"/>
            <a:r>
              <a:rPr lang="en-US" sz="66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The Water Cycle</a:t>
            </a:r>
          </a:p>
        </p:txBody>
      </p:sp>
      <p:pic>
        <p:nvPicPr>
          <p:cNvPr id="13314" name="Picture 2" descr="http://t3.gstatic.com/images?q=tbn:ANd9GcSB6w9F1AZ-4DxiuZy3AOCrNdTpKMB4Fym_kZ3CmqytMIpWG6s7p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4343400"/>
            <a:ext cx="3276600" cy="2286000"/>
          </a:xfrm>
          <a:prstGeom prst="rect">
            <a:avLst/>
          </a:prstGeom>
          <a:noFill/>
        </p:spPr>
      </p:pic>
      <p:pic>
        <p:nvPicPr>
          <p:cNvPr id="13316" name="Picture 4" descr="http://t2.gstatic.com/images?q=tbn:ANd9GcRGsze1EVky2wxORaRqAQFt0qrMnF2tkqlDy7dFSCbfJqTfjmXJ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4114800"/>
            <a:ext cx="3057525" cy="24479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3528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The Water Cycle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2514600"/>
            <a:ext cx="8839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 Rounded MT Bold" pitchFamily="34" charset="0"/>
              </a:rPr>
              <a:t>The </a:t>
            </a:r>
            <a:r>
              <a:rPr lang="en-US" sz="3200" i="1" dirty="0">
                <a:solidFill>
                  <a:srgbClr val="00B0F0"/>
                </a:solidFill>
                <a:latin typeface="Arial Rounded MT Bold" pitchFamily="34" charset="0"/>
              </a:rPr>
              <a:t>water cycle</a:t>
            </a:r>
            <a:r>
              <a:rPr lang="en-US" sz="3200" dirty="0">
                <a:solidFill>
                  <a:srgbClr val="00B0F0"/>
                </a:solidFill>
                <a:latin typeface="Arial Rounded MT Bold" pitchFamily="34" charset="0"/>
              </a:rPr>
              <a:t> </a:t>
            </a:r>
            <a:r>
              <a:rPr lang="en-US" sz="3200" dirty="0">
                <a:latin typeface="Arial Rounded MT Bold" pitchFamily="34" charset="0"/>
              </a:rPr>
              <a:t>is the</a:t>
            </a:r>
          </a:p>
          <a:p>
            <a:r>
              <a:rPr lang="en-US" sz="3200" dirty="0">
                <a:latin typeface="Arial Rounded MT Bold" pitchFamily="34" charset="0"/>
              </a:rPr>
              <a:t> continuous movement of </a:t>
            </a:r>
          </a:p>
          <a:p>
            <a:r>
              <a:rPr lang="en-US" sz="3200" dirty="0">
                <a:latin typeface="Arial Rounded MT Bold" pitchFamily="34" charset="0"/>
              </a:rPr>
              <a:t>water from sources on </a:t>
            </a:r>
          </a:p>
          <a:p>
            <a:r>
              <a:rPr lang="en-US" sz="3200" dirty="0">
                <a:latin typeface="Arial Rounded MT Bold" pitchFamily="34" charset="0"/>
              </a:rPr>
              <a:t>Earth’s surface—such as lakes, oceans, and plants—into the air, onto and over land, into the ground, and back to the surface.</a:t>
            </a:r>
          </a:p>
        </p:txBody>
      </p:sp>
      <p:pic>
        <p:nvPicPr>
          <p:cNvPr id="14340" name="Picture 4" descr="http://3dtouch.me/wp-content/uploads/2010/07/scubster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0"/>
            <a:ext cx="3124200" cy="3714751"/>
          </a:xfrm>
          <a:prstGeom prst="rect">
            <a:avLst/>
          </a:prstGeom>
          <a:noFill/>
        </p:spPr>
      </p:pic>
      <p:pic>
        <p:nvPicPr>
          <p:cNvPr id="14342" name="Picture 6" descr="http://t3.gstatic.com/images?q=tbn:ANd9GcTaBfW1sybNFBDZpCyL9ZK3NZvMxZY6_J0kMHF-oDSEcSnNaKB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295400"/>
            <a:ext cx="2286000" cy="1295400"/>
          </a:xfrm>
          <a:prstGeom prst="rect">
            <a:avLst/>
          </a:prstGeom>
          <a:noFill/>
        </p:spPr>
      </p:pic>
      <p:pic>
        <p:nvPicPr>
          <p:cNvPr id="14344" name="Picture 8" descr="http://t1.gstatic.com/images?q=tbn:ANd9GcRHAdV_fsDeBmWkLr7nwQ_thq9oqNcFsQVJ79YAeqolYaB0ddtzD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4200" y="1295399"/>
            <a:ext cx="2667000" cy="12954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4419600"/>
            <a:ext cx="8167576" cy="914400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  <a:latin typeface="Arial Rounded MT Bold" pitchFamily="34" charset="0"/>
              </a:rPr>
              <a:t>Did You Know?.....Dinosaurs used to drink the same water in prehistoric times that we drink  today?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2"/>
          </p:nvPr>
        </p:nvSpPr>
        <p:spPr>
          <a:xfrm>
            <a:off x="5181600" y="5355102"/>
            <a:ext cx="3212592" cy="9144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dirty="0">
                <a:latin typeface="Arial Rounded MT Bold" pitchFamily="34" charset="0"/>
              </a:rPr>
              <a:t>All Of Earth’s Water Is Just Moving Through The Water Cycle Over And Over Again Throughout Time.</a:t>
            </a:r>
          </a:p>
        </p:txBody>
      </p:sp>
      <p:pic>
        <p:nvPicPr>
          <p:cNvPr id="1026" name="Picture 2" descr="http://www.fergusonfoundation.org/hbf/watercycle/graphics2/dino_drink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5257800"/>
            <a:ext cx="4267200" cy="1219200"/>
          </a:xfrm>
          <a:prstGeom prst="rect">
            <a:avLst/>
          </a:prstGeom>
          <a:noFill/>
        </p:spPr>
      </p:pic>
      <p:sp>
        <p:nvSpPr>
          <p:cNvPr id="1028" name="AutoShape 4" descr="data:image/jpeg;base64,/9j/4AAQSkZJRgABAQAAAQABAAD/2wCEAAkGBhQSEBUUExQVFRUUFxcXFxgYGBcaFxcaFRcYFxcYHhcXHCYeGRkjGhcZIC8gIycpLCwsFx4xNTAqNSYrLCkBCQoKDgwOGg8PGiwlHyUqLCwsLDQsLCwsLCwpLCwsLCwpLCwsLCwsLCksLCwsLCksLCwsLCwsLCwsLCwsLCwsLP/AABEIALUBFgMBIgACEQEDEQH/xAAcAAACAgMBAQAAAAAAAAAAAAAEBQMGAAIHAQj/xABDEAACAQIEBAMFBQYFAwMFAAABAhEAAwQSITEFE0FRBiJhMnGBkaEUQlKxwQcjYtHh8BUzcpLxQ4KiJLLCFlNjg5P/xAAaAQACAwEBAAAAAAAAAAAAAAACAwABBAUG/8QAKREAAgICAgEDBAIDAQAAAAAAAAECEQMSITEEE0FRIjJh8HHRgZHB8f/aAAwDAQACEQMRAD8Ar9qxTrh2FMbb1pgrIzCdqf4EqDXofIyNLhHPwwt2CnCgrqNqFWzlPpVlAWhb9gHWsuPK+jTPGV6/ak7RXgw9N/sBJJrY4H51uWRUZXjbFIs1nKppa4eWMAfyry9hMpIolNXQOj7FhtVnKow2q9FqjsGgTk1nJozl17y6lkoC5NeGzR3KrUpUslAa4eeoHvqRsEswLtpjtAcSD299R8Qxtu0v7xS0gwo6nbf+/hVN4txxRcEJy40BzSfTyj2R8e2lcvyfLyY8msDZiwQlC5Fzu4NlOoj9fjsaiNmkXB/FbRlY5lPQ6g6bj+lWTD3luLmXr0MSOusU7x/NWR6y4YvJ4+q2j0DNZrQ2qYG3Wht1vsz0AG1Wps0ebVam1V2VQAbVaG1R5tVobVSyUANbrQ2qP5VeG1UsqhcbVaGzTM2a0Nmq2JqLTYrRrFNORXgw01WxeonNqonsin9zhvzNELwJcssT8BFA8sUEsUmVNrNQPZqw4rCAaZY9e9LrmGolKwXGhQ9mspg2HrKKwaLelqjbA61i2amtW6RNWh8OGF27mlT2LXehrYo7DNrrWRwpcGlSsnt2l6Vi2gDMVsNTNbRrQ0wzbKoEDSgxgQzEkadKMWJFGFxG1Ds4dEpSFx4SuXball/Dw2lWFmlTS37LJM0/DN+4rJFewtFjSvOTTD7NrW4wwj1rRuJ1FZtV5yaZHCjvUfIq9iULMVgFuIUcEq28EjYzuDO4pfiPCOGca2VBHVZB+YOvxmrHyazk0Eoxl2i02ujnPEPCBsXJt5mtnWN4PUHseoPwNTYPNa80/wBevyroNkZWDRMHbv3Fb+KvDVsEXFUZLizp311+I1+dcbysXpTuPRuwz2jT7EliHUMNiP7Hzr02aE8PNDXLRmUMie2x/T504azXXwZfUxqRiyQ1k0AGzWhs0wNqtDap9gUAGzWhs0wNmtTYqWVQAbNa8mmBsVqbNSy6F5tVqbdHtZqM2aqyUBFK8XSizZrRrNS0SmapfE9qlvYhQujGahNmoms0DgmFs0C3bs0OwHajXs1C1mipC22BN7q9og2qypwQtos1ItqjvshrBYpW4zUGS3RFsVKtmpVtULZa4IhW4NSC1WwtVXAVsjt70S13StOXWwtULimWpM8e2SKjSyYo1F0ivG6UKlXATQHyorzL0oo2zXi2aPYAE5NemxRjJXnLq9iqA+VXhtUZyq85dTYlARtU6uJnwGu9uY/7T/KgTbo5ZGCugfi/PLWXy+YDcPEjm2GhOIL/APkDKffEjfXcD51Z2tVUOK4nl4mwS0fvk69MwB+92NXs2aDwZ/S0H5C5sBNqtOVR5s1qbVdDYzUA8qtTbpimGLGBR9nBqNIB70rJnjj7GQxOQjtYFm2GlSLwpuo0qy2rCqNK8a6Kwy86V8I0Lx17iBOBys7e+pLXAUB8xLemw/nTcmaktYcUiXl5H7jVhivYC+yLAGUQNtBWHDr2E+6mv2cVzj9rHFnw1u0UusuZwtzl6FVcGDvJBC3AB3HQjXK8khlIK4vZQMcroWLMCoYSMu+g1BHUHvS7lz0NVbw9hXs2vtLoLtpmhYUHQkgZjEhQN1A10kBTmDD/AOvXuOtlcFtly5CQYgCYgwPMhjoNZOlbPF86V6z6M2bAu12NXtVC1mmi2SyBirLIBhhBE9COhqN8PXZU01aMLjQqa1WUc2HrKuyqLvyK15FNvsnePnUTYQxKiudHPF8Gt42ACzWy2qKNmK9Fqnbi6Bxar3l0QLdRW8XbMw6mDB9I/wCKrcqjwWq2Fqp1Sa3Fqq3LogQRXpt1Pyqw26DdFkJt1i29aIFqs5dTYgO1uteXRXLrwL/L49vfU3JQMbdecuiuXXht1e5QIbdFqv8A6W57x/8AGtTbqd7f/pbn99qVnlcBmP7ji3jO2eejdiD67z3rqjWvrXNfHqAMIPTsPnO9dWwpm2p6FVPzANZ/GnrY7JHYB5daPb0mp8XjrYO4XfcgDQT19AT8KCwPF7V4xbuI8CTlM9Yrd6q/yI05PbdyTpRheNqiwkBj0rLo1Nc3LJuXJsiqXBMb5NYDUIatwaUESq9TpeoUGpbaVTSISYriKW0LXHVFG7OwVR8WIFcc/aNiExHELDjM1h7YXODlDMoa5Cljr5SpEiJI3muq8d4GmJs5GJUjzIw3R8pAb10Y6f8ANVHxTwSxhbVps5CWkMWy0gtZtORcW11YkyzGdABpM0uXTLXaKnwLjIw9jluhPMFoi2pyqBcZ0UFm1B0ynaYkySZvPC+DYXEM90edjC3GlwTGuU7eXuBpoRGhFc/8I8NuYpgi3AECQuYkhSXzZgGO4RXAjqq7bnrnDcOFXlrb5dtJWAAsQY2GgBOs/wBavDPlp9FTjwmCYy0W0VTlHpQb8Nf8B+VW0WQgmfgBNQ3cUxECAO+ldJeToqSMzxbO2VBsCeoI+n51lOMVaBY6yeprKj8uRfoRG4ei7LxQmapVYjpWEfQVdsTrWhs1NauTWuMxPLTNldjBIVFkmBPuHbUitMcusfqEShb4B8RhyUYKcpIIBiYkbwarl28mEnOxdhsoiTH+XncaAAd9VEHYUbhvGFu6/KCjMTlKkkQD7ZJYAeUbj+IEEjUrbvBMNaYnD2m8hKsSXMI8ZzmLZyAIiNBB7kkZ57VxBjDmmb3/ABhasW+Y4CnUm3Kq2QGJAJAYknQaTB9Kp+J8e3heNxOYCGjKVUK6DzGWLETH3fKQep6PMPwxL9x7t+8AuUW0LIzHfMyhL3kskgASfNvtM1q/C7tpLjWEt/ZzsWvkZkIkgrYQs0Ln0JUASABEsr1JTXZenJXOO/tDTFK1u9IVTmQoQrDUeVhBBkT16fGo8FaxDWxdwq4goSOUqlmhmhfaKmfZYkmDqPfSnlKbjWg9lkkNmS0guNmYDIIBUgOpOh9knUzFXHB+EXu4deRiw8NDJmZbCkMMynKdx7U940FZpTcnXYccZHwjx7ibC5b2VnzOGFwvnEARmkwsdgNQCTvNXnwx4hbETnFtY2yyCw11AYyV9etc2xFw4LF5Vum6qKpcI3kzEFYyuCQCfKBrtuJAF+8NY5riLdaw5dTlYx5lza7Mw1IyzoDrrtNVizS2qwnBItOIYKhYjTQbgakgASdt65tjMc32luUpuwubK1i7abrBDAAu5XNFyYOeam8ZYoW7zC1jLnMuP57RyrkUhSsMYgADRcwJkHqcyP8AxtroS1buOlgZr1428z32uJzC8sRmjyzmjQdSRo6ebbhewUYJF+8J8aW8GRg6XlJLh2DAmQGAcaArmVSm6yBrvVk+yVy/h3CftZf7Lbe0qO2a9eDSxWOYtxYlWIIedCZMia6LwTjNl1W2jjMgClYYagaxmAkTImNSDTMeWXTFzxx7QU2EqLHnLhm/vrVa8X/tDTDu9lFdioAe4FOW0x1AZSJaFhoEzIA1NFcJ4k1/hVi48lrozEwFkZmgwNBIgxRvJt9JUYVyc88duSV0nb3ab1dX4iTgLJWSfs6QAYJYWhoCNQZ61UvHglF6EdNO3aP1pXxrj6HAWbIYPdK5GsqVLZQCMxUgsAMs6QYPbUKUqtjSC34hxLB0YlUfMPM7s6wMsZydG8uoG8nerF4RxY5Ycp5l9lyhEjUGDHeZ13J0qgYTiDKwuG2rge2qFIOU5YjYDNl16yO8VZ+DYm/fxEMRaOpyJLZyBEkEFIA699RWfHkanb/0MaVcFzXiGtEWsaDUNrw9cb7p1pxgPCce3PzrdKN8i9kiE3gRpW9vb1qfjHDeTbm3bdyZ1WCFhSQSJzETA0B3npVH4fjMcbiA5HmcyspRlhiIDQM3l1gAkaztS/t4JdjPxD4iayGFv21YakhUYRqod9M0hgY9nKZgkVWMd+0lgjqGe3/FCyMy6azIPYZdffVP8d8+3jIxXtN5gEuMwCNuoDHNHpoN/Wltu1kt5ntuqkMQpVlHlAKsOrRMz6jfplyRlfLCU/ZHQOEftO5bKvKOUgSzNDMWJljmmdZO87iTNW/jVizikW2WttdIZFbXRcRaYSAdNWKDdo0Oh0rlRw2He2WupfXJb0IcEvmYEuFY5T5OikCBNPfDTYUXLfLN4Nnw4K3VDqxzqCFIH7swScxMgDQGTQKVItN3yWjwT4SbAXboZhcFuFttEHKwDNoOuZo16AdqsLeMcNDrzrf7vKHJMAZ/Z1OhB7iRXPfEV65csJynXDjMWuKs5TmFq4BrodCQM0CCR1EgYbgNm3hzdZWygyWuEBdfZIjQksAAV6GBvJKM0la+QnF2dgweNV1DKyup2KsGHzBivMQumgrmnAPFJw9q2ruiqgWVUOxfMRmfQMYjqcskyNiD0e5iBlBLLBiCSIM7a+tFGe5TVEItzWUxtWuumvyrK06i7MsX7WU+cGPa1BiO/al2H4dZuu7qx/ee2S5MZDOnmITKV6betcjwviHJcM3F5oICsjtmBgKVllysCQdNQJ0rP8cW3cdQSFNyPKjS+bdJ9mNNdCNxHblvyZ39o5I7xhrgZQyyVjQk+0OjSeh7mJ3rmniW9ibl17l686skJYsWnKZjmMC5az5pKsplZ9pfWgOGeKLgS4SbigFAVci4yxHm1YZ01VSoiJ1Hm1h4541m6juwzArnWCwcBFI8i6+bmODDAHyTEE1T8n1OKdk00fJJg+AvcuFb11LSW82dw4aegQWlYEkwBrsA29M8FwTkhkWOXaYeywe7LqcymxbnKwDk5j7IHurn2N481+61yFsgAhQqqQWBXQ5WUro3tbQABIWQV4a49dFy9etRccAlVLXFQkMCV/dkFlCz5ZAIEEkaEq17FXb4Oo2PD1y4vMe8ZeXWbaSdc2Vcyq4C7AESIMnWKrHFuNLhWNu7h2R23VmLBswM3SwOUkmPIojTc1GfFA5XPvMbl9LYBUm4RNxrpfVMhXRrUwQBlAmKH4rx8XMnIlGtBxmW8bwAYQxDNByjNM5Rq2xihc4638B1boEw/LuJaQWdMxUlLkg5tc0OjKDKFdCPaUaiBVw4FiAjm3esG6gYqhSSbgYzqo/dmJggHSDJME1XsH4itsptsnmuG3luBwACG2KAar7Ryyddso1C/i/EskKl3EJBVxbVgFAlhmAY7SDCjbUUlSuV/gN1GJ0DGcZwK3HhGt58q3Mkhh2aUbUjsJgMddCKJum9cuI2EuebYZ1y24KyJ3kqs6ASJOh0rluJ4obg5huF9JKkCH8xBYqkDRZ6EHIDrE1dfDf7RxdWzZtsLZGjXnTOhJMlRLBtAfaiJgajUvx5O9uF/oCS4Bzglw964celvFXnzAi3cIysxDnNCjJIecx13gdQTxTjeGuYflWcPdt2oNrysyhS2VyOYko+bKPLmJbWcmhJHE8HnxHNlWMxnlmUZgyrpPmcZkaIEAga7B54awNtrV5QHZbd1UIcjKXtXAGYIDkBIVGkAaN75OGSOzUX+1YOrVWUm1xh1ureukW2unM3lYl0ICiQZzeRYgySAZ1IIhwXG713Hq1pBJ0W0oNwi2LaW+pExDAkkRLbqIFl4sLLYi9azLb5TWxLqqp5BITOfKwk6ZusiZ0DPwB4btqDiGtkXGdjbYxohXIAMsADfSOxHSqxxe+v5Ck1VlT8c8G4eLotC8MNdQq7WijZCXEh1XMAsb7wCANpBvmFtcvh2EWQctq0CZmfIJM9Z3/WjvE3hqxjLeS9bDAEEMFBYHuCQY7fStsfhFTBqiiFtqiqJJgKAo1Op06muhTUhCOd+McPmQ9SRpPb3EzVW8I8Cwl/FvauZ0xDBDabNbysy7qsochCAnXNmIMAZRN247YD22HUg+867wdPpVBwXhtMVzOY/LNtZzAFjuCB5YX7pgkQMx12FLlJLljGrHHHfBhy3Hsh3bnqozZWdnQXOac53EhTrEEkRoKu/gTE8rC87F8q0hVSLrXLfmA0k6AAAtlksxnc7VRr/E8PhrV+yim2eW4XM5Yi6ykBcrgsXC3RsDKjWDSJcEVUI+MfljKyAl8qm7bZgyqGgvmZDosmSRMa5IZFGWz/AMfkZKLfCO+8M8SYfEaWXDGCdB2iddtzG+pB7VX8NiMauPL4jFWEswScMBmIUg5RzMo85y5on8UCNa574MwOHVw2IxgS1bdnZSbltjcTIVADAEjfSJkHSSDV38WftDs3LD2cNclrkIWhlKrchcy5rZVvaXQx7QPUVq9ZNW3QnR3RTMR+17GviibLWuTmUKt22qKVYjVrgJyjYEzpJPoOo+HvEGBxBXk3LbXEX2QTKgAAjUCYGXb0PauW8L4tw+zZAxeHuteViDc1AusZQlgApHsZoYPAYk617wTxHg7KJcsXb/M87XbKBLdti+c20ZSArFAR7E7dKUszu5dBaoO/a9wazn5xuIbl0qh5twFrdvcctHzFRLEkqJGkCC1UW1hXYHPzDzBlykBmlysFZbR8oiFVYAURXRcVx7A4oi7dtEm0jN+8JOdjbhlthXgEKpDeQgamBInlnEbvNh1HLCEnlppkEx1g5pgeUddhQTyKf2sr7eWNOK4FBhbQTSbrh2GWYUNEg+yGQKdGgkRAIEncIwt1g1nmsBywUOZlUC6AwMhiQGzDpBpFjOIs9g518wdXckDeMoLEblszGDqYPc1tw3iwQscwJYrlGXOoC7LOgZgsDbXuKTUtRinG7Ony17O8pZtNlul8zB2OUODJYAZlZAVPw7BLxjjwvW8iquGvkOr5zyrd1BsNMqsC7NpmBXLckCcpSYviT3cAEJYuq2rkBlAYDygAneCjRlBjLAJMRXeNXi9pcQxYlrkEO2ctlQEyY1EZevUxtRw+A5P3Drdgrca3y7Wa2Y5nOzIHIyqFYxrmBbQnQ6ysS14NdupZZ2wyXBKzJJKRmAMGcoKvExMD0mluMtpb4bhCAObea8ZIA/yzb8uugnMw7yFonhHiK9bR4YhFUOqhh+EAjKe8gR6adQbyqiQ5OleE+IXb1rLeDWisxmzjYxBNwDMw6kH371lUCz+0a8l03Ht23VlgJdzlZGWCpJOw000hthWVSyZl0U1EX4zhZFy5zEUKzHlqGGYsQJlQCuzagmVJkEyZjwuFe6wUkcpwGzMxB8oIIB/GR5uukaiKd/ZxcPMIQsmUAzuSA9xgIgkkkTP3R76gu4blXQyZSmUCCSxzI0Id9shK7SJYaZpOCOa/pb5o1eiou74sT3Wg27ZBdgcluQioAx+9ljQeY6g6z3NZibH7hhOY5lcXGZlAzMU0KyTqY1k7E6CpL+BvZ7TZif8A7hJWQdCWX1zs2g6RvqSdibCIotBhlUORo0gsbRUyTGYMh7b031Ipqn+TO423ZS7bmyXRkDRBIYdtNtpGu/1mjMHxLMpCoVEahTC5iCASIIjQfKmPEOFks7I6uQZ3PmUmcxYwk+zEToaXXsHfW5bb21OUHKYAYrLSJ3Aza7dq2bwyK3ViJJRfA5u2bi4V7jOjAKpnqN9NgD7vX30B4PuK+KyksDct3lUDpmtXAig6R5iO+oGvd/hLzrhvMFGrGTscq6EEGD7XfZvSDXMCmXGhuVyoUkQSyyRlMlwd8w0/nWfDO4zT/P7/AOBSqLiH4TmEhGysGtXDIInMrcxTMdSgHpzO9EeJbBN7OzLl5YBOgPlDOfKd81wmd4nbatMRiXGIC2i2RBmU5TBzaQ0TJAIIBnXqdaY8bR7l1LS5iHVszwfKVJXM3cwxEHv0NKeRqcXwlT/sJtVQv4baU23EEi4qLBktClDBJMZZ1gelF8UxAtk3rZNtgzAJPlUDKJgkzAhviZ6AlcG4ByysNAQZjLZpIXadCJYn5VJjb6O9wCIBzGSCJBzKGUGcubKSDpqelZ3ljLJxyv1D4x+i2QcHS4bdq80u6WixVsxSJZEJXrCI4HzHc2DCeOLyOtpFVUQKDAIOcgcx3EwZYGDl0kCQdKTeHrs3GtK7sDbHX2oay1siQY9ttDpB7EQou8UtnFNkmSXMAggFZzgKwJ3GYf6mijqUpSS+OP4ZMkdEmWLF4yxca+QjIzOrPAVf3jX0AOcj2B5pkEaneTW7Y66uKDWUfDjDc4rdDl+YC4gKjfuxIKjLEak60sscRnysM6tAlkOuoZc0TIkST0j1rezdd8SYtmCqyRPXLI13aIlj0gGAtVvONv8AH78ApJq2Wt/2pXBbXzXZJVs7LbkxBa3kARcwn8UEEGYq+8L44Mdw/nquXMH8syQbbsu/fyzXAOI4m1bhXDQV84lcoMabrmBzT1mCe9da/Ytxe1ewFyzbEclzmBJJIujMGmBuc3y+J6fiTm+7aZnyJLoEN/OSI6bx/wAjb3/Cqnxqxy72kgHudYMTtoNPWQTMirTxLCNavkSQJjbczoNTr0MaDvpv5jOGZ7cD2tfMIme+Yqdtenw7apR2TTIUW3hLdtwSgYyzDOhIJLjMSYIEOCpkSubXUUwwuLQgslphcyxlS6pY2kaVuC2GDEfwkRoI12g4/wALvC0FUNcZiytDAmGAAeAsD7pML/01MjWROG4gHEXlIZGNq4dQQEa3quXUg6toQFGrgDeeLlwtJ7d/0ao6t0jbEW7SB+YmZWbMJZ+bJjT/ADBlCGQSQYMT2rxOINbu4dbJBN641tZUsy+zZgsCQQh2j2l3kMRQnijGAXLDgMBygrFDIUhmBUZdpB12GgNa2uJFbFvIgaG8uYKMoW4TOYL5XITLIj2hRKDcU3z+0C0lJr99hfxrE3E9q4CxtS2ZpMsAw0VQUaBsSddCTSjARcZWYlmlVgAs3Ya+yNFgKdAB0pl4xe5cvKQhzcu2rMgJByq4g6Ezl0Ouvbaq6cbdUKvMIC6gAwAfprpXRwx2xqqtmXLWxbcPx5V8gUlVhTBVY9oiBAA0iTuY9ZKrFLbRpV2zXNdZSATHshRBnTrO+m4iwHFFys9wAMcwYgQ1zQMfP0Ow0gktOlM/86wzC0s22RipA1VlnoNDlg6aGfhStFil1/ILlsqFuNxeVnt2xK3GRiTBMrMAwTPx1/M6fa4diIGuU+YeZY6nQkR27+lFrw9BBYcshoIP3gp6EwNe49NNZpXjnC3AMqMFUHSArSJmBHy3G24p8NZcIBpss/H8Zy8Lg0TQut1gW8qqBfuldYAjzt8tKXY/EKuBtNafz865IGnlKKAcvbMrawDqJ6Aa4Sy+MSzaS2ztbDxB6MwJLMWhdSTJygz87Tw39ll1wnOuoAupClmYCWYrrC6ydddqkMdLnu3/ANHOTZp4mw8cL4cWQM2a+Oxl+UT11BAPzquWODXC2UrqUZBE6CBkkjykywHaFNW39qV0WxhcKGym2ly8yxOVb2RLakDY5bcntn91Ua1jzeMSFbMMpknqDJIidp6bE9ak1JdETV0MDZglHzACMvm3ECDlbQE5v5da8pNxHE+cnXQxmJGcjZQR6Bf70rKiwtq7GLKl7F109JkDYdRvrXlzE+aBB06/0oQXAzGNfN3T8qjWQ5kdOhB6elchY/k16w9ghuKeZVj2gO+mx07da1xVyTPQz9Sp1n3ULy/OpKuRGmkRp3iIrMS0gRH+5Rt6kgelMWNJqhLXZmM4lDE75IUdhlIG3wqFePMrqAFE9QOhWf6UtxCtLHufxKTv2mpMPbzMJ0+XaPStSwxS5EPllitXyLE6bkxAjp0/valoxrPiVGolSdOkEGRHuGu9GXRFkhQTttlO49GP50NwtRzpk6W7gnWNvp8esdYrPCFKUv5GyWzSN7l5uaAIgqfuievUD+I054jxJ1uKZkEGf7PoKU4WyS4aCfKR1G7dzpRPGD5+g8vv6H0j0+FKnBOUU/gLXixhw/Hz8dd+pg9PWgsTb/et3Y5JIBMaQCSO9R4HRZOmg6DqBGx0/vSjrSTcU+YAncZhqCPTb+96CENZuht/RTIvD+GC3CwH3CQP/wCSn6KamfhzqcykRJ7A6yB8pjftRvC8PDoNxkbo2u0TOonL1/rTwYIZSHABD7eb8S6eQEgQT7X8qaoSlKTfwSc7ikiuWkuBWYn2YG/4jB/WjOG4S4biw/lK7SBqDGk77VvjrMcz3DvlHmWNd+g+etOOCXgcoaBqVG899d+o7DalrCnLVlKTUSC9wGTJYnYEnrPoPX3068BAYbF5YCi8uQ67svmTf/uG3363vYA+bTQlTocnvOgkj4UpxeJCODKhlMjKYylcpBkjuBtNbNfScWvYSvrTL14t4VmAuAbHX6R9aqy4glSMs9I6HcanopJAPcFu5roHDscmKw6XB7NwajsRoy+8MCPhVW4hwlrbnKBmGvoV1nT5D411O+UZk/Zga2MwAfzAdTuWP3su0dhv9KGv8HRiQbatPpG/rM96eW0CpJ0JEmOnehrKTJ2Gu9RxT4YabXQhxXg/D3AM9opE+zcZforan30kx/gQZQLN4+UyFuEzuSRnHeTuPjVxcoxImNZ0qK9y9t4pcsUJKqCUmnZxnxrgb9p1kXUlB+KCRm6jykx2NVa1hCwnU6x7q+hnFt1KOodDurgMp+B7VWeI+AbJLHDZULD2LhZrY9VOpX4hvhUjF441ECf1Ss5nguGGIZT1IkdwRoeu3Si2uZLTKNJyg94AAj9Kd47gb2bypc9phGgMH1BChSPdt1pHiwNR0/vqaxuTlLkvSlwDfaDMSTrP1M0Tg+GYdm5mIumBA5aBsxgbF4hfhJ91QOg76wNtdOuzUTgLgHlIAB3KgAifvAsxB+P0rRCSTsDVlq4l4nsYexZGHi2A0lApUkEDXaWO8nuN6J4B4+W5iFGYgZCCwV2kSZBEaeUk+9QZ3qqtwy3lzEyWEhm1bcgSDJ+E+404vYHDPayibJAOqDOGnfOD5iBsCDIH3WJNO2i19IVSXZXOLY25ir9y/cMvdYufjoANdABlAHQAUOlgCPUiflR+P4S1i6bTkSApBUyGDqGVgdDBUg6gHuBUC2RIOaY/iT+e1ZZSYcYIW47DS+28HpXlM7VkFvaXb+Hv/q9ayiWWlRfp2P0wOXWLfu/eT/tC0E+EuTLWmUdxbKj/AMtac2+YoILIq+uIQT8lMfOh8HYQ/wDVtFm/DcuXNuwt2j+YrPq/gdsjS1gEdBDz3A5oj0J5RFC8R4YyrMyATMjbXrmgnX0q3/ZRk3uR1J5qA+7mZKQYwqpJ5sn/AFWrjfAC6SD6iDTPSdXQtyVla5okiBPpbj6CCemtHcIw7sfKogdSFX55nH5GikFzfmXiB+AXdSfUMAN43HX4zcJtsHLfvM38ZMiTv5WOlMkgFyyfEYAZWDWxMAwGRpkb6JqNYj0pamHy3AcpXyvPbURpAHyp/icO2c55G0wzMNBlO5yz5f70pRiMOAxIEx1EDuNwJHzFI14oYnzZ5hQOxiDO+oG2xG2vT40Ri8IzkQhbYaT0+a0LhViCdZI0A319AP60xtW0aGdkUTrKiY2gypI3+lJ1+oZ7EaYdYIUqAQBqw001O+/9aa8PteZPNbjNqc0kjt0BOvShsXhOWzgLaO2XSBt7JjKZ237004Xw1rhSZAMzltGBHUQdRtsI1ooQt8FSdI3tXjm9qBDSC2rROsFp2gye3ejcLdPKfRYz7lpgSpywrCAYggn7xpVxNlFwgqcwJM5QgMQBOupOh/4odLilWJe0PK3lcBzEagHMI1GoAJ1+NPUOQL4COLYnPcbN+Jdeo9VMsZPaDpRvAr+dwAhZQYlgCAd9QUJPQ6dxSD7Wr3DlyoCYAVMkRvpbZoM/y97vgWIshiEgXAdwzyZAVjDhY7aSKGELnZcnSG/iO5ykJUWWYkE5ltsIGkwAD0jU6Ujw3HVYTmthv4bLZB8VgAiO9HeIMYttf8xw8g5bZtl+wkKAR8WHxpC3FrkARiLkj/qXisfAXB3+tNzx5KxPgvH7OfETLcaw7m4rtoYUZG0A0DEw2g3OsdzVt8T2BlVwYZDA13DaER1/4rj3DsTeXzG0toKwKuCCRBkHM+bWdZJrpfD/ABQuOwD3FINy35XAiJDDKRqRlaNNe/amePLjVi8sadoL+yZ0BPsxr7hFVnj/AIgAPLsqWYaUdc4z+6hW0g/lPzqr8GxPnYuNTLfWIHwAp7l8AUG+HLcqWcy7E67x6Tt8qaXSqkCPLGp70h4Pdz3HCeyFMa9my7+/6VNisUY3kDTTQGO3pVBB6YwNmiIB+dBviwSR/fppS3EX1I0aD8PzpJxHHeaAxB6gdahVlxwpF0FGAdRrDDMD6ievu7etVzxF4JzS9lzOpyNEe4OBp7mHxovwnj2z5NzOYn0HT/yirEEbptvQyipdlpnIMRhmtgo4KsBPmnpPQrGvcGh8O0x5gNxp236amTXVuKYC1dXJcE9jsVJ6g7j+5mqdi/DD4dpUq9uSSxU5l2GsT67CP0yyxuK4GJ2AW1fJl3UE/ckk7z5hHvJ2ka7ULavhLyXGQ3basA1sgiQSJGh6+zHUGB6trdyIBygMDBgZQJkSXHlBOb36daVY29zDI8qypZgNECuIfy6tl19f0DF3YzIuKJOLWXGKdTca4xjUzmggBUZV9h1WAUGgiBpFbDD3tCbba6GVufPU60RxXh+bF3mZ0QtcaVMyGJk/d676d9zuZP8ADT5dVjXXl9dY3AkbbVc+yo9EWHwbjQqkRuxuTM/wmsqTCWQhOZon8LWRPrqZrKHQuw8G30tWSRvmy9NzAQ1Na4hcYZQ6IOnLW6f0SsD+v5frpRSgfeTMYjXJ+pFbYQvhiGzRMJbGr3LTnfzW0n53C9L8bdOoW45EmAptKADOwUe7+5pkqL+BB/3KT8gppbjS5JCoI6a2wNPeCdfdXRhhglxZknOV8ip2bVmdydfKXAUT6mZ90DprUWCx4tsTnRiZ+8AZPWBm0+X0osKTIyWy0+znVjG5OirFALdEkupI1IKlYO/Uztv2pObHBc0SEpWMv8aBM5VI20zRH4jE6gHuNutBXMUrScyARrlafT6DSoF4llViM5A0A8oIPUQFBPw7iT3WtxEs0+advMdffJXTXpP9c0sUUv3+xqyOxiMWMoP4dhBE6/imOvwptg8WfLsnm1i7l37ZZjptSE8QuQPOD3AuXD307f8AFO+GkNZlwhAbUtBJnbzbgaR7UVmljVj4z4CX4sy3SFFoltMwdmPTTMAJ+M7mm3DMSzEEgRMwvp3DAafKqvfxq82La2gANws9z1Jk7fOrBwoC4JZRJg6CB7/3Yhd9jUxx5CbJeJugdm1BmNioOgERyjEa+u9LmxH3gLZGUjXKxJA3OYSD6x8qbXcOiAkW/wDaGJOo6/D6Upxt5i8Q8AnUqW6dMzRHrWmUKATIrF20WgqWA6s+pIEbbax/Srbw8mByrbxpMMigd9CDPw7VX+Fga+Y69Mij4yMwG3enFvEL1yCfxCSPkaZixNc/8QMpBfECw9lM2mua66a//rGtLrWEI1dCx3gMrD3TcWTRjcTVQQIYERoCv5zVfbhqs0tcuqJny5Z/3BQRrV5oX0myY5UNxjmOn2cgeptx9NfpTXwZgWfE3UCKnMsXFkOxJIKFJUoNj66fGq9h7Ftf+rfb/VcY/SYpl4bxqYbGW75LlQSGl7h8rqVPlJgxIPwrPGDT5QyTTXARZc5SYKkk5h2YaEfOk/iO4LKIRuMsx6nUT9Ke8Z4/ZttdIcEs7HygayZmDpEda5r4k8Xh/KJOum24p2vIhukPuD8Y5SFO91gepyi4bh+EHasucUNx4EhenaqVg/EoEtclmZmMDYBtSfXtR9vxTaH4o6aVNSth/ib8GCTPSlbYwE6/89qT4jxQGOimhE4kk5mzEzMdP6j0qalOR0TwKG5vSCd+sCT8pj5VeLl06iYg71ynw542t2roAt3CDtqCSZkkknc66+tWHEeN1YmFKjSQ25+WlRphxkh9dgMTOnT193pUD8RUmJgj9OlVDjHjeSYSPj+VKLfi0Z5gkD4e+pqyOaL7juE2nmQJO+2u4k9CfU66VWOLcHCN5LDZY1IuMTr1ylTl+Ej1rez40Q6sjA7j5k0QPGtsgBlf6fPTalvEvgNZBXgbd7KvOw/MChURhociiEBgRAHUimJDAmLDiOn7uDt94qSQPfUbeJ7E+2wAncET8t/z9anw/FUuDykx0JDA/UflS5Y5N3QcZR6sy1ecGChiNCXB+GwrK2fM3f36a1lBow7BLeK7WwfeUH86NtYjqTbT4z+UVXhi0+6vyUfoCfrXme6x0Vv9v85rsrCv4Ob6rX5Hz4y0N7jv/pGn1moL+PVtFV8vZiN++v8AKlgwF4+0Qvvb/ivDby7uD7j/ACrZCKruzPKT+KCXuFRKgA/6hr7wIH0oBr3mnlye+kT/AH/ZrzFX1iN59P5GajsXlA0gfKlZMSlwXCbQcoutMl2nYcwqAPXWWqG1wYgkkoJ/0k/MgmpLeLEaNJ9dvpU9jEt2T5N+tJlgS+RsZ2CWeCHrdgTOgOnzMGj7dmyi5VcN8Vn6Ca0xuFW4sGde5Yj/AGhgKEt8LVdIEegH6gn61nlhSf0ocp/IdcxaLoVzHtmc/wDuSBTTg2ILggAWwNgCp/IaUos4FBtHzb8po2yGX2Wj3ClqE07GWmOXgbsfr+lAHHmYGQCR97WNZ0HWh2ut1Y1qLx9/5U9tgjG3iJJEj0/rI0qU/wDb/uH6UoOIPZR7zUZxQ9PhU2olDZm93wmoi1LDf7RXnOPcVNy6Gf2qOp/v4064bxFbGExOKf2kU27ObQtcYGMhMnPMbDT5xU/tR9KZcIwtzEfu3U3LAMuSQBaJHtrcbS2/u9oCCCKVNlqysm+XUKcxZtzJ3+Mk+pmqzj0AuECrZiuGZbrBW5lsHyuJUHpIB1g/r1pDxCyGuZV8zTuBqe4MaSO9SxTT7FJSsVZpzaslbnLIzzA0366GdDG+v00NbY3gqq0BhBEyPZ+R2+Zq0QREVgo5+HHprQ12xlqqJY78OYVWzMenX9Jpi9r7w95+FVzheOe2wyyQd171bWyn2tPj9KFhroQ42wWkg6GY+FBYXBNm1Gn56U6xFsKTkYkeoqEuYnaN+0etTaitSDl5Znb0+lE2eHm52VfepPynSgb10MBBMzM+o/PrR2FxTKvmVG7Zh5p94pU8ldDY417jO1gLdoSpJfqeo+IVo+EV7nMyxuEd/OfzUUB/iyKfNuegLafIfnU1vjaAaBvi386kW2W6RPdu2jsoPvP6SaygMVxifZ8o+ZNZR6v9YLkv1GNxB+hj3f1oa7xNz94/P+VZWV11CK9jmbyfuCtfJ3JPxrxXNZWVVsujf3mtg4HSfjWVlNS4Fm640jYCpRj2mf7+W1ZWUuTGR7C0x7RW7XSRWVlZGaURC4wPtGjcLJ+8aysqSXBcOybk/wATfOtSnv8AnWVlBSDPeSKzl1lZQtIuzBZnrW5sAV5WVaSJZvhrIZ1TbOyrPbMQJjrvXR+P4NMFhWtWRAgyZ8zMxC5iep/KKyspOT7khkemVvB8HRsMSfX/AMdhXPlGXFP11B+hr2sql2yZPYlwdrm3OYT5paPTWB8tfnRN3CjIPXX4mvayo+wV0LsmYETGoHzoC7hMxie35xWVlGhbDeA4Jc2usgUyxFvNJPevaygfYcegaxYzRJ07UdjMOtu3IG5A3/EYmKysrFkb2o140tbKw8Kx369eo6/0qa07aSx1j6CsrKa+gQm5dgd/fQtzETplUe4V5WU2CRmk3ZEXrKyspos//9k="/>
          <p:cNvSpPr>
            <a:spLocks noChangeAspect="1" noChangeArrowheads="1"/>
          </p:cNvSpPr>
          <p:nvPr/>
        </p:nvSpPr>
        <p:spPr bwMode="auto">
          <a:xfrm>
            <a:off x="63500" y="-833438"/>
            <a:ext cx="2647950" cy="17240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http://hemapen.files.wordpress.com/2010/08/dinosaur-wat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2362200"/>
            <a:ext cx="4267199" cy="1981201"/>
          </a:xfrm>
          <a:prstGeom prst="rect">
            <a:avLst/>
          </a:prstGeom>
          <a:noFill/>
        </p:spPr>
      </p:pic>
      <p:pic>
        <p:nvPicPr>
          <p:cNvPr id="1032" name="Picture 8" descr="http://www.ci.renton.wa.us/uploadedImages/Living/PBPW/UTILITIES/dinodrink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48400" y="152401"/>
            <a:ext cx="2247900" cy="1981200"/>
          </a:xfrm>
          <a:prstGeom prst="rect">
            <a:avLst/>
          </a:prstGeom>
          <a:noFill/>
        </p:spPr>
      </p:pic>
      <p:pic>
        <p:nvPicPr>
          <p:cNvPr id="1034" name="Picture 10" descr="http://realdinosaurpictures.com/wp-content/uploads/wallpapers/Dinosaurs-Pictures-Wallpaper-Water-Volcano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2362200"/>
            <a:ext cx="3810000" cy="1981200"/>
          </a:xfrm>
          <a:prstGeom prst="rect">
            <a:avLst/>
          </a:prstGeom>
          <a:noFill/>
        </p:spPr>
      </p:pic>
      <p:pic>
        <p:nvPicPr>
          <p:cNvPr id="1036" name="Picture 12" descr="Dinosaur Drinks Water Wallpaper 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2400" y="0"/>
            <a:ext cx="5734050" cy="2225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 Rounded MT Bold" pitchFamily="34" charset="0"/>
              </a:rPr>
              <a:t>Occurs when rain, snow, sleet, or hail falls to the surface of the Earth.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Precipitation</a:t>
            </a:r>
          </a:p>
        </p:txBody>
      </p:sp>
      <p:pic>
        <p:nvPicPr>
          <p:cNvPr id="15362" name="Picture 2" descr="http://t0.gstatic.com/images?q=tbn:ANd9GcQCKUbNzGpoIqDN9-36HDpM2vTu4PNpcUJOIWf_kBaV5zue5-Xdi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2819400"/>
            <a:ext cx="2743200" cy="3429000"/>
          </a:xfrm>
          <a:prstGeom prst="rect">
            <a:avLst/>
          </a:prstGeom>
          <a:noFill/>
        </p:spPr>
      </p:pic>
      <p:pic>
        <p:nvPicPr>
          <p:cNvPr id="15364" name="Picture 4" descr="http://t3.gstatic.com/images?q=tbn:ANd9GcQ9XWqjkeiMHyGNRftZu9jlDYWSrthTqaaMxY0PsSrVQQv_Wer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819400"/>
            <a:ext cx="2590800" cy="3429000"/>
          </a:xfrm>
          <a:prstGeom prst="rect">
            <a:avLst/>
          </a:prstGeom>
          <a:noFill/>
        </p:spPr>
      </p:pic>
      <p:sp>
        <p:nvSpPr>
          <p:cNvPr id="15366" name="AutoShape 6" descr="data:image/jpeg;base64,/9j/4AAQSkZJRgABAQAAAQABAAD/2wCEAAkGBhAQEBMUEhIWFBEUFBUXFhYXGBcYHRYYGBQVFBYXFhccHCYqGhkkHBQUIDAiJikpLywsFR8xQTAqNikrLCkBCQoKDgwOGg8PGisjHyU2MDM1Mio0LCwtLy4zLC8yMS01LTIwLDQwLC0qKS8sMC8sLywwMi82LCw0LSw0NCksLP/AABEIAHIAeAMBIgACEQEDEQH/xAAbAAEAAgMBAQAAAAAAAAAAAAAABgcDBAUBAv/EADkQAAEDAgQEBAQEBAcBAAAAAAEAAhEDIQQFEjEGQVFhEyJxgTKRobEHM0PBQlJichZTkqKy0eEU/8QAGwEAAgMBAQEAAAAAAAAAAAAAAAMCBAUBBgf/xAAsEQABBAECAwcFAQEAAAAAAAABAAIDEQQFIRIxUSJBYXGBoeETMpHR8MEG/9oADAMBAAIRAxEAPwD1EXrWkmBcle3Xy5eIuph+F8ZUEtoPj+qG/wDKFLOFuDBTBqYlgNSfKwwQ0DmeRKqzZcUTbu/AK/jadPO4NDSB1INKFYTKa9X8uk9w6hpj57Ld/wAIY3/Id82/9q1w1IWS7VZL2aF6BmgRAdp59KH7VPYrI8TSEvovaOukkfMLRV3woxxTwkyswvosAriLNgB97gjrznsrEGqBzuGQV4qplaEWNLoXXXceardFPsr/AA7pgA13lzv5W2A99z9F2qfCOCb+g0+sn7lNfqcLTQsqtFoeQ8W6h5/CqdFa9Xg/BO/RaP7SR9iuDm34eCCcO8z/ACP59g7l7rsepQuNGx5rkuiZMYsU7y5qDIvqrSLXFrgQ4Egg8iLEFfK0likVsUREQuIrX4d4epYam2ADUIBc/mSRsDyaqoUr4f46dRaKdZpextmuHxAdDO4+vqs/PillYBH6jqtnSMiCGUmb0PRWJCQuRl/FeFrua1lTzusGkEH7QuwvNvY5hpwpe1jlZKLYQR4IiIoJiJCIhC8heoiEIkIiELgZnwVhq73VHF7XuMktcN4jYg9FGs1/D6rTBdRf4gH8JGl3tyP0ViL4rVWtaXOIDRck2AHcq5FmzR0Ab8Cs3I0zGmsubR6jZUm5pBg2IRb+f4tlbE1X0/gc63ewE+8T7ovUsJLQSKXg5Ghry0GwO9c9ERSS1mwWLdRqNqM+JhBH/vZWVlPGmGrABzhSfza8wJ7O2P0VZ4egXvDRALjAkwJ5STsu1lHD7xXZ4rRoBG5kOmwBjcTHzCoZkMUgt5oj8rX03JyIXVGLaTvfL4VnsqtcJBBHUGV654G5hVS/IKwefDszk4uDRB2JPK179QuVUeTu4n3J+6oN0xr/ALX+3ytd+uOj+6L3+Fa+L4owlNwa6s2SYt5o7uI2C6dOq1wBaQQdiDIPoVSS2cHmdaj+XUczsCY+WyY/ShXYdv4pEf8A0DuI/UZt4c/n2VzoqrZxrjh+rPq1h/ZY6/F2NfvWI/tDW/YKuNKl6j3/AErh1/HrZrvb9qyc3zmjhmaqjgOjebj0A/dQdn4iYobspn2d+zlGatVzzLiXOO5JJPzK+FowadGwU/tFY+VrM0rrj7ICk9b8QsWRZtNvcNJ+7iuLmGdV8R+bUc4dNh/pFlplhgGDBmD1iJg+4+a8VpmPEzdrQs+XLnlFPeSiIieqiIiIQsmHoOqPa1gJc4wAFP8ALz4ZpiofEI0tiZhxMTJuCTyG8dlXgK3cozI0KrX3LQbgG8bW7wquTCZRstDByWwO3HPv6eilWaUn1aTxSsHQQwEgkG9mtB1yDv7bBQhbFfGve8v1EEmbE2vK1yVKCIxiil5c7ZnWAiLYwGF8Wo1mrTqkTBN4tIF10MJwzWdVDHtLWj4iI2ABMd4PpYpjpWM+4pMcEklFovuXHRZMTTDXuA2DiBtsCQLhY0wG0oijSKR5ZltGvRZqaWvB0y0RrgkmTMao9NlHqTgHAkagDcEkT2kXUsyTORVcGMY2kRcEQQBImSRNgGxzJVXKLg22/lX8FsZfT632pM1yR1SnSp02waY2M/xAaj0HKepUXxeDdSdpdEwDZwdE3Exz7KaYzFnEeIG1GmqGkBok8iLaSIcIcOc9tjBnOJubk3JS8QvIp39abqLYwQWjn3+Xh1XiIivLKRSTDHC//NeC4jTJimXafPE3/pvzUbRLkj463pPhm+kSau16SvERMSUREQuLr5FgaLnNdUrNbDvgMz2J2EehlS5gp+G7UXeLsLX2DiBJMkC17xZV0Cu7ieJSBTbSAAY1skgXPlcYudnDeb2O6oZED3uFH4Wvh5ccTCHAD/V955iMMJApB1VzZ1arAmPN5edvhIi/zj63s3zEV3h+nS4t8+0F0m4ttEb9FoqzCzhYAVRyZBJISKrwFIsuGxT6Zlhgw5s22cIP0KxImkXsVXBINhfWszMmevP5r5WXC4fxHtbtqMTBMewW5meSVKAaXXBAnYXMwADc2gzHNRL2hwaTumCN7ml4GwXOREU0pEREIRdfCZB41IVGVB0eHCNJ1RIM3EQVymNBIBMAnczbvZS/JDQYA2i41HBwJ5TPlEWnr5ehMqtkyOY2281ewoWyOIfVee65+bZTpoURTGpzbugGSXx283wyI2HqFwKlJzTDgQe4hWDjq5JfUptDXNaYENHUAgkbWMi0QOsKA4rFPqu1PJJ29ByA6AdEvEkc8b/O6fqELI3Aj4obLEiIrqykW3lNJj6zG1ASxxIMEg3BggwecLUXdyPH0GlrfCiqbCoXH4jIBECW7xA3nsEqVxDDQ/CsYzWukHEQPNbWF4ZYyrL3hzG3i/m+GJjk4ki28c4IUexbIqPBGmHG0RF9o5eisFz5ptp+HDt5/wB2mZ6X36DeyiWeZo12qm2kxukgatJBtzbJtPOZ2F1Sxpnvdvv/AHNaebjRRxjh2/PPp6LkUqzmmWktPUGFs4/NH1viiASRA2kARPMWG600WgWgm63WOHuDS0HYoiIpKCIiIQi3Mqx/gVQ+CYDrAxcggX5XhaaLjmhwoqbHljg5vMLZGZ1g/WHua+ZkEiLzboLmy1iURAaByXC9zuZW7lOX+M8tJIEG9rHlM7hZM7y1tCpDXAjpckQIkmIuQdlo0apY4OaYc0gg9CF7VxD3xqcXRtJnnP3Khwu47vbonB8f0uGu11WNZsHiPDqNfGrS4GJiY5E9FhRTIsUUgEg2FuVM3rOqa9ZDpm2wtG3pZYMViDUe55gFxkwIHsOSxIuBjRyCm6R7hRKIiKSWiIiEIiIhCIiIQiIiEIiIhCIiIQiIiEIiIhCIiIQv/9k="/>
          <p:cNvSpPr>
            <a:spLocks noChangeAspect="1" noChangeArrowheads="1"/>
          </p:cNvSpPr>
          <p:nvPr/>
        </p:nvSpPr>
        <p:spPr bwMode="auto">
          <a:xfrm>
            <a:off x="63500" y="-528638"/>
            <a:ext cx="1143000" cy="1085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68" name="AutoShape 8" descr="data:image/jpeg;base64,/9j/4AAQSkZJRgABAQAAAQABAAD/2wCEAAkGBhAQEBMUEhIWFBEUFBUXFhYXGBcYHRYYGBQVFBYXFhccHCYqGhkkHBQUIDAiJikpLywsFR8xQTAqNikrLCkBCQoKDgwOGg8PGisjHyU2MDM1Mio0LCwtLy4zLC8yMS01LTIwLDQwLC0qKS8sMC8sLywwMi82LCw0LSw0NCksLP/AABEIAHIAeAMBIgACEQEDEQH/xAAbAAEAAgMBAQAAAAAAAAAAAAAABgcDBAUBAv/EADkQAAEDAgQEBAQEBAcBAAAAAAEAAhEDIQQFEjEGQVFhEyJxgTKRobEHM0PBQlJichZTkqKy0eEU/8QAGwEAAgMBAQEAAAAAAAAAAAAAAAMCBAUBBgf/xAAsEQABBAECAwcFAQEAAAAAAAABAAIDEQQFIRIxUSJBYXGBoeETMpHR8MEG/9oADAMBAAIRAxEAPwD1EXrWkmBcle3Xy5eIuph+F8ZUEtoPj+qG/wDKFLOFuDBTBqYlgNSfKwwQ0DmeRKqzZcUTbu/AK/jadPO4NDSB1INKFYTKa9X8uk9w6hpj57Ld/wAIY3/Id82/9q1w1IWS7VZL2aF6BmgRAdp59KH7VPYrI8TSEvovaOukkfMLRV3woxxTwkyswvosAriLNgB97gjrznsrEGqBzuGQV4qplaEWNLoXXXceardFPsr/AA7pgA13lzv5W2A99z9F2qfCOCb+g0+sn7lNfqcLTQsqtFoeQ8W6h5/CqdFa9Xg/BO/RaP7SR9iuDm34eCCcO8z/ACP59g7l7rsepQuNGx5rkuiZMYsU7y5qDIvqrSLXFrgQ4Egg8iLEFfK0likVsUREQuIrX4d4epYam2ADUIBc/mSRsDyaqoUr4f46dRaKdZpextmuHxAdDO4+vqs/PillYBH6jqtnSMiCGUmb0PRWJCQuRl/FeFrua1lTzusGkEH7QuwvNvY5hpwpe1jlZKLYQR4IiIoJiJCIhC8heoiEIkIiELgZnwVhq73VHF7XuMktcN4jYg9FGs1/D6rTBdRf4gH8JGl3tyP0ViL4rVWtaXOIDRck2AHcq5FmzR0Ab8Cs3I0zGmsubR6jZUm5pBg2IRb+f4tlbE1X0/gc63ewE+8T7ovUsJLQSKXg5Ghry0GwO9c9ERSS1mwWLdRqNqM+JhBH/vZWVlPGmGrABzhSfza8wJ7O2P0VZ4egXvDRALjAkwJ5STsu1lHD7xXZ4rRoBG5kOmwBjcTHzCoZkMUgt5oj8rX03JyIXVGLaTvfL4VnsqtcJBBHUGV654G5hVS/IKwefDszk4uDRB2JPK179QuVUeTu4n3J+6oN0xr/ALX+3ytd+uOj+6L3+Fa+L4owlNwa6s2SYt5o7uI2C6dOq1wBaQQdiDIPoVSS2cHmdaj+XUczsCY+WyY/ShXYdv4pEf8A0DuI/UZt4c/n2VzoqrZxrjh+rPq1h/ZY6/F2NfvWI/tDW/YKuNKl6j3/AErh1/HrZrvb9qyc3zmjhmaqjgOjebj0A/dQdn4iYobspn2d+zlGatVzzLiXOO5JJPzK+FowadGwU/tFY+VrM0rrj7ICk9b8QsWRZtNvcNJ+7iuLmGdV8R+bUc4dNh/pFlplhgGDBmD1iJg+4+a8VpmPEzdrQs+XLnlFPeSiIieqiIiIQsmHoOqPa1gJc4wAFP8ALz4ZpiofEI0tiZhxMTJuCTyG8dlXgK3cozI0KrX3LQbgG8bW7wquTCZRstDByWwO3HPv6eilWaUn1aTxSsHQQwEgkG9mtB1yDv7bBQhbFfGve8v1EEmbE2vK1yVKCIxiil5c7ZnWAiLYwGF8Wo1mrTqkTBN4tIF10MJwzWdVDHtLWj4iI2ABMd4PpYpjpWM+4pMcEklFovuXHRZMTTDXuA2DiBtsCQLhY0wG0oijSKR5ZltGvRZqaWvB0y0RrgkmTMao9NlHqTgHAkagDcEkT2kXUsyTORVcGMY2kRcEQQBImSRNgGxzJVXKLg22/lX8FsZfT632pM1yR1SnSp02waY2M/xAaj0HKepUXxeDdSdpdEwDZwdE3Exz7KaYzFnEeIG1GmqGkBok8iLaSIcIcOc9tjBnOJubk3JS8QvIp39abqLYwQWjn3+Xh1XiIivLKRSTDHC//NeC4jTJimXafPE3/pvzUbRLkj463pPhm+kSau16SvERMSUREQuLr5FgaLnNdUrNbDvgMz2J2EehlS5gp+G7UXeLsLX2DiBJMkC17xZV0Cu7ieJSBTbSAAY1skgXPlcYudnDeb2O6oZED3uFH4Wvh5ccTCHAD/V955iMMJApB1VzZ1arAmPN5edvhIi/zj63s3zEV3h+nS4t8+0F0m4ttEb9FoqzCzhYAVRyZBJISKrwFIsuGxT6Zlhgw5s22cIP0KxImkXsVXBINhfWszMmevP5r5WXC4fxHtbtqMTBMewW5meSVKAaXXBAnYXMwADc2gzHNRL2hwaTumCN7ml4GwXOREU0pEREIRdfCZB41IVGVB0eHCNJ1RIM3EQVymNBIBMAnczbvZS/JDQYA2i41HBwJ5TPlEWnr5ehMqtkyOY2281ewoWyOIfVee65+bZTpoURTGpzbugGSXx283wyI2HqFwKlJzTDgQe4hWDjq5JfUptDXNaYENHUAgkbWMi0QOsKA4rFPqu1PJJ29ByA6AdEvEkc8b/O6fqELI3Aj4obLEiIrqykW3lNJj6zG1ASxxIMEg3BggwecLUXdyPH0GlrfCiqbCoXH4jIBECW7xA3nsEqVxDDQ/CsYzWukHEQPNbWF4ZYyrL3hzG3i/m+GJjk4ki28c4IUexbIqPBGmHG0RF9o5eisFz5ptp+HDt5/wB2mZ6X36DeyiWeZo12qm2kxukgatJBtzbJtPOZ2F1Sxpnvdvv/AHNaebjRRxjh2/PPp6LkUqzmmWktPUGFs4/NH1viiASRA2kARPMWG600WgWgm63WOHuDS0HYoiIpKCIiIQi3Mqx/gVQ+CYDrAxcggX5XhaaLjmhwoqbHljg5vMLZGZ1g/WHua+ZkEiLzboLmy1iURAaByXC9zuZW7lOX+M8tJIEG9rHlM7hZM7y1tCpDXAjpckQIkmIuQdlo0apY4OaYc0gg9CF7VxD3xqcXRtJnnP3Khwu47vbonB8f0uGu11WNZsHiPDqNfGrS4GJiY5E9FhRTIsUUgEg2FuVM3rOqa9ZDpm2wtG3pZYMViDUe55gFxkwIHsOSxIuBjRyCm6R7hRKIiKSWiIiEIiIhCIiIQiIiEIiIhCIiIQiIiEIiIhCIiIQv/9k="/>
          <p:cNvSpPr>
            <a:spLocks noChangeAspect="1" noChangeArrowheads="1"/>
          </p:cNvSpPr>
          <p:nvPr/>
        </p:nvSpPr>
        <p:spPr bwMode="auto">
          <a:xfrm>
            <a:off x="63500" y="-528638"/>
            <a:ext cx="1143000" cy="1085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70" name="AutoShape 10" descr="data:image/jpeg;base64,/9j/4AAQSkZJRgABAQAAAQABAAD/2wCEAAkGBhAQEBMUEhIWFBEUFBUXFhYXGBcYHRYYGBQVFBYXFhccHCYqGhkkHBQUIDAiJikpLywsFR8xQTAqNikrLCkBCQoKDgwOGg8PGisjHyU2MDM1Mio0LCwtLy4zLC8yMS01LTIwLDQwLC0qKS8sMC8sLywwMi82LCw0LSw0NCksLP/AABEIAHIAeAMBIgACEQEDEQH/xAAbAAEAAgMBAQAAAAAAAAAAAAAABgcDBAUBAv/EADkQAAEDAgQEBAQEBAcBAAAAAAEAAhEDIQQFEjEGQVFhEyJxgTKRobEHM0PBQlJichZTkqKy0eEU/8QAGwEAAgMBAQEAAAAAAAAAAAAAAAMCBAUBBgf/xAAsEQABBAECAwcFAQEAAAAAAAABAAIDEQQFIRIxUSJBYXGBoeETMpHR8MEG/9oADAMBAAIRAxEAPwD1EXrWkmBcle3Xy5eIuph+F8ZUEtoPj+qG/wDKFLOFuDBTBqYlgNSfKwwQ0DmeRKqzZcUTbu/AK/jadPO4NDSB1INKFYTKa9X8uk9w6hpj57Ld/wAIY3/Id82/9q1w1IWS7VZL2aF6BmgRAdp59KH7VPYrI8TSEvovaOukkfMLRV3woxxTwkyswvosAriLNgB97gjrznsrEGqBzuGQV4qplaEWNLoXXXceardFPsr/AA7pgA13lzv5W2A99z9F2qfCOCb+g0+sn7lNfqcLTQsqtFoeQ8W6h5/CqdFa9Xg/BO/RaP7SR9iuDm34eCCcO8z/ACP59g7l7rsepQuNGx5rkuiZMYsU7y5qDIvqrSLXFrgQ4Egg8iLEFfK0likVsUREQuIrX4d4epYam2ADUIBc/mSRsDyaqoUr4f46dRaKdZpextmuHxAdDO4+vqs/PillYBH6jqtnSMiCGUmb0PRWJCQuRl/FeFrua1lTzusGkEH7QuwvNvY5hpwpe1jlZKLYQR4IiIoJiJCIhC8heoiEIkIiELgZnwVhq73VHF7XuMktcN4jYg9FGs1/D6rTBdRf4gH8JGl3tyP0ViL4rVWtaXOIDRck2AHcq5FmzR0Ab8Cs3I0zGmsubR6jZUm5pBg2IRb+f4tlbE1X0/gc63ewE+8T7ovUsJLQSKXg5Ghry0GwO9c9ERSS1mwWLdRqNqM+JhBH/vZWVlPGmGrABzhSfza8wJ7O2P0VZ4egXvDRALjAkwJ5STsu1lHD7xXZ4rRoBG5kOmwBjcTHzCoZkMUgt5oj8rX03JyIXVGLaTvfL4VnsqtcJBBHUGV654G5hVS/IKwefDszk4uDRB2JPK179QuVUeTu4n3J+6oN0xr/ALX+3ytd+uOj+6L3+Fa+L4owlNwa6s2SYt5o7uI2C6dOq1wBaQQdiDIPoVSS2cHmdaj+XUczsCY+WyY/ShXYdv4pEf8A0DuI/UZt4c/n2VzoqrZxrjh+rPq1h/ZY6/F2NfvWI/tDW/YKuNKl6j3/AErh1/HrZrvb9qyc3zmjhmaqjgOjebj0A/dQdn4iYobspn2d+zlGatVzzLiXOO5JJPzK+FowadGwU/tFY+VrM0rrj7ICk9b8QsWRZtNvcNJ+7iuLmGdV8R+bUc4dNh/pFlplhgGDBmD1iJg+4+a8VpmPEzdrQs+XLnlFPeSiIieqiIiIQsmHoOqPa1gJc4wAFP8ALz4ZpiofEI0tiZhxMTJuCTyG8dlXgK3cozI0KrX3LQbgG8bW7wquTCZRstDByWwO3HPv6eilWaUn1aTxSsHQQwEgkG9mtB1yDv7bBQhbFfGve8v1EEmbE2vK1yVKCIxiil5c7ZnWAiLYwGF8Wo1mrTqkTBN4tIF10MJwzWdVDHtLWj4iI2ABMd4PpYpjpWM+4pMcEklFovuXHRZMTTDXuA2DiBtsCQLhY0wG0oijSKR5ZltGvRZqaWvB0y0RrgkmTMao9NlHqTgHAkagDcEkT2kXUsyTORVcGMY2kRcEQQBImSRNgGxzJVXKLg22/lX8FsZfT632pM1yR1SnSp02waY2M/xAaj0HKepUXxeDdSdpdEwDZwdE3Exz7KaYzFnEeIG1GmqGkBok8iLaSIcIcOc9tjBnOJubk3JS8QvIp39abqLYwQWjn3+Xh1XiIivLKRSTDHC//NeC4jTJimXafPE3/pvzUbRLkj463pPhm+kSau16SvERMSUREQuLr5FgaLnNdUrNbDvgMz2J2EehlS5gp+G7UXeLsLX2DiBJMkC17xZV0Cu7ieJSBTbSAAY1skgXPlcYudnDeb2O6oZED3uFH4Wvh5ccTCHAD/V955iMMJApB1VzZ1arAmPN5edvhIi/zj63s3zEV3h+nS4t8+0F0m4ttEb9FoqzCzhYAVRyZBJISKrwFIsuGxT6Zlhgw5s22cIP0KxImkXsVXBINhfWszMmevP5r5WXC4fxHtbtqMTBMewW5meSVKAaXXBAnYXMwADc2gzHNRL2hwaTumCN7ml4GwXOREU0pEREIRdfCZB41IVGVB0eHCNJ1RIM3EQVymNBIBMAnczbvZS/JDQYA2i41HBwJ5TPlEWnr5ehMqtkyOY2281ewoWyOIfVee65+bZTpoURTGpzbugGSXx283wyI2HqFwKlJzTDgQe4hWDjq5JfUptDXNaYENHUAgkbWMi0QOsKA4rFPqu1PJJ29ByA6AdEvEkc8b/O6fqELI3Aj4obLEiIrqykW3lNJj6zG1ASxxIMEg3BggwecLUXdyPH0GlrfCiqbCoXH4jIBECW7xA3nsEqVxDDQ/CsYzWukHEQPNbWF4ZYyrL3hzG3i/m+GJjk4ki28c4IUexbIqPBGmHG0RF9o5eisFz5ptp+HDt5/wB2mZ6X36DeyiWeZo12qm2kxukgatJBtzbJtPOZ2F1Sxpnvdvv/AHNaebjRRxjh2/PPp6LkUqzmmWktPUGFs4/NH1viiASRA2kARPMWG600WgWgm63WOHuDS0HYoiIpKCIiIQi3Mqx/gVQ+CYDrAxcggX5XhaaLjmhwoqbHljg5vMLZGZ1g/WHua+ZkEiLzboLmy1iURAaByXC9zuZW7lOX+M8tJIEG9rHlM7hZM7y1tCpDXAjpckQIkmIuQdlo0apY4OaYc0gg9CF7VxD3xqcXRtJnnP3Khwu47vbonB8f0uGu11WNZsHiPDqNfGrS4GJiY5E9FhRTIsUUgEg2FuVM3rOqa9ZDpm2wtG3pZYMViDUe55gFxkwIHsOSxIuBjRyCm6R7hRKIiKSWiIiEIiIhCIiIQiIiEIiIhCIiIQiIiEIiIhCIiIQv/9k="/>
          <p:cNvSpPr>
            <a:spLocks noChangeAspect="1" noChangeArrowheads="1"/>
          </p:cNvSpPr>
          <p:nvPr/>
        </p:nvSpPr>
        <p:spPr bwMode="auto">
          <a:xfrm>
            <a:off x="63500" y="-528638"/>
            <a:ext cx="1143000" cy="1085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5372" name="Picture 12" descr="http://t1.gstatic.com/images?q=tbn:ANd9GcSOA5QIFipK_aH-THNhBJCIPCLHk2id3eguDCR1JARJZRYEnbwyxGYzEOYEu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9800" y="2743200"/>
            <a:ext cx="2743200" cy="3505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95672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Arial Rounded MT Bold" pitchFamily="34" charset="0"/>
              </a:rPr>
              <a:t>Occurs when liquid water changes into water vapor, which is a gas.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>
                <a:solidFill>
                  <a:schemeClr val="accent3"/>
                </a:solidFill>
                <a:latin typeface="Arial Rounded MT Bold" pitchFamily="34" charset="0"/>
              </a:rPr>
              <a:t>Evaporation</a:t>
            </a:r>
          </a:p>
        </p:txBody>
      </p:sp>
      <p:pic>
        <p:nvPicPr>
          <p:cNvPr id="16386" name="Picture 2" descr="http://t3.gstatic.com/images?q=tbn:ANd9GcTyS5eCl92SzEt860f32ez9FbxZajBFeTB765sOyW9uaYyG7jd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43200"/>
            <a:ext cx="4648200" cy="37338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181600" y="2819400"/>
            <a:ext cx="3657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3F601A"/>
                </a:solidFill>
                <a:latin typeface="Arial Rounded MT Bold" pitchFamily="34" charset="0"/>
              </a:rPr>
              <a:t>The Sun creates </a:t>
            </a:r>
            <a:r>
              <a:rPr lang="en-US" sz="3200" dirty="0">
                <a:solidFill>
                  <a:schemeClr val="accent3">
                    <a:lumMod val="75000"/>
                  </a:schemeClr>
                </a:solidFill>
                <a:latin typeface="Arial Rounded MT Bold" pitchFamily="34" charset="0"/>
              </a:rPr>
              <a:t>THERMAL ENERGY </a:t>
            </a:r>
            <a:r>
              <a:rPr lang="en-US" sz="3200" dirty="0">
                <a:solidFill>
                  <a:srgbClr val="3F601A"/>
                </a:solidFill>
                <a:latin typeface="Arial Rounded MT Bold" pitchFamily="34" charset="0"/>
              </a:rPr>
              <a:t>or heat which turns liquid water into water vapor in nature.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1199</TotalTime>
  <Words>346</Words>
  <Application>Microsoft Office PowerPoint</Application>
  <PresentationFormat>On-screen Show (4:3)</PresentationFormat>
  <Paragraphs>43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Arial Rounded MT Bold</vt:lpstr>
      <vt:lpstr>Berlin Sans FB</vt:lpstr>
      <vt:lpstr>Calibri</vt:lpstr>
      <vt:lpstr>Lucida Sans Unicode</vt:lpstr>
      <vt:lpstr>Verdana</vt:lpstr>
      <vt:lpstr>Wingdings 2</vt:lpstr>
      <vt:lpstr>Wingdings 3</vt:lpstr>
      <vt:lpstr>Concourse</vt:lpstr>
      <vt:lpstr>HYDROLOGY</vt:lpstr>
      <vt:lpstr>Warm Up:</vt:lpstr>
      <vt:lpstr>Warm Up:</vt:lpstr>
      <vt:lpstr>Work Session:</vt:lpstr>
      <vt:lpstr>Do You Remember the Rock Cycle?</vt:lpstr>
      <vt:lpstr>The Water Cycle</vt:lpstr>
      <vt:lpstr>Did You Know?.....Dinosaurs used to drink the same water in prehistoric times that we drink  today?</vt:lpstr>
      <vt:lpstr>Precipitation</vt:lpstr>
      <vt:lpstr>Evaporation</vt:lpstr>
      <vt:lpstr>Condensation</vt:lpstr>
      <vt:lpstr>Water Drops In The Sky Can Create A Beautiful RAINBOW.</vt:lpstr>
      <vt:lpstr>Infiltration</vt:lpstr>
      <vt:lpstr>Other Things Happen In The Water Cycle such as…</vt:lpstr>
      <vt:lpstr>PowerPoint Presentation</vt:lpstr>
      <vt:lpstr>WATER is always on the move..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You Remember the Rock Cycle?</dc:title>
  <dc:creator>Ronda</dc:creator>
  <cp:lastModifiedBy>Laquincia Brown</cp:lastModifiedBy>
  <cp:revision>36</cp:revision>
  <cp:lastPrinted>2017-12-05T17:16:55Z</cp:lastPrinted>
  <dcterms:created xsi:type="dcterms:W3CDTF">2012-01-05T22:25:00Z</dcterms:created>
  <dcterms:modified xsi:type="dcterms:W3CDTF">2017-12-05T19:43:21Z</dcterms:modified>
</cp:coreProperties>
</file>