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793" r:id="rId7"/>
    <p:sldMasterId id="2147483832" r:id="rId8"/>
    <p:sldMasterId id="2147483845" r:id="rId9"/>
  </p:sldMasterIdLst>
  <p:notesMasterIdLst>
    <p:notesMasterId r:id="rId50"/>
  </p:notesMasterIdLst>
  <p:handoutMasterIdLst>
    <p:handoutMasterId r:id="rId51"/>
  </p:handoutMasterIdLst>
  <p:sldIdLst>
    <p:sldId id="316" r:id="rId10"/>
    <p:sldId id="309" r:id="rId11"/>
    <p:sldId id="276" r:id="rId12"/>
    <p:sldId id="258" r:id="rId13"/>
    <p:sldId id="277" r:id="rId14"/>
    <p:sldId id="312" r:id="rId15"/>
    <p:sldId id="260" r:id="rId16"/>
    <p:sldId id="262" r:id="rId17"/>
    <p:sldId id="269" r:id="rId18"/>
    <p:sldId id="301" r:id="rId19"/>
    <p:sldId id="271" r:id="rId20"/>
    <p:sldId id="283" r:id="rId21"/>
    <p:sldId id="263" r:id="rId22"/>
    <p:sldId id="279" r:id="rId23"/>
    <p:sldId id="259" r:id="rId24"/>
    <p:sldId id="314" r:id="rId25"/>
    <p:sldId id="266" r:id="rId26"/>
    <p:sldId id="265" r:id="rId27"/>
    <p:sldId id="280" r:id="rId28"/>
    <p:sldId id="310" r:id="rId29"/>
    <p:sldId id="267" r:id="rId30"/>
    <p:sldId id="281" r:id="rId31"/>
    <p:sldId id="311" r:id="rId32"/>
    <p:sldId id="273" r:id="rId33"/>
    <p:sldId id="278" r:id="rId34"/>
    <p:sldId id="299" r:id="rId35"/>
    <p:sldId id="300" r:id="rId36"/>
    <p:sldId id="302" r:id="rId37"/>
    <p:sldId id="303" r:id="rId38"/>
    <p:sldId id="282" r:id="rId39"/>
    <p:sldId id="308" r:id="rId40"/>
    <p:sldId id="306" r:id="rId41"/>
    <p:sldId id="307" r:id="rId42"/>
    <p:sldId id="284" r:id="rId43"/>
    <p:sldId id="296" r:id="rId44"/>
    <p:sldId id="288" r:id="rId45"/>
    <p:sldId id="289" r:id="rId46"/>
    <p:sldId id="290" r:id="rId47"/>
    <p:sldId id="293" r:id="rId48"/>
    <p:sldId id="313" r:id="rId49"/>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6CE"/>
    <a:srgbClr val="D08DC1"/>
    <a:srgbClr val="C887BA"/>
    <a:srgbClr val="C585B7"/>
    <a:srgbClr val="FFA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3" autoAdjust="0"/>
    <p:restoredTop sz="94660"/>
  </p:normalViewPr>
  <p:slideViewPr>
    <p:cSldViewPr>
      <p:cViewPr varScale="1">
        <p:scale>
          <a:sx n="39" d="100"/>
          <a:sy n="39" d="100"/>
        </p:scale>
        <p:origin x="488" y="28"/>
      </p:cViewPr>
      <p:guideLst>
        <p:guide orient="horz" pos="2160"/>
        <p:guide pos="2880"/>
      </p:guideLst>
    </p:cSldViewPr>
  </p:slideViewPr>
  <p:notesTextViewPr>
    <p:cViewPr>
      <p:scale>
        <a:sx n="3" d="2"/>
        <a:sy n="3" d="2"/>
      </p:scale>
      <p:origin x="0" y="0"/>
    </p:cViewPr>
  </p:notesTextViewPr>
  <p:notesViewPr>
    <p:cSldViewPr>
      <p:cViewPr varScale="1">
        <p:scale>
          <a:sx n="41" d="100"/>
          <a:sy n="41" d="100"/>
        </p:scale>
        <p:origin x="1517"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5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576"/>
          </a:xfrm>
          <a:prstGeom prst="rect">
            <a:avLst/>
          </a:prstGeom>
        </p:spPr>
        <p:txBody>
          <a:bodyPr vert="horz" lIns="91440" tIns="45720" rIns="91440" bIns="45720" rtlCol="0"/>
          <a:lstStyle>
            <a:lvl1pPr algn="r">
              <a:defRPr sz="1200"/>
            </a:lvl1pPr>
          </a:lstStyle>
          <a:p>
            <a:fld id="{C701100B-1F0D-4F7B-A9C7-D4399C7FADCC}" type="datetimeFigureOut">
              <a:rPr lang="en-US" smtClean="0"/>
              <a:t>10/2/2017</a:t>
            </a:fld>
            <a:endParaRPr lang="en-US"/>
          </a:p>
        </p:txBody>
      </p:sp>
      <p:sp>
        <p:nvSpPr>
          <p:cNvPr id="4" name="Footer Placeholder 3"/>
          <p:cNvSpPr>
            <a:spLocks noGrp="1"/>
          </p:cNvSpPr>
          <p:nvPr>
            <p:ph type="ftr" sz="quarter" idx="2"/>
          </p:nvPr>
        </p:nvSpPr>
        <p:spPr>
          <a:xfrm>
            <a:off x="0" y="8737989"/>
            <a:ext cx="2971800" cy="461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9"/>
            <a:ext cx="2971800" cy="461575"/>
          </a:xfrm>
          <a:prstGeom prst="rect">
            <a:avLst/>
          </a:prstGeom>
        </p:spPr>
        <p:txBody>
          <a:bodyPr vert="horz" lIns="91440" tIns="45720" rIns="91440" bIns="45720" rtlCol="0" anchor="b"/>
          <a:lstStyle>
            <a:lvl1pPr algn="r">
              <a:defRPr sz="1200"/>
            </a:lvl1pPr>
          </a:lstStyle>
          <a:p>
            <a:fld id="{A0DCD33B-649A-4CE4-8196-BD515CB525DD}" type="slidenum">
              <a:rPr lang="en-US" smtClean="0"/>
              <a:t>‹#›</a:t>
            </a:fld>
            <a:endParaRPr lang="en-US"/>
          </a:p>
        </p:txBody>
      </p:sp>
    </p:spTree>
    <p:extLst>
      <p:ext uri="{BB962C8B-B14F-4D97-AF65-F5344CB8AC3E}">
        <p14:creationId xmlns:p14="http://schemas.microsoft.com/office/powerpoint/2010/main" val="3055417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CAD15E4F-F82C-4300-97DE-4339AF28A6D9}" type="datetimeFigureOut">
              <a:rPr lang="en-US" smtClean="0"/>
              <a:t>10/2/2017</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2FF60CA6-2014-4A4A-B9EA-FB39DBB9B315}" type="slidenum">
              <a:rPr lang="en-US" smtClean="0"/>
              <a:t>‹#›</a:t>
            </a:fld>
            <a:endParaRPr lang="en-US"/>
          </a:p>
        </p:txBody>
      </p:sp>
    </p:spTree>
    <p:extLst>
      <p:ext uri="{BB962C8B-B14F-4D97-AF65-F5344CB8AC3E}">
        <p14:creationId xmlns:p14="http://schemas.microsoft.com/office/powerpoint/2010/main" val="18054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a:t>
            </a:fld>
            <a:endParaRPr lang="en-US"/>
          </a:p>
        </p:txBody>
      </p:sp>
    </p:spTree>
    <p:extLst>
      <p:ext uri="{BB962C8B-B14F-4D97-AF65-F5344CB8AC3E}">
        <p14:creationId xmlns:p14="http://schemas.microsoft.com/office/powerpoint/2010/main" val="155969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FB9F397-6B3B-4DA1-98B6-29F7D68BF4CC}" type="slidenum">
              <a:rPr lang="en-US" smtClean="0">
                <a:solidFill>
                  <a:prstClr val="black"/>
                </a:solidFill>
              </a:rPr>
              <a:pPr/>
              <a:t>10</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Teacher’s Note: The slide labels the gravitational pull and bulge of the Earth as you advance the slide. Use the slide to reinforce</a:t>
            </a:r>
            <a:r>
              <a:rPr lang="en-US" baseline="0" dirty="0" smtClean="0">
                <a:latin typeface="Arial" pitchFamily="34" charset="0"/>
              </a:rPr>
              <a:t> the gravitational pull causing a “bulge”.</a:t>
            </a:r>
            <a:endParaRPr lang="en-US" dirty="0" smtClean="0">
              <a:latin typeface="Arial" pitchFamily="34" charset="0"/>
            </a:endParaRPr>
          </a:p>
        </p:txBody>
      </p:sp>
    </p:spTree>
    <p:extLst>
      <p:ext uri="{BB962C8B-B14F-4D97-AF65-F5344CB8AC3E}">
        <p14:creationId xmlns:p14="http://schemas.microsoft.com/office/powerpoint/2010/main" val="3540628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of the slide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11</a:t>
            </a:fld>
            <a:endParaRPr lang="en-US"/>
          </a:p>
        </p:txBody>
      </p:sp>
    </p:spTree>
    <p:extLst>
      <p:ext uri="{BB962C8B-B14F-4D97-AF65-F5344CB8AC3E}">
        <p14:creationId xmlns:p14="http://schemas.microsoft.com/office/powerpoint/2010/main" val="82860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16EA8C6F-715F-4B6B-AC19-06F40137BB2D}" type="slidenum">
              <a:rPr lang="en-US" smtClean="0"/>
              <a:pPr/>
              <a:t>12</a:t>
            </a:fld>
            <a:endParaRPr lang="en-US" dirty="0"/>
          </a:p>
        </p:txBody>
      </p:sp>
    </p:spTree>
    <p:extLst>
      <p:ext uri="{BB962C8B-B14F-4D97-AF65-F5344CB8AC3E}">
        <p14:creationId xmlns:p14="http://schemas.microsoft.com/office/powerpoint/2010/main" val="333905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slide and the students should identify “high tides” on the diagram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13</a:t>
            </a:fld>
            <a:endParaRPr lang="en-US"/>
          </a:p>
        </p:txBody>
      </p:sp>
    </p:spTree>
    <p:extLst>
      <p:ext uri="{BB962C8B-B14F-4D97-AF65-F5344CB8AC3E}">
        <p14:creationId xmlns:p14="http://schemas.microsoft.com/office/powerpoint/2010/main" val="182653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 identify “low tides” on the diagram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14</a:t>
            </a:fld>
            <a:endParaRPr lang="en-US"/>
          </a:p>
        </p:txBody>
      </p:sp>
    </p:spTree>
    <p:extLst>
      <p:ext uri="{BB962C8B-B14F-4D97-AF65-F5344CB8AC3E}">
        <p14:creationId xmlns:p14="http://schemas.microsoft.com/office/powerpoint/2010/main" val="228294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a:t>
            </a:r>
            <a:r>
              <a:rPr lang="en-US" baseline="0" dirty="0" smtClean="0"/>
              <a:t> do not need to record any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15</a:t>
            </a:fld>
            <a:endParaRPr lang="en-US"/>
          </a:p>
        </p:txBody>
      </p:sp>
    </p:spTree>
    <p:extLst>
      <p:ext uri="{BB962C8B-B14F-4D97-AF65-F5344CB8AC3E}">
        <p14:creationId xmlns:p14="http://schemas.microsoft.com/office/powerpoint/2010/main" val="422971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a:t>
            </a:r>
            <a:r>
              <a:rPr lang="en-US" baseline="0" dirty="0" smtClean="0"/>
              <a:t> the students about 20-30 seconds to “think” on their own and then have them “pair” to discuss.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a:t>
            </a:r>
            <a:r>
              <a:rPr lang="en-US" baseline="0" dirty="0" smtClean="0"/>
              <a:t> discuss student responses and then click to show the answer.</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16</a:t>
            </a:fld>
            <a:endParaRPr lang="en-US"/>
          </a:p>
        </p:txBody>
      </p:sp>
    </p:spTree>
    <p:extLst>
      <p:ext uri="{BB962C8B-B14F-4D97-AF65-F5344CB8AC3E}">
        <p14:creationId xmlns:p14="http://schemas.microsoft.com/office/powerpoint/2010/main" val="2474799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17</a:t>
            </a:fld>
            <a:endParaRPr lang="en-US"/>
          </a:p>
        </p:txBody>
      </p:sp>
    </p:spTree>
    <p:extLst>
      <p:ext uri="{BB962C8B-B14F-4D97-AF65-F5344CB8AC3E}">
        <p14:creationId xmlns:p14="http://schemas.microsoft.com/office/powerpoint/2010/main" val="2505455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r>
              <a:rPr lang="en-US" baseline="0" dirty="0" smtClean="0"/>
              <a:t> while the students describe Spring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18</a:t>
            </a:fld>
            <a:endParaRPr lang="en-US"/>
          </a:p>
        </p:txBody>
      </p:sp>
    </p:spTree>
    <p:extLst>
      <p:ext uri="{BB962C8B-B14F-4D97-AF65-F5344CB8AC3E}">
        <p14:creationId xmlns:p14="http://schemas.microsoft.com/office/powerpoint/2010/main" val="395749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Spring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19</a:t>
            </a:fld>
            <a:endParaRPr lang="en-US"/>
          </a:p>
        </p:txBody>
      </p:sp>
    </p:spTree>
    <p:extLst>
      <p:ext uri="{BB962C8B-B14F-4D97-AF65-F5344CB8AC3E}">
        <p14:creationId xmlns:p14="http://schemas.microsoft.com/office/powerpoint/2010/main" val="108696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Tides note sheet for students to use during</a:t>
            </a:r>
            <a:r>
              <a:rPr lang="en-US" baseline="0" dirty="0" smtClean="0"/>
              <a:t> the lesson to record important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a:t>
            </a:fld>
            <a:endParaRPr lang="en-US"/>
          </a:p>
        </p:txBody>
      </p:sp>
    </p:spTree>
    <p:extLst>
      <p:ext uri="{BB962C8B-B14F-4D97-AF65-F5344CB8AC3E}">
        <p14:creationId xmlns:p14="http://schemas.microsoft.com/office/powerpoint/2010/main" val="1859561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slide is animated so that each phase of the moon and type of tide comes in with a click of the mouse. The teacher should start with the moon placed directly between the Sun and the Earth. Ask the class or call on a student to identify the type of moon phase that would occur. Students should record the answer on the diagram in their notes. Secondly, look at the moon located to the right of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Sun and the Moon. Once identified, the students should record the information on the diagram on their notes. Lastly, identify the type of tides found on the sides of the Earth turned away from the Sun and the Moon. Students should record the information on the diagram on their notes.</a:t>
            </a:r>
          </a:p>
          <a:p>
            <a:endParaRPr lang="en-US" baseline="0" dirty="0" smtClean="0"/>
          </a:p>
          <a:p>
            <a:r>
              <a:rPr lang="en-US" baseline="0" dirty="0" smtClean="0"/>
              <a:t>Ask students why there are high tides on the sides facing the Sun and the Moon (because there is gravitational pull in these directions).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20</a:t>
            </a:fld>
            <a:endParaRPr lang="en-US"/>
          </a:p>
        </p:txBody>
      </p:sp>
    </p:spTree>
    <p:extLst>
      <p:ext uri="{BB962C8B-B14F-4D97-AF65-F5344CB8AC3E}">
        <p14:creationId xmlns:p14="http://schemas.microsoft.com/office/powerpoint/2010/main" val="3479501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 on the slide</a:t>
            </a:r>
            <a:r>
              <a:rPr lang="en-US" baseline="0" dirty="0" smtClean="0"/>
              <a:t> while the students describe Neap Tides on their notes.</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21</a:t>
            </a:fld>
            <a:endParaRPr lang="en-US"/>
          </a:p>
        </p:txBody>
      </p:sp>
    </p:spTree>
    <p:extLst>
      <p:ext uri="{BB962C8B-B14F-4D97-AF65-F5344CB8AC3E}">
        <p14:creationId xmlns:p14="http://schemas.microsoft.com/office/powerpoint/2010/main" val="2080680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Neap Tide</a:t>
            </a:r>
          </a:p>
        </p:txBody>
      </p:sp>
      <p:sp>
        <p:nvSpPr>
          <p:cNvPr id="4" name="Slide Number Placeholder 3"/>
          <p:cNvSpPr>
            <a:spLocks noGrp="1"/>
          </p:cNvSpPr>
          <p:nvPr>
            <p:ph type="sldNum" sz="quarter" idx="10"/>
          </p:nvPr>
        </p:nvSpPr>
        <p:spPr/>
        <p:txBody>
          <a:bodyPr/>
          <a:lstStyle/>
          <a:p>
            <a:fld id="{2FF60CA6-2014-4A4A-B9EA-FB39DBB9B315}" type="slidenum">
              <a:rPr lang="en-US" smtClean="0"/>
              <a:t>22</a:t>
            </a:fld>
            <a:endParaRPr lang="en-US"/>
          </a:p>
        </p:txBody>
      </p:sp>
    </p:spTree>
    <p:extLst>
      <p:ext uri="{BB962C8B-B14F-4D97-AF65-F5344CB8AC3E}">
        <p14:creationId xmlns:p14="http://schemas.microsoft.com/office/powerpoint/2010/main" val="4083595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slide is animated so that each phase of the moon and type of tide comes in with a click of the mouse. The teacher should start with the moon placed directly beneath the Earth. Ask the class or call on a student to identify the type of moon phase that would occur. Students should record the answer on the diagram in their notes. Secondly, look at the moon located above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Earth and the Moon (away from the Sun). Once identified, the students should record the information on the diagram on their notes. Lastly, identify the type of tides found on the sides of the Earth facing the Sun. Students should record the information on the diagram on their notes.</a:t>
            </a:r>
          </a:p>
          <a:p>
            <a:endParaRPr lang="en-US" dirty="0" smtClean="0"/>
          </a:p>
          <a:p>
            <a:r>
              <a:rPr lang="en-US" dirty="0" smtClean="0"/>
              <a:t>Ask students why there are high tides on the sides facing the Moon (because there is stronger gravitational pull in these directions because the moon is closer</a:t>
            </a:r>
            <a:r>
              <a:rPr lang="en-US" baseline="0" dirty="0" smtClean="0"/>
              <a:t> than the Sun</a:t>
            </a:r>
            <a:r>
              <a:rPr lang="en-US" dirty="0" smtClean="0"/>
              <a:t>).</a:t>
            </a:r>
          </a:p>
        </p:txBody>
      </p:sp>
      <p:sp>
        <p:nvSpPr>
          <p:cNvPr id="4" name="Slide Number Placeholder 3"/>
          <p:cNvSpPr>
            <a:spLocks noGrp="1"/>
          </p:cNvSpPr>
          <p:nvPr>
            <p:ph type="sldNum" sz="quarter" idx="10"/>
          </p:nvPr>
        </p:nvSpPr>
        <p:spPr/>
        <p:txBody>
          <a:bodyPr/>
          <a:lstStyle/>
          <a:p>
            <a:fld id="{2FF60CA6-2014-4A4A-B9EA-FB39DBB9B315}" type="slidenum">
              <a:rPr lang="en-US" smtClean="0"/>
              <a:t>23</a:t>
            </a:fld>
            <a:endParaRPr lang="en-US"/>
          </a:p>
        </p:txBody>
      </p:sp>
    </p:spTree>
    <p:extLst>
      <p:ext uri="{BB962C8B-B14F-4D97-AF65-F5344CB8AC3E}">
        <p14:creationId xmlns:p14="http://schemas.microsoft.com/office/powerpoint/2010/main" val="265499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the concept of Spring and Neap Tides. The teacher should ask the class or call on a student to describe a difference in the high tides during Spring Tides and Neap Tides (the students should notice that high tides are higher during Spring Tides than high tides during Neap Tides). Once students explain the difference, ask them why this occurs (because during Spring Tides, there is combined gravitational pull from the Moon and the Sun causing high tides to be higher and low tides to be lower).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24</a:t>
            </a:fld>
            <a:endParaRPr lang="en-US"/>
          </a:p>
        </p:txBody>
      </p:sp>
    </p:spTree>
    <p:extLst>
      <p:ext uri="{BB962C8B-B14F-4D97-AF65-F5344CB8AC3E}">
        <p14:creationId xmlns:p14="http://schemas.microsoft.com/office/powerpoint/2010/main" val="3942208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animation</a:t>
            </a:r>
            <a:r>
              <a:rPr lang="en-US" baseline="0" dirty="0" smtClean="0"/>
              <a:t> to reinforce Spring and Neap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25</a:t>
            </a:fld>
            <a:endParaRPr lang="en-US"/>
          </a:p>
        </p:txBody>
      </p:sp>
    </p:spTree>
    <p:extLst>
      <p:ext uri="{BB962C8B-B14F-4D97-AF65-F5344CB8AC3E}">
        <p14:creationId xmlns:p14="http://schemas.microsoft.com/office/powerpoint/2010/main" val="579447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 and then click</a:t>
            </a:r>
            <a:r>
              <a:rPr lang="en-US" baseline="0" dirty="0" smtClean="0"/>
              <a:t> to the next slide when ready to compare.</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26</a:t>
            </a:fld>
            <a:endParaRPr lang="en-US"/>
          </a:p>
        </p:txBody>
      </p:sp>
    </p:spTree>
    <p:extLst>
      <p:ext uri="{BB962C8B-B14F-4D97-AF65-F5344CB8AC3E}">
        <p14:creationId xmlns:p14="http://schemas.microsoft.com/office/powerpoint/2010/main" val="840999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slide that compares Spring and Neap Tides to reinforce student Think, Pair, Share responses.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27</a:t>
            </a:fld>
            <a:endParaRPr lang="en-US"/>
          </a:p>
        </p:txBody>
      </p:sp>
    </p:spTree>
    <p:extLst>
      <p:ext uri="{BB962C8B-B14F-4D97-AF65-F5344CB8AC3E}">
        <p14:creationId xmlns:p14="http://schemas.microsoft.com/office/powerpoint/2010/main" val="1199595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Pose the question to the class. Have students call out a possible answer or call on specific students. The teacher might also prefer to allow students to discuss together and then discuss as a class. When ready, click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28</a:t>
            </a:fld>
            <a:endParaRPr lang="en-US"/>
          </a:p>
        </p:txBody>
      </p:sp>
    </p:spTree>
    <p:extLst>
      <p:ext uri="{BB962C8B-B14F-4D97-AF65-F5344CB8AC3E}">
        <p14:creationId xmlns:p14="http://schemas.microsoft.com/office/powerpoint/2010/main" val="2473908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29</a:t>
            </a:fld>
            <a:endParaRPr lang="en-US"/>
          </a:p>
        </p:txBody>
      </p:sp>
    </p:spTree>
    <p:extLst>
      <p:ext uri="{BB962C8B-B14F-4D97-AF65-F5344CB8AC3E}">
        <p14:creationId xmlns:p14="http://schemas.microsoft.com/office/powerpoint/2010/main" val="263199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students answer “what are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a:t>
            </a:fld>
            <a:endParaRPr lang="en-US"/>
          </a:p>
        </p:txBody>
      </p:sp>
    </p:spTree>
    <p:extLst>
      <p:ext uri="{BB962C8B-B14F-4D97-AF65-F5344CB8AC3E}">
        <p14:creationId xmlns:p14="http://schemas.microsoft.com/office/powerpoint/2010/main" val="987920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why tides occur at different times during the day.</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30</a:t>
            </a:fld>
            <a:endParaRPr lang="en-US"/>
          </a:p>
        </p:txBody>
      </p:sp>
    </p:spTree>
    <p:extLst>
      <p:ext uri="{BB962C8B-B14F-4D97-AF65-F5344CB8AC3E}">
        <p14:creationId xmlns:p14="http://schemas.microsoft.com/office/powerpoint/2010/main" val="3315428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diagram to further reinforce the tides and the position of the Earth, Moon, and Sun during these times.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31</a:t>
            </a:fld>
            <a:endParaRPr lang="en-US"/>
          </a:p>
        </p:txBody>
      </p:sp>
    </p:spTree>
    <p:extLst>
      <p:ext uri="{BB962C8B-B14F-4D97-AF65-F5344CB8AC3E}">
        <p14:creationId xmlns:p14="http://schemas.microsoft.com/office/powerpoint/2010/main" val="145830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short video to students to reinforce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32</a:t>
            </a:fld>
            <a:endParaRPr lang="en-US"/>
          </a:p>
        </p:txBody>
      </p:sp>
    </p:spTree>
    <p:extLst>
      <p:ext uri="{BB962C8B-B14F-4D97-AF65-F5344CB8AC3E}">
        <p14:creationId xmlns:p14="http://schemas.microsoft.com/office/powerpoint/2010/main" val="1845642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next few slides provide questions to determine what students have learned about tides. The students can do the questions individually, with partners, or as a class. It is up to the teacher.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33</a:t>
            </a:fld>
            <a:endParaRPr lang="en-US"/>
          </a:p>
        </p:txBody>
      </p:sp>
    </p:spTree>
    <p:extLst>
      <p:ext uri="{BB962C8B-B14F-4D97-AF65-F5344CB8AC3E}">
        <p14:creationId xmlns:p14="http://schemas.microsoft.com/office/powerpoint/2010/main" val="2710703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When ready, click</a:t>
            </a:r>
            <a:r>
              <a:rPr lang="en-US" baseline="0" dirty="0" smtClean="0"/>
              <a:t>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34</a:t>
            </a:fld>
            <a:endParaRPr lang="en-US"/>
          </a:p>
        </p:txBody>
      </p:sp>
    </p:spTree>
    <p:extLst>
      <p:ext uri="{BB962C8B-B14F-4D97-AF65-F5344CB8AC3E}">
        <p14:creationId xmlns:p14="http://schemas.microsoft.com/office/powerpoint/2010/main" val="1938385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35</a:t>
            </a:fld>
            <a:endParaRPr lang="en-US"/>
          </a:p>
        </p:txBody>
      </p:sp>
    </p:spTree>
    <p:extLst>
      <p:ext uri="{BB962C8B-B14F-4D97-AF65-F5344CB8AC3E}">
        <p14:creationId xmlns:p14="http://schemas.microsoft.com/office/powerpoint/2010/main" val="503782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B1C1D-A0C7-4FFB-A4C6-E8351AEF8E5B}" type="slidenum">
              <a:rPr lang="en-US">
                <a:solidFill>
                  <a:prstClr val="black"/>
                </a:solidFill>
              </a:rPr>
              <a:pPr/>
              <a:t>36</a:t>
            </a:fld>
            <a:endParaRPr lang="en-US">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Tree>
    <p:extLst>
      <p:ext uri="{BB962C8B-B14F-4D97-AF65-F5344CB8AC3E}">
        <p14:creationId xmlns:p14="http://schemas.microsoft.com/office/powerpoint/2010/main" val="161158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84FDB-18D0-4094-95E8-C4B11E8AACEE}" type="slidenum">
              <a:rPr lang="en-US">
                <a:solidFill>
                  <a:prstClr val="black"/>
                </a:solidFill>
              </a:rPr>
              <a:pPr/>
              <a:t>37</a:t>
            </a:fld>
            <a:endParaRPr lang="en-US">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Tree>
    <p:extLst>
      <p:ext uri="{BB962C8B-B14F-4D97-AF65-F5344CB8AC3E}">
        <p14:creationId xmlns:p14="http://schemas.microsoft.com/office/powerpoint/2010/main" val="265765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22F09-AF9D-4F8B-83BD-5F51F5D12E73}" type="slidenum">
              <a:rPr lang="en-US">
                <a:solidFill>
                  <a:prstClr val="black"/>
                </a:solidFill>
              </a:rPr>
              <a:pPr/>
              <a:t>38</a:t>
            </a:fld>
            <a:endParaRPr lang="en-US">
              <a:solidFill>
                <a:prstClr val="black"/>
              </a:solidFill>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dirty="0" smtClean="0"/>
              <a:t>Instructional Approach(s): When ready, click</a:t>
            </a:r>
            <a:r>
              <a:rPr lang="en-US" baseline="0" dirty="0" smtClean="0"/>
              <a:t> the mouse for the answer.</a:t>
            </a:r>
            <a:endParaRPr lang="en-US" dirty="0"/>
          </a:p>
        </p:txBody>
      </p:sp>
    </p:spTree>
    <p:extLst>
      <p:ext uri="{BB962C8B-B14F-4D97-AF65-F5344CB8AC3E}">
        <p14:creationId xmlns:p14="http://schemas.microsoft.com/office/powerpoint/2010/main" val="1256417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5DE70-4424-4F83-AE80-0B9AAFE3EC93}" type="slidenum">
              <a:rPr lang="en-US">
                <a:solidFill>
                  <a:prstClr val="black"/>
                </a:solidFill>
              </a:rPr>
              <a:pPr/>
              <a:t>39</a:t>
            </a:fld>
            <a:endParaRPr lang="en-US">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smtClean="0"/>
              <a:t>Instructional Approach(s):</a:t>
            </a:r>
            <a:r>
              <a:rPr lang="en-US" baseline="0" dirty="0" smtClean="0"/>
              <a:t> When ready, click the mouse for the answer.</a:t>
            </a:r>
            <a:endParaRPr lang="en-US" dirty="0"/>
          </a:p>
        </p:txBody>
      </p:sp>
    </p:spTree>
    <p:extLst>
      <p:ext uri="{BB962C8B-B14F-4D97-AF65-F5344CB8AC3E}">
        <p14:creationId xmlns:p14="http://schemas.microsoft.com/office/powerpoint/2010/main" val="149771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a:t>
            </a:r>
            <a:r>
              <a:rPr lang="en-US" baseline="0" dirty="0" smtClean="0"/>
              <a:t> slide while the students record the important information about “high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4</a:t>
            </a:fld>
            <a:endParaRPr lang="en-US"/>
          </a:p>
        </p:txBody>
      </p:sp>
    </p:spTree>
    <p:extLst>
      <p:ext uri="{BB962C8B-B14F-4D97-AF65-F5344CB8AC3E}">
        <p14:creationId xmlns:p14="http://schemas.microsoft.com/office/powerpoint/2010/main" val="1319666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complete the summarizer. The teacher should use the summarizer to determine the</a:t>
            </a:r>
            <a:r>
              <a:rPr lang="en-US" baseline="0" dirty="0" smtClean="0"/>
              <a:t> level of student mastery and if differentiation </a:t>
            </a:r>
            <a:r>
              <a:rPr lang="en-US" baseline="0" smtClean="0"/>
              <a:t>is needed.</a:t>
            </a:r>
            <a:endParaRPr lang="en-US"/>
          </a:p>
        </p:txBody>
      </p:sp>
      <p:sp>
        <p:nvSpPr>
          <p:cNvPr id="4" name="Slide Number Placeholder 3"/>
          <p:cNvSpPr>
            <a:spLocks noGrp="1"/>
          </p:cNvSpPr>
          <p:nvPr>
            <p:ph type="sldNum" sz="quarter" idx="10"/>
          </p:nvPr>
        </p:nvSpPr>
        <p:spPr/>
        <p:txBody>
          <a:bodyPr/>
          <a:lstStyle/>
          <a:p>
            <a:fld id="{2FF60CA6-2014-4A4A-B9EA-FB39DBB9B315}" type="slidenum">
              <a:rPr lang="en-US" smtClean="0"/>
              <a:t>40</a:t>
            </a:fld>
            <a:endParaRPr lang="en-US"/>
          </a:p>
        </p:txBody>
      </p:sp>
    </p:spTree>
    <p:extLst>
      <p:ext uri="{BB962C8B-B14F-4D97-AF65-F5344CB8AC3E}">
        <p14:creationId xmlns:p14="http://schemas.microsoft.com/office/powerpoint/2010/main" val="107932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about “low tides”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5</a:t>
            </a:fld>
            <a:endParaRPr lang="en-US"/>
          </a:p>
        </p:txBody>
      </p:sp>
    </p:spTree>
    <p:extLst>
      <p:ext uri="{BB962C8B-B14F-4D97-AF65-F5344CB8AC3E}">
        <p14:creationId xmlns:p14="http://schemas.microsoft.com/office/powerpoint/2010/main" val="327355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use the animation to illustrate high tide and low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6</a:t>
            </a:fld>
            <a:endParaRPr lang="en-US"/>
          </a:p>
        </p:txBody>
      </p:sp>
    </p:spTree>
    <p:extLst>
      <p:ext uri="{BB962C8B-B14F-4D97-AF65-F5344CB8AC3E}">
        <p14:creationId xmlns:p14="http://schemas.microsoft.com/office/powerpoint/2010/main" val="85706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answer “what causes</a:t>
            </a:r>
            <a:r>
              <a:rPr lang="en-US" baseline="0" dirty="0" smtClean="0"/>
              <a:t> tides?” </a:t>
            </a:r>
            <a:r>
              <a:rPr lang="en-US" dirty="0" smtClean="0"/>
              <a:t>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7</a:t>
            </a:fld>
            <a:endParaRPr lang="en-US"/>
          </a:p>
        </p:txBody>
      </p:sp>
    </p:spTree>
    <p:extLst>
      <p:ext uri="{BB962C8B-B14F-4D97-AF65-F5344CB8AC3E}">
        <p14:creationId xmlns:p14="http://schemas.microsoft.com/office/powerpoint/2010/main" val="68400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from the slide while the students answer “w</a:t>
            </a:r>
            <a:r>
              <a:rPr lang="en-US" dirty="0" smtClean="0"/>
              <a:t>hy does the Moon have a greater gravitational pull than the Sun?”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8</a:t>
            </a:fld>
            <a:endParaRPr lang="en-US"/>
          </a:p>
        </p:txBody>
      </p:sp>
    </p:spTree>
    <p:extLst>
      <p:ext uri="{BB962C8B-B14F-4D97-AF65-F5344CB8AC3E}">
        <p14:creationId xmlns:p14="http://schemas.microsoft.com/office/powerpoint/2010/main" val="223824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The students do not need to record any new information. The slide is to illustrate the “bulge” created by the gravitational pull of the moon.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9</a:t>
            </a:fld>
            <a:endParaRPr lang="en-US"/>
          </a:p>
        </p:txBody>
      </p:sp>
    </p:spTree>
    <p:extLst>
      <p:ext uri="{BB962C8B-B14F-4D97-AF65-F5344CB8AC3E}">
        <p14:creationId xmlns:p14="http://schemas.microsoft.com/office/powerpoint/2010/main" val="3967738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customXml" Target="../../customXml/item4.xml"/><Relationship Id="rId6" Type="http://schemas.openxmlformats.org/officeDocument/2006/relationships/tags" Target="../tags/tag11.xml"/><Relationship Id="rId11" Type="http://schemas.openxmlformats.org/officeDocument/2006/relationships/image" Target="../media/image4.png"/><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customXml" Target="../../customXml/item2.xml"/><Relationship Id="rId6" Type="http://schemas.openxmlformats.org/officeDocument/2006/relationships/tags" Target="../tags/tag17.xml"/><Relationship Id="rId11" Type="http://schemas.openxmlformats.org/officeDocument/2006/relationships/image" Target="../media/image4.png"/><Relationship Id="rId5" Type="http://schemas.openxmlformats.org/officeDocument/2006/relationships/tags" Target="../tags/tag16.xml"/><Relationship Id="rId10" Type="http://schemas.openxmlformats.org/officeDocument/2006/relationships/image" Target="../media/image3.png"/><Relationship Id="rId4" Type="http://schemas.openxmlformats.org/officeDocument/2006/relationships/tags" Target="../tags/tag15.xml"/><Relationship Id="rId9"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customXml" Target="../../customXml/item3.xml"/><Relationship Id="rId6" Type="http://schemas.openxmlformats.org/officeDocument/2006/relationships/tags" Target="../tags/tag23.xml"/><Relationship Id="rId11" Type="http://schemas.openxmlformats.org/officeDocument/2006/relationships/image" Target="../media/image4.png"/><Relationship Id="rId5" Type="http://schemas.openxmlformats.org/officeDocument/2006/relationships/tags" Target="../tags/tag22.xml"/><Relationship Id="rId10" Type="http://schemas.openxmlformats.org/officeDocument/2006/relationships/image" Target="../media/image3.png"/><Relationship Id="rId4" Type="http://schemas.openxmlformats.org/officeDocument/2006/relationships/tags" Target="../tags/tag21.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t>10/2/2017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249430668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10/2/2017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74707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191043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10/2/2017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33848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653987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544596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66131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97193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12438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160997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687333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364138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10/2/2017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07091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14902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10/2/2017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67594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88527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843870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46498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390344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998244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332534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092241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893894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71602648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10/2/2017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55369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801754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10/2/2017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51885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8533867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353868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556164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251024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4609697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2842195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224127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593970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158950672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10/2/2017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1019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0930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10/2/2017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78360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845837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297521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98859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52643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077004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61071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9007980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849450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41712581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t>10/2/2017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30017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8771230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1111756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10/2/2017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72468776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2.valdosta.edu/~cbarnbau/astro_demos/tides/neap_sp.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tides.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80" y="1295400"/>
            <a:ext cx="8534400" cy="2133600"/>
          </a:xfrm>
        </p:spPr>
        <p:txBody>
          <a:bodyPr>
            <a:noAutofit/>
          </a:bodyPr>
          <a:lstStyle/>
          <a:p>
            <a:pPr algn="ctr"/>
            <a:r>
              <a:rPr lang="en-US" sz="7200" b="1" dirty="0" smtClean="0">
                <a:latin typeface="+mn-lt"/>
              </a:rPr>
              <a:t>Warm up:</a:t>
            </a:r>
            <a:r>
              <a:rPr lang="en-US" sz="7200" b="1" dirty="0">
                <a:latin typeface="+mn-lt"/>
              </a:rPr>
              <a:t/>
            </a:r>
            <a:br>
              <a:rPr lang="en-US" sz="7200" b="1" dirty="0">
                <a:latin typeface="+mn-lt"/>
              </a:rPr>
            </a:br>
            <a:r>
              <a:rPr lang="en-US" sz="7200" b="1" dirty="0">
                <a:latin typeface="+mn-lt"/>
              </a:rPr>
              <a:t>What causes Tides?</a:t>
            </a:r>
          </a:p>
        </p:txBody>
      </p:sp>
      <p:sp>
        <p:nvSpPr>
          <p:cNvPr id="3" name="Title 1"/>
          <p:cNvSpPr txBox="1">
            <a:spLocks/>
          </p:cNvSpPr>
          <p:nvPr/>
        </p:nvSpPr>
        <p:spPr>
          <a:xfrm>
            <a:off x="360680" y="4114800"/>
            <a:ext cx="8305800"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800" b="1" dirty="0" smtClean="0">
                <a:solidFill>
                  <a:srgbClr val="04617B"/>
                </a:solidFill>
                <a:latin typeface="Constantia"/>
              </a:rPr>
              <a:t>Standard:</a:t>
            </a:r>
          </a:p>
          <a:p>
            <a:r>
              <a:rPr lang="en-US" sz="4800" b="1" dirty="0">
                <a:solidFill>
                  <a:srgbClr val="04617B"/>
                </a:solidFill>
                <a:latin typeface="Constantia"/>
              </a:rPr>
              <a:t>S6E3d. Explain the causes of waves, currents, and </a:t>
            </a:r>
            <a:r>
              <a:rPr lang="en-US" sz="4800" b="1" u="sng" dirty="0">
                <a:solidFill>
                  <a:srgbClr val="04617B"/>
                </a:solidFill>
                <a:latin typeface="Constantia"/>
              </a:rPr>
              <a:t>tides</a:t>
            </a:r>
            <a:r>
              <a:rPr lang="en-US" sz="4800" b="1" dirty="0">
                <a:solidFill>
                  <a:srgbClr val="04617B"/>
                </a:solidFill>
                <a:latin typeface="Constantia"/>
              </a:rPr>
              <a:t>.</a:t>
            </a:r>
          </a:p>
        </p:txBody>
      </p:sp>
    </p:spTree>
    <p:extLst>
      <p:ext uri="{BB962C8B-B14F-4D97-AF65-F5344CB8AC3E}">
        <p14:creationId xmlns:p14="http://schemas.microsoft.com/office/powerpoint/2010/main" val="346990349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4228585" y="2375057"/>
            <a:ext cx="2133600" cy="1846263"/>
            <a:chOff x="2988" y="1547"/>
            <a:chExt cx="1344" cy="1163"/>
          </a:xfrm>
        </p:grpSpPr>
        <p:sp>
          <p:nvSpPr>
            <p:cNvPr id="10262" name="Oval 7"/>
            <p:cNvSpPr>
              <a:spLocks noChangeArrowheads="1"/>
            </p:cNvSpPr>
            <p:nvPr/>
          </p:nvSpPr>
          <p:spPr bwMode="auto">
            <a:xfrm>
              <a:off x="2988" y="1750"/>
              <a:ext cx="1344" cy="960"/>
            </a:xfrm>
            <a:prstGeom prst="ellipse">
              <a:avLst/>
            </a:prstGeom>
            <a:solidFill>
              <a:srgbClr val="800080">
                <a:alpha val="39999"/>
              </a:srgbClr>
            </a:solidFill>
            <a:ln w="9525">
              <a:solidFill>
                <a:schemeClr val="tx1"/>
              </a:solidFill>
              <a:round/>
              <a:headEnd/>
              <a:tailEnd/>
            </a:ln>
          </p:spPr>
          <p:txBody>
            <a:bodyPr wrap="none" anchor="ctr"/>
            <a:lstStyle/>
            <a:p>
              <a:endParaRPr lang="en-US">
                <a:solidFill>
                  <a:prstClr val="black"/>
                </a:solidFill>
              </a:endParaRPr>
            </a:p>
          </p:txBody>
        </p:sp>
        <p:sp>
          <p:nvSpPr>
            <p:cNvPr id="10263" name="Text Box 23"/>
            <p:cNvSpPr txBox="1">
              <a:spLocks noChangeArrowheads="1"/>
            </p:cNvSpPr>
            <p:nvPr/>
          </p:nvSpPr>
          <p:spPr bwMode="auto">
            <a:xfrm>
              <a:off x="3117" y="1547"/>
              <a:ext cx="12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solidFill>
                    <a:prstClr val="black"/>
                  </a:solidFill>
                </a:rPr>
                <a:t>“</a:t>
              </a:r>
              <a:r>
                <a:rPr lang="en-US" dirty="0" smtClean="0">
                  <a:solidFill>
                    <a:prstClr val="black"/>
                  </a:solidFill>
                </a:rPr>
                <a:t>Bulge” of </a:t>
              </a:r>
              <a:r>
                <a:rPr lang="en-US" dirty="0">
                  <a:solidFill>
                    <a:prstClr val="black"/>
                  </a:solidFill>
                </a:rPr>
                <a:t>Earth</a:t>
              </a:r>
            </a:p>
          </p:txBody>
        </p:sp>
      </p:grpSp>
      <p:grpSp>
        <p:nvGrpSpPr>
          <p:cNvPr id="3" name="Group 18"/>
          <p:cNvGrpSpPr>
            <a:grpSpLocks/>
          </p:cNvGrpSpPr>
          <p:nvPr/>
        </p:nvGrpSpPr>
        <p:grpSpPr bwMode="auto">
          <a:xfrm>
            <a:off x="724972" y="2328855"/>
            <a:ext cx="7467600" cy="2362200"/>
            <a:chOff x="768" y="2592"/>
            <a:chExt cx="4704" cy="1488"/>
          </a:xfrm>
        </p:grpSpPr>
        <p:grpSp>
          <p:nvGrpSpPr>
            <p:cNvPr id="10251" name="Group 17"/>
            <p:cNvGrpSpPr>
              <a:grpSpLocks/>
            </p:cNvGrpSpPr>
            <p:nvPr/>
          </p:nvGrpSpPr>
          <p:grpSpPr bwMode="auto">
            <a:xfrm>
              <a:off x="768" y="2592"/>
              <a:ext cx="4704" cy="1488"/>
              <a:chOff x="768" y="2592"/>
              <a:chExt cx="4704" cy="1488"/>
            </a:xfrm>
          </p:grpSpPr>
          <p:sp>
            <p:nvSpPr>
              <p:cNvPr id="10254" name="Oval 6"/>
              <p:cNvSpPr>
                <a:spLocks noChangeArrowheads="1"/>
              </p:cNvSpPr>
              <p:nvPr/>
            </p:nvSpPr>
            <p:spPr bwMode="auto">
              <a:xfrm>
                <a:off x="4656" y="3216"/>
                <a:ext cx="192" cy="192"/>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grpSp>
            <p:nvGrpSpPr>
              <p:cNvPr id="10255" name="Group 9"/>
              <p:cNvGrpSpPr>
                <a:grpSpLocks/>
              </p:cNvGrpSpPr>
              <p:nvPr/>
            </p:nvGrpSpPr>
            <p:grpSpPr bwMode="auto">
              <a:xfrm>
                <a:off x="3102" y="2772"/>
                <a:ext cx="1080" cy="1080"/>
                <a:chOff x="3102" y="2772"/>
                <a:chExt cx="1080" cy="1080"/>
              </a:xfrm>
            </p:grpSpPr>
            <p:pic>
              <p:nvPicPr>
                <p:cNvPr id="10260" name="Picture 4"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277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Oval 8"/>
                <p:cNvSpPr>
                  <a:spLocks noChangeArrowheads="1"/>
                </p:cNvSpPr>
                <p:nvPr/>
              </p:nvSpPr>
              <p:spPr bwMode="auto">
                <a:xfrm>
                  <a:off x="3173" y="2827"/>
                  <a:ext cx="960" cy="9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grpSp>
          <p:sp>
            <p:nvSpPr>
              <p:cNvPr id="10256" name="Oval 10"/>
              <p:cNvSpPr>
                <a:spLocks noChangeArrowheads="1"/>
              </p:cNvSpPr>
              <p:nvPr/>
            </p:nvSpPr>
            <p:spPr bwMode="auto">
              <a:xfrm>
                <a:off x="768" y="2592"/>
                <a:ext cx="1488" cy="1488"/>
              </a:xfrm>
              <a:prstGeom prst="ellipse">
                <a:avLst/>
              </a:prstGeom>
              <a:gradFill rotWithShape="1">
                <a:gsLst>
                  <a:gs pos="0">
                    <a:srgbClr val="FFCC00">
                      <a:alpha val="32999"/>
                    </a:srgbClr>
                  </a:gs>
                  <a:gs pos="100000">
                    <a:srgbClr val="FF9900">
                      <a:alpha val="79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0257" name="Text Box 11"/>
              <p:cNvSpPr txBox="1">
                <a:spLocks noChangeArrowheads="1"/>
              </p:cNvSpPr>
              <p:nvPr/>
            </p:nvSpPr>
            <p:spPr bwMode="auto">
              <a:xfrm>
                <a:off x="1296" y="3158"/>
                <a:ext cx="4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Sun</a:t>
                </a:r>
              </a:p>
            </p:txBody>
          </p:sp>
          <p:sp>
            <p:nvSpPr>
              <p:cNvPr id="10258" name="Text Box 12"/>
              <p:cNvSpPr txBox="1">
                <a:spLocks noChangeArrowheads="1"/>
              </p:cNvSpPr>
              <p:nvPr/>
            </p:nvSpPr>
            <p:spPr bwMode="auto">
              <a:xfrm>
                <a:off x="3384" y="313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dirty="0">
                    <a:solidFill>
                      <a:schemeClr val="bg1"/>
                    </a:solidFill>
                    <a:effectLst>
                      <a:outerShdw blurRad="38100" dist="38100" dir="2700000" algn="tl">
                        <a:srgbClr val="000000">
                          <a:alpha val="43137"/>
                        </a:srgbClr>
                      </a:outerShdw>
                    </a:effectLst>
                  </a:rPr>
                  <a:t>Earth</a:t>
                </a:r>
              </a:p>
            </p:txBody>
          </p:sp>
          <p:sp>
            <p:nvSpPr>
              <p:cNvPr id="10259" name="Text Box 13"/>
              <p:cNvSpPr txBox="1">
                <a:spLocks noChangeArrowheads="1"/>
              </p:cNvSpPr>
              <p:nvPr/>
            </p:nvSpPr>
            <p:spPr bwMode="auto">
              <a:xfrm>
                <a:off x="4896" y="321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Moon</a:t>
                </a:r>
              </a:p>
            </p:txBody>
          </p:sp>
        </p:grpSp>
        <p:sp>
          <p:nvSpPr>
            <p:cNvPr id="10252" name="Line 15"/>
            <p:cNvSpPr>
              <a:spLocks noChangeShapeType="1"/>
            </p:cNvSpPr>
            <p:nvPr/>
          </p:nvSpPr>
          <p:spPr bwMode="auto">
            <a:xfrm>
              <a:off x="2256" y="3312"/>
              <a:ext cx="105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3" name="Line 16"/>
            <p:cNvSpPr>
              <a:spLocks noChangeShapeType="1"/>
            </p:cNvSpPr>
            <p:nvPr/>
          </p:nvSpPr>
          <p:spPr bwMode="auto">
            <a:xfrm>
              <a:off x="4272" y="3312"/>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6" name="Group 22"/>
          <p:cNvGrpSpPr>
            <a:grpSpLocks/>
          </p:cNvGrpSpPr>
          <p:nvPr/>
        </p:nvGrpSpPr>
        <p:grpSpPr bwMode="auto">
          <a:xfrm>
            <a:off x="3925372" y="1645881"/>
            <a:ext cx="2903538" cy="1604964"/>
            <a:chOff x="2662" y="2193"/>
            <a:chExt cx="1829" cy="1011"/>
          </a:xfrm>
        </p:grpSpPr>
        <p:sp>
          <p:nvSpPr>
            <p:cNvPr id="10248" name="Text Box 19"/>
            <p:cNvSpPr txBox="1">
              <a:spLocks noChangeArrowheads="1"/>
            </p:cNvSpPr>
            <p:nvPr/>
          </p:nvSpPr>
          <p:spPr bwMode="auto">
            <a:xfrm>
              <a:off x="2697" y="2193"/>
              <a:ext cx="1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400" b="1" dirty="0">
                  <a:solidFill>
                    <a:prstClr val="black"/>
                  </a:solidFill>
                </a:rPr>
                <a:t>Gravitational pull</a:t>
              </a:r>
            </a:p>
          </p:txBody>
        </p:sp>
        <p:sp>
          <p:nvSpPr>
            <p:cNvPr id="10249" name="Line 20"/>
            <p:cNvSpPr>
              <a:spLocks noChangeShapeType="1"/>
            </p:cNvSpPr>
            <p:nvPr/>
          </p:nvSpPr>
          <p:spPr bwMode="auto">
            <a:xfrm flipH="1">
              <a:off x="2662" y="2484"/>
              <a:ext cx="338" cy="720"/>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0" name="Line 21"/>
            <p:cNvSpPr>
              <a:spLocks noChangeShapeType="1"/>
            </p:cNvSpPr>
            <p:nvPr/>
          </p:nvSpPr>
          <p:spPr bwMode="auto">
            <a:xfrm>
              <a:off x="4143" y="2484"/>
              <a:ext cx="348" cy="693"/>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10247"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4086D5C-B637-4317-A5FA-11D9E23DD4EB}" type="slidenum">
              <a:rPr lang="en-US" smtClean="0">
                <a:solidFill>
                  <a:prstClr val="white"/>
                </a:solidFill>
              </a:rPr>
              <a:pPr/>
              <a:t>10</a:t>
            </a:fld>
            <a:endParaRPr lang="en-US" smtClean="0">
              <a:solidFill>
                <a:prstClr val="white"/>
              </a:solidFill>
            </a:endParaRPr>
          </a:p>
        </p:txBody>
      </p:sp>
    </p:spTree>
    <p:extLst>
      <p:ext uri="{BB962C8B-B14F-4D97-AF65-F5344CB8AC3E}">
        <p14:creationId xmlns:p14="http://schemas.microsoft.com/office/powerpoint/2010/main" val="41058530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26" presetClass="emph" presetSubtype="0" fill="hold" nodeType="withEffect">
                                  <p:stCondLst>
                                    <p:cond delay="0"/>
                                  </p:stCondLst>
                                  <p:childTnLst>
                                    <p:animEffect transition="out" filter="fade">
                                      <p:cBhvr>
                                        <p:cTn id="19" dur="1000" tmFilter="0, 0; .2, .5; .8, .5; 1, 0"/>
                                        <p:tgtEl>
                                          <p:spTgt spid="2"/>
                                        </p:tgtEl>
                                      </p:cBhvr>
                                    </p:animEffect>
                                    <p:animScale>
                                      <p:cBhvr>
                                        <p:cTn id="20"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26781" cy="3276600"/>
          </a:xfrm>
        </p:spPr>
        <p:txBody>
          <a:bodyPr>
            <a:normAutofit fontScale="92500" lnSpcReduction="10000"/>
          </a:bodyPr>
          <a:lstStyle/>
          <a:p>
            <a:r>
              <a:rPr lang="en-US" sz="3600" dirty="0" smtClean="0"/>
              <a:t>The water on the side of Earth facing away from the Moon has a less strong pull. </a:t>
            </a:r>
          </a:p>
          <a:p>
            <a:endParaRPr lang="en-US" sz="1900" dirty="0" smtClean="0"/>
          </a:p>
          <a:p>
            <a:r>
              <a:rPr lang="en-US" sz="3600" dirty="0" smtClean="0"/>
              <a:t>As </a:t>
            </a:r>
            <a:r>
              <a:rPr lang="en-US" sz="3600" dirty="0"/>
              <a:t>Earth rotates, </a:t>
            </a:r>
            <a:r>
              <a:rPr lang="en-US" sz="3600" dirty="0" smtClean="0"/>
              <a:t>different </a:t>
            </a:r>
            <a:r>
              <a:rPr lang="en-US" sz="3600" dirty="0"/>
              <a:t>places </a:t>
            </a:r>
            <a:r>
              <a:rPr lang="en-US" sz="3600" dirty="0" smtClean="0"/>
              <a:t>on the planet’s surface </a:t>
            </a:r>
            <a:r>
              <a:rPr lang="en-US" sz="3600" b="1" u="sng" dirty="0" smtClean="0"/>
              <a:t>pass through </a:t>
            </a:r>
            <a:r>
              <a:rPr lang="en-US" sz="3600" b="1" u="sng" dirty="0"/>
              <a:t>the </a:t>
            </a:r>
            <a:r>
              <a:rPr lang="en-US" sz="3600" b="1" u="sng" dirty="0" smtClean="0"/>
              <a:t>areas of the tidal </a:t>
            </a:r>
            <a:r>
              <a:rPr lang="en-US" sz="3600" b="1" u="sng" dirty="0"/>
              <a:t>bulges </a:t>
            </a:r>
            <a:r>
              <a:rPr lang="en-US" sz="3600" b="1" u="sng" dirty="0" smtClean="0"/>
              <a:t>and have the change in water levels (high / low tides).</a:t>
            </a:r>
            <a:r>
              <a:rPr lang="en-US" sz="3600" dirty="0" smtClean="0"/>
              <a:t>                                  </a:t>
            </a:r>
            <a:endParaRPr lang="en-US" sz="3600" dirty="0"/>
          </a:p>
          <a:p>
            <a:endParaRPr lang="en-US" dirty="0"/>
          </a:p>
        </p:txBody>
      </p:sp>
      <p:sp>
        <p:nvSpPr>
          <p:cNvPr id="8" name="TextBox 7"/>
          <p:cNvSpPr txBox="1"/>
          <p:nvPr/>
        </p:nvSpPr>
        <p:spPr>
          <a:xfrm>
            <a:off x="4800600" y="3505200"/>
            <a:ext cx="45719"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4206949"/>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59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41404"/>
            <a:ext cx="8535063" cy="2712646"/>
          </a:xfrm>
        </p:spPr>
        <p:txBody>
          <a:bodyPr>
            <a:normAutofit fontScale="32500" lnSpcReduction="20000"/>
          </a:bodyPr>
          <a:lstStyle/>
          <a:p>
            <a:pPr marL="0" indent="0" algn="ctr">
              <a:buNone/>
            </a:pPr>
            <a:r>
              <a:rPr lang="en-US" sz="12300" dirty="0" smtClean="0"/>
              <a:t>The Earth rotates one full turn in 24 hours, but the bulge of water stays on the side of the Earth facing the moon. The bulge stays in place as the Earth moves under it.</a:t>
            </a:r>
          </a:p>
          <a:p>
            <a:pPr marL="0" indent="0">
              <a:buNone/>
            </a:pPr>
            <a:endParaRPr lang="en-US" dirty="0"/>
          </a:p>
        </p:txBody>
      </p:sp>
      <p:cxnSp>
        <p:nvCxnSpPr>
          <p:cNvPr id="17" name="Straight Arrow Connector 16"/>
          <p:cNvCxnSpPr/>
          <p:nvPr/>
        </p:nvCxnSpPr>
        <p:spPr>
          <a:xfrm flipH="1">
            <a:off x="4793166" y="4343400"/>
            <a:ext cx="743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93166" y="4253533"/>
            <a:ext cx="159834" cy="166067"/>
          </a:xfrm>
          <a:prstGeom prst="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62300" y="3790883"/>
            <a:ext cx="3276600" cy="2535866"/>
            <a:chOff x="5836628" y="3399694"/>
            <a:chExt cx="3276600" cy="2535866"/>
          </a:xfrm>
        </p:grpSpPr>
        <p:sp>
          <p:nvSpPr>
            <p:cNvPr id="34" name="Oval 38"/>
            <p:cNvSpPr>
              <a:spLocks noChangeArrowheads="1"/>
            </p:cNvSpPr>
            <p:nvPr/>
          </p:nvSpPr>
          <p:spPr bwMode="auto">
            <a:xfrm rot="20238742">
              <a:off x="5836628" y="3619989"/>
              <a:ext cx="3276600" cy="2201333"/>
            </a:xfrm>
            <a:prstGeom prst="ellipse">
              <a:avLst/>
            </a:prstGeom>
            <a:solidFill>
              <a:srgbClr val="800080">
                <a:alpha val="39999"/>
              </a:srgbClr>
            </a:solidFill>
            <a:ln w="9525">
              <a:solidFill>
                <a:schemeClr val="tx1"/>
              </a:solidFill>
              <a:round/>
              <a:headEnd/>
              <a:tailEnd/>
            </a:ln>
          </p:spPr>
          <p:txBody>
            <a:bodyPr wrap="none" anchor="ctr"/>
            <a:lstStyle/>
            <a:p>
              <a:endParaRPr lang="en-US"/>
            </a:p>
          </p:txBody>
        </p:sp>
        <p:sp>
          <p:nvSpPr>
            <p:cNvPr id="32" name="Line 44"/>
            <p:cNvSpPr>
              <a:spLocks noChangeShapeType="1"/>
            </p:cNvSpPr>
            <p:nvPr/>
          </p:nvSpPr>
          <p:spPr bwMode="auto">
            <a:xfrm flipH="1" flipV="1">
              <a:off x="6674808" y="3399694"/>
              <a:ext cx="228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45"/>
            <p:cNvSpPr>
              <a:spLocks noChangeShapeType="1"/>
            </p:cNvSpPr>
            <p:nvPr/>
          </p:nvSpPr>
          <p:spPr bwMode="auto">
            <a:xfrm>
              <a:off x="7970208" y="5706960"/>
              <a:ext cx="1524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5"/>
          <p:cNvGrpSpPr/>
          <p:nvPr/>
        </p:nvGrpSpPr>
        <p:grpSpPr>
          <a:xfrm>
            <a:off x="3448493" y="3913494"/>
            <a:ext cx="2632982" cy="2476500"/>
            <a:chOff x="2949040" y="3993291"/>
            <a:chExt cx="2632982" cy="2476500"/>
          </a:xfrm>
        </p:grpSpPr>
        <p:pic>
          <p:nvPicPr>
            <p:cNvPr id="36" name="Picture 41"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8742">
              <a:off x="2949040" y="3993291"/>
              <a:ext cx="263298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42"/>
            <p:cNvSpPr>
              <a:spLocks noChangeArrowheads="1"/>
            </p:cNvSpPr>
            <p:nvPr/>
          </p:nvSpPr>
          <p:spPr bwMode="auto">
            <a:xfrm rot="20238742">
              <a:off x="3132961" y="4083570"/>
              <a:ext cx="2340428" cy="220133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
          <p:cNvGrpSpPr/>
          <p:nvPr/>
        </p:nvGrpSpPr>
        <p:grpSpPr>
          <a:xfrm>
            <a:off x="2049820" y="4211404"/>
            <a:ext cx="3354158" cy="2036863"/>
            <a:chOff x="1827422" y="4151854"/>
            <a:chExt cx="3354158" cy="2036863"/>
          </a:xfrm>
        </p:grpSpPr>
        <p:sp>
          <p:nvSpPr>
            <p:cNvPr id="27" name="Line 52"/>
            <p:cNvSpPr>
              <a:spLocks noChangeShapeType="1"/>
            </p:cNvSpPr>
            <p:nvPr/>
          </p:nvSpPr>
          <p:spPr bwMode="auto">
            <a:xfrm flipV="1">
              <a:off x="2614592" y="5300899"/>
              <a:ext cx="890588" cy="411162"/>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53"/>
            <p:cNvSpPr txBox="1">
              <a:spLocks noChangeArrowheads="1"/>
            </p:cNvSpPr>
            <p:nvPr/>
          </p:nvSpPr>
          <p:spPr bwMode="auto">
            <a:xfrm>
              <a:off x="1827422" y="5822005"/>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t>High tide</a:t>
              </a:r>
            </a:p>
          </p:txBody>
        </p:sp>
        <p:sp>
          <p:nvSpPr>
            <p:cNvPr id="30" name="Freeform 50"/>
            <p:cNvSpPr>
              <a:spLocks/>
            </p:cNvSpPr>
            <p:nvPr/>
          </p:nvSpPr>
          <p:spPr bwMode="auto">
            <a:xfrm>
              <a:off x="3505180" y="4151854"/>
              <a:ext cx="1676400" cy="1143000"/>
            </a:xfrm>
            <a:custGeom>
              <a:avLst/>
              <a:gdLst>
                <a:gd name="T0" fmla="*/ 0 w 1056"/>
                <a:gd name="T1" fmla="*/ 720 h 720"/>
                <a:gd name="T2" fmla="*/ 624 w 1056"/>
                <a:gd name="T3" fmla="*/ 576 h 720"/>
                <a:gd name="T4" fmla="*/ 1056 w 1056"/>
                <a:gd name="T5" fmla="*/ 0 h 720"/>
                <a:gd name="T6" fmla="*/ 0 60000 65536"/>
                <a:gd name="T7" fmla="*/ 0 60000 65536"/>
                <a:gd name="T8" fmla="*/ 0 60000 65536"/>
                <a:gd name="T9" fmla="*/ 0 w 1056"/>
                <a:gd name="T10" fmla="*/ 0 h 720"/>
                <a:gd name="T11" fmla="*/ 1056 w 1056"/>
                <a:gd name="T12" fmla="*/ 720 h 720"/>
              </a:gdLst>
              <a:ahLst/>
              <a:cxnLst>
                <a:cxn ang="T6">
                  <a:pos x="T0" y="T1"/>
                </a:cxn>
                <a:cxn ang="T7">
                  <a:pos x="T2" y="T3"/>
                </a:cxn>
                <a:cxn ang="T8">
                  <a:pos x="T4" y="T5"/>
                </a:cxn>
              </a:cxnLst>
              <a:rect l="T9" t="T10" r="T11" b="T12"/>
              <a:pathLst>
                <a:path w="1056" h="720">
                  <a:moveTo>
                    <a:pt x="0" y="720"/>
                  </a:moveTo>
                  <a:cubicBezTo>
                    <a:pt x="224" y="708"/>
                    <a:pt x="448" y="696"/>
                    <a:pt x="624" y="576"/>
                  </a:cubicBezTo>
                  <a:cubicBezTo>
                    <a:pt x="800" y="456"/>
                    <a:pt x="928" y="228"/>
                    <a:pt x="1056" y="0"/>
                  </a:cubicBezTo>
                </a:path>
              </a:pathLst>
            </a:custGeom>
            <a:noFill/>
            <a:ln w="190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15149395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9"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ppt_w</p:attrName>
                                        </p:attrNameLst>
                                      </p:cBhvr>
                                      <p:tavLst>
                                        <p:tav tm="0" fmla="#ppt_w*sin(2.5*pi*$)">
                                          <p:val>
                                            <p:fltVal val="0"/>
                                          </p:val>
                                        </p:tav>
                                        <p:tav tm="100000">
                                          <p:val>
                                            <p:fltVal val="1"/>
                                          </p:val>
                                        </p:tav>
                                      </p:tavLst>
                                    </p:anim>
                                    <p:anim calcmode="lin" valueType="num">
                                      <p:cBhvr>
                                        <p:cTn id="2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where there are tidal bulges, high</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55221" y="3944457"/>
            <a:ext cx="1269132" cy="2409825"/>
            <a:chOff x="1155221" y="3944457"/>
            <a:chExt cx="1269132" cy="2409825"/>
          </a:xfrm>
        </p:grpSpPr>
        <p:sp>
          <p:nvSpPr>
            <p:cNvPr id="18" name="Oval 17"/>
            <p:cNvSpPr/>
            <p:nvPr/>
          </p:nvSpPr>
          <p:spPr>
            <a:xfrm>
              <a:off x="1203222" y="3944457"/>
              <a:ext cx="1066800" cy="240982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55221" y="4614058"/>
              <a:ext cx="1269132"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grpSp>
        <p:nvGrpSpPr>
          <p:cNvPr id="4" name="Group 3"/>
          <p:cNvGrpSpPr/>
          <p:nvPr/>
        </p:nvGrpSpPr>
        <p:grpSpPr>
          <a:xfrm>
            <a:off x="4085014" y="3886200"/>
            <a:ext cx="1197233" cy="2468082"/>
            <a:chOff x="4085014" y="3886200"/>
            <a:chExt cx="1197233" cy="2468082"/>
          </a:xfrm>
        </p:grpSpPr>
        <p:sp>
          <p:nvSpPr>
            <p:cNvPr id="12" name="Oval 11"/>
            <p:cNvSpPr/>
            <p:nvPr/>
          </p:nvSpPr>
          <p:spPr>
            <a:xfrm>
              <a:off x="4141354" y="3886200"/>
              <a:ext cx="1066800"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85014" y="4544719"/>
              <a:ext cx="1197233"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spTree>
    <p:extLst>
      <p:ext uri="{BB962C8B-B14F-4D97-AF65-F5344CB8AC3E}">
        <p14:creationId xmlns:p14="http://schemas.microsoft.com/office/powerpoint/2010/main" val="384157556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between the tidal bulges, low</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981200" y="5820882"/>
            <a:ext cx="2468082" cy="656118"/>
            <a:chOff x="1981200" y="5820882"/>
            <a:chExt cx="2468082" cy="656118"/>
          </a:xfrm>
        </p:grpSpPr>
        <p:sp>
          <p:nvSpPr>
            <p:cNvPr id="12" name="Oval 11"/>
            <p:cNvSpPr/>
            <p:nvPr/>
          </p:nvSpPr>
          <p:spPr>
            <a:xfrm rot="5400000">
              <a:off x="2887182" y="4914900"/>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376885" y="5887331"/>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grpSp>
        <p:nvGrpSpPr>
          <p:cNvPr id="2" name="Group 1"/>
          <p:cNvGrpSpPr/>
          <p:nvPr/>
        </p:nvGrpSpPr>
        <p:grpSpPr>
          <a:xfrm>
            <a:off x="1996705" y="3502844"/>
            <a:ext cx="2468082" cy="656118"/>
            <a:chOff x="1996705" y="3502844"/>
            <a:chExt cx="2468082" cy="656118"/>
          </a:xfrm>
        </p:grpSpPr>
        <p:sp>
          <p:nvSpPr>
            <p:cNvPr id="8" name="Oval 7"/>
            <p:cNvSpPr/>
            <p:nvPr/>
          </p:nvSpPr>
          <p:spPr>
            <a:xfrm rot="5400000">
              <a:off x="2902687" y="2596862"/>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280937" y="3548389"/>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spTree>
    <p:extLst>
      <p:ext uri="{BB962C8B-B14F-4D97-AF65-F5344CB8AC3E}">
        <p14:creationId xmlns:p14="http://schemas.microsoft.com/office/powerpoint/2010/main" val="10087071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7707"/>
            <a:ext cx="8229600" cy="1143000"/>
          </a:xfrm>
        </p:spPr>
        <p:txBody>
          <a:bodyPr>
            <a:normAutofit/>
          </a:bodyPr>
          <a:lstStyle/>
          <a:p>
            <a:pPr algn="ctr"/>
            <a:r>
              <a:rPr lang="en-US" sz="5400" b="1" dirty="0" smtClean="0">
                <a:effectLst>
                  <a:outerShdw blurRad="38100" dist="38100" dir="2700000" algn="tl">
                    <a:srgbClr val="000000">
                      <a:alpha val="43137"/>
                    </a:srgbClr>
                  </a:outerShdw>
                </a:effectLst>
              </a:rPr>
              <a:t>Sun’s Gravity and Tides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5105400" cy="5074920"/>
          </a:xfrm>
        </p:spPr>
        <p:txBody>
          <a:bodyPr>
            <a:normAutofit/>
          </a:bodyPr>
          <a:lstStyle/>
          <a:p>
            <a:r>
              <a:rPr lang="en-US" sz="3400" dirty="0" smtClean="0"/>
              <a:t>The </a:t>
            </a:r>
            <a:r>
              <a:rPr lang="en-US" sz="3400" dirty="0"/>
              <a:t>Sun is so </a:t>
            </a:r>
            <a:r>
              <a:rPr lang="en-US" sz="3400" dirty="0" smtClean="0"/>
              <a:t>large</a:t>
            </a:r>
            <a:r>
              <a:rPr lang="en-US" sz="3400" b="1" dirty="0" smtClean="0"/>
              <a:t> </a:t>
            </a:r>
            <a:r>
              <a:rPr lang="en-US" sz="3400" dirty="0" smtClean="0"/>
              <a:t>that </a:t>
            </a:r>
            <a:r>
              <a:rPr lang="en-US" sz="3400" dirty="0"/>
              <a:t>its gravity also affects tides. </a:t>
            </a:r>
          </a:p>
          <a:p>
            <a:r>
              <a:rPr lang="en-US" sz="3400" dirty="0" smtClean="0"/>
              <a:t>At times, </a:t>
            </a:r>
            <a:r>
              <a:rPr lang="en-US" sz="3400" dirty="0"/>
              <a:t>the Sun and Moon</a:t>
            </a:r>
            <a:r>
              <a:rPr lang="en-US" sz="3400" b="1" dirty="0"/>
              <a:t> </a:t>
            </a:r>
            <a:r>
              <a:rPr lang="en-US" sz="3400" dirty="0"/>
              <a:t>pull together on Earth’s </a:t>
            </a:r>
            <a:r>
              <a:rPr lang="en-US" sz="3400" dirty="0" smtClean="0"/>
              <a:t>waters in the same</a:t>
            </a:r>
            <a:r>
              <a:rPr lang="en-US" sz="3400" b="1" dirty="0" smtClean="0"/>
              <a:t> </a:t>
            </a:r>
            <a:r>
              <a:rPr lang="en-US" sz="3400" dirty="0" smtClean="0"/>
              <a:t>direction. </a:t>
            </a:r>
            <a:endParaRPr lang="en-US" sz="3400" dirty="0"/>
          </a:p>
          <a:p>
            <a:r>
              <a:rPr lang="en-US" sz="3400" dirty="0"/>
              <a:t>At other times they pull in different </a:t>
            </a:r>
            <a:r>
              <a:rPr lang="en-US" sz="3400" dirty="0" smtClean="0"/>
              <a:t>directions.</a:t>
            </a:r>
            <a:endParaRPr lang="en-US" sz="3400" dirty="0"/>
          </a:p>
        </p:txBody>
      </p:sp>
      <p:pic>
        <p:nvPicPr>
          <p:cNvPr id="4" name="Picture 3"/>
          <p:cNvPicPr>
            <a:picLocks noChangeAspect="1"/>
          </p:cNvPicPr>
          <p:nvPr/>
        </p:nvPicPr>
        <p:blipFill>
          <a:blip r:embed="rId3"/>
          <a:stretch>
            <a:fillRect/>
          </a:stretch>
        </p:blipFill>
        <p:spPr>
          <a:xfrm>
            <a:off x="5334000" y="1905000"/>
            <a:ext cx="3453661" cy="4343400"/>
          </a:xfrm>
          <a:prstGeom prst="rect">
            <a:avLst/>
          </a:prstGeom>
          <a:ln>
            <a:solidFill>
              <a:schemeClr val="tx1"/>
            </a:solidFill>
          </a:ln>
        </p:spPr>
      </p:pic>
    </p:spTree>
    <p:extLst>
      <p:ext uri="{BB962C8B-B14F-4D97-AF65-F5344CB8AC3E}">
        <p14:creationId xmlns:p14="http://schemas.microsoft.com/office/powerpoint/2010/main" val="8923673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763000" cy="2209800"/>
          </a:xfrm>
        </p:spPr>
        <p:txBody>
          <a:bodyPr>
            <a:noAutofit/>
          </a:bodyPr>
          <a:lstStyle/>
          <a:p>
            <a:pPr algn="ctr"/>
            <a:r>
              <a:rPr lang="en-US" sz="4400" dirty="0" smtClean="0">
                <a:latin typeface="+mn-lt"/>
              </a:rPr>
              <a:t>Think, Pair, Share:</a:t>
            </a:r>
            <a:br>
              <a:rPr lang="en-US" sz="4400" dirty="0" smtClean="0">
                <a:latin typeface="+mn-lt"/>
              </a:rPr>
            </a:br>
            <a:r>
              <a:rPr lang="en-US" sz="4400" dirty="0" smtClean="0">
                <a:latin typeface="+mn-lt"/>
              </a:rPr>
              <a:t>Why does the Moon’s gravity affect tides more than the Sun’s gravity?</a:t>
            </a:r>
            <a:endParaRPr lang="en-US" sz="4400" dirty="0">
              <a:latin typeface="+mn-lt"/>
            </a:endParaRPr>
          </a:p>
        </p:txBody>
      </p:sp>
      <p:sp>
        <p:nvSpPr>
          <p:cNvPr id="3" name="Title 1"/>
          <p:cNvSpPr txBox="1">
            <a:spLocks/>
          </p:cNvSpPr>
          <p:nvPr/>
        </p:nvSpPr>
        <p:spPr>
          <a:xfrm>
            <a:off x="246321" y="3810000"/>
            <a:ext cx="8763000"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dirty="0" smtClean="0">
                <a:latin typeface="+mn-lt"/>
              </a:rPr>
              <a:t>Even though the Sun is much larger than the Moon, the Moon is much closer to the Earth than the Sun.</a:t>
            </a:r>
            <a:endParaRPr lang="en-US" sz="4400" dirty="0">
              <a:latin typeface="+mn-lt"/>
            </a:endParaRPr>
          </a:p>
        </p:txBody>
      </p:sp>
    </p:spTree>
    <p:extLst>
      <p:ext uri="{BB962C8B-B14F-4D97-AF65-F5344CB8AC3E}">
        <p14:creationId xmlns:p14="http://schemas.microsoft.com/office/powerpoint/2010/main" val="47011614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9711"/>
            <a:ext cx="8764772" cy="2092842"/>
          </a:xfrm>
        </p:spPr>
        <p:txBody>
          <a:bodyPr>
            <a:normAutofit lnSpcReduction="10000"/>
          </a:bodyPr>
          <a:lstStyle/>
          <a:p>
            <a:pPr marL="0" indent="0" algn="ctr">
              <a:buNone/>
            </a:pPr>
            <a:r>
              <a:rPr lang="en-US" sz="4400" dirty="0" smtClean="0"/>
              <a:t>Changes in the positions of </a:t>
            </a:r>
            <a:r>
              <a:rPr lang="en-US" sz="4400" b="1" u="sng" dirty="0" smtClean="0"/>
              <a:t>Earth, the Moon, and Sun affect the height of tides during a month</a:t>
            </a:r>
            <a:r>
              <a:rPr lang="en-US" sz="4400" dirty="0" smtClean="0"/>
              <a:t>. </a:t>
            </a:r>
            <a:endParaRPr lang="en-US" sz="4400" dirty="0"/>
          </a:p>
        </p:txBody>
      </p:sp>
      <p:pic>
        <p:nvPicPr>
          <p:cNvPr id="5122" name="Picture 2" descr="http://mail.colonial.net/~hkaiter/astroimages/tidech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57870"/>
            <a:ext cx="4419600" cy="3349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3706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3657600"/>
          </a:xfrm>
        </p:spPr>
        <p:txBody>
          <a:bodyPr>
            <a:noAutofit/>
          </a:bodyPr>
          <a:lstStyle/>
          <a:p>
            <a:r>
              <a:rPr lang="en-US" sz="4000" dirty="0" smtClean="0"/>
              <a:t>Spring tides occur </a:t>
            </a:r>
            <a:r>
              <a:rPr lang="en-US" sz="4000" b="1" u="sng" dirty="0" smtClean="0"/>
              <a:t>2 times a month, during a full and new moon when the Earth, Sun, and Moon are lined up.</a:t>
            </a:r>
            <a:endParaRPr lang="en-US" sz="1600" dirty="0" smtClean="0"/>
          </a:p>
          <a:p>
            <a:r>
              <a:rPr lang="en-US" sz="4000" dirty="0" smtClean="0"/>
              <a:t>Spring tides are higher</a:t>
            </a:r>
            <a:r>
              <a:rPr lang="en-US" sz="4000" b="1" dirty="0" smtClean="0"/>
              <a:t> </a:t>
            </a:r>
            <a:r>
              <a:rPr lang="en-US" sz="4000" dirty="0" smtClean="0"/>
              <a:t>and lower than normal tides.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876800"/>
            <a:ext cx="5631287"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55215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1000"/>
                                        <p:tgtEl>
                                          <p:spTgt spid="8195"/>
                                        </p:tgtEl>
                                      </p:cBhvr>
                                    </p:animEffect>
                                    <p:anim calcmode="lin" valueType="num">
                                      <p:cBhvr>
                                        <p:cTn id="20" dur="1000" fill="hold"/>
                                        <p:tgtEl>
                                          <p:spTgt spid="8195"/>
                                        </p:tgtEl>
                                        <p:attrNameLst>
                                          <p:attrName>ppt_x</p:attrName>
                                        </p:attrNameLst>
                                      </p:cBhvr>
                                      <p:tavLst>
                                        <p:tav tm="0">
                                          <p:val>
                                            <p:strVal val="#ppt_x"/>
                                          </p:val>
                                        </p:tav>
                                        <p:tav tm="100000">
                                          <p:val>
                                            <p:strVal val="#ppt_x"/>
                                          </p:val>
                                        </p:tav>
                                      </p:tavLst>
                                    </p:anim>
                                    <p:anim calcmode="lin" valueType="num">
                                      <p:cBhvr>
                                        <p:cTn id="21"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5486400"/>
            <a:ext cx="7081292" cy="1143000"/>
          </a:xfrm>
        </p:spPr>
        <p:txBody>
          <a:bodyPr>
            <a:noAutofit/>
          </a:bodyPr>
          <a:lstStyle/>
          <a:p>
            <a:pPr algn="ctr"/>
            <a:r>
              <a:rPr lang="en-US" sz="8800" b="1" dirty="0" smtClean="0">
                <a:latin typeface="+mn-lt"/>
              </a:rPr>
              <a:t>Spring Tide</a:t>
            </a:r>
            <a:endParaRPr lang="en-US" sz="8800" b="1" dirty="0">
              <a:latin typeface="+mn-lt"/>
            </a:endParaRPr>
          </a:p>
        </p:txBody>
      </p:sp>
      <p:pic>
        <p:nvPicPr>
          <p:cNvPr id="3" name="Picture 2" descr="http://cf.ydcdn.net/1.0.1.31/images/main/spring%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4735016"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06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4421369" cy="2990088"/>
          </a:xfrm>
        </p:spPr>
        <p:txBody>
          <a:bodyPr>
            <a:normAutofit fontScale="90000"/>
          </a:bodyPr>
          <a:lstStyle/>
          <a:p>
            <a:pPr algn="ctr"/>
            <a:r>
              <a:rPr lang="en-US" b="1" dirty="0" smtClean="0">
                <a:latin typeface="+mn-lt"/>
              </a:rPr>
              <a:t>Use Your Notes Sheet to Record Important Information</a:t>
            </a:r>
            <a:endParaRPr lang="en-US" b="1"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70372113"/>
              </p:ext>
            </p:extLst>
          </p:nvPr>
        </p:nvGraphicFramePr>
        <p:xfrm>
          <a:off x="4876800" y="685800"/>
          <a:ext cx="3886200" cy="5029200"/>
        </p:xfrm>
        <a:graphic>
          <a:graphicData uri="http://schemas.openxmlformats.org/presentationml/2006/ole">
            <mc:AlternateContent xmlns:mc="http://schemas.openxmlformats.org/markup-compatibility/2006">
              <mc:Choice xmlns:v="urn:schemas-microsoft-com:vml" Requires="v">
                <p:oleObj spid="_x0000_s2078"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876800" y="685800"/>
                        <a:ext cx="3886200"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8849652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8003094" cy="3503842"/>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Spring Tide</a:t>
            </a:r>
            <a:endParaRPr lang="en-US" sz="8800" b="1" dirty="0">
              <a:latin typeface="+mn-lt"/>
            </a:endParaRPr>
          </a:p>
        </p:txBody>
      </p:sp>
      <p:sp>
        <p:nvSpPr>
          <p:cNvPr id="4" name="TextBox 3"/>
          <p:cNvSpPr txBox="1"/>
          <p:nvPr/>
        </p:nvSpPr>
        <p:spPr>
          <a:xfrm>
            <a:off x="4711995" y="1234282"/>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4711995" y="3645198"/>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6780028" y="158119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097781" y="1615735"/>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3028507" y="3977896"/>
            <a:ext cx="2133600" cy="523220"/>
          </a:xfrm>
          <a:prstGeom prst="rect">
            <a:avLst/>
          </a:prstGeom>
          <a:noFill/>
        </p:spPr>
        <p:txBody>
          <a:bodyPr wrap="square" rtlCol="0">
            <a:spAutoFit/>
          </a:bodyPr>
          <a:lstStyle/>
          <a:p>
            <a:pPr algn="ctr"/>
            <a:r>
              <a:rPr lang="en-US" sz="2800" b="1" dirty="0" smtClean="0">
                <a:solidFill>
                  <a:srgbClr val="FF0000"/>
                </a:solidFill>
              </a:rPr>
              <a:t>New Moon</a:t>
            </a:r>
            <a:endParaRPr lang="en-US" sz="2800" b="1" dirty="0">
              <a:solidFill>
                <a:srgbClr val="FF0000"/>
              </a:solidFill>
            </a:endParaRPr>
          </a:p>
        </p:txBody>
      </p:sp>
      <p:sp>
        <p:nvSpPr>
          <p:cNvPr id="11" name="TextBox 10"/>
          <p:cNvSpPr txBox="1"/>
          <p:nvPr/>
        </p:nvSpPr>
        <p:spPr>
          <a:xfrm>
            <a:off x="6477000" y="3971222"/>
            <a:ext cx="2133600" cy="523220"/>
          </a:xfrm>
          <a:prstGeom prst="rect">
            <a:avLst/>
          </a:prstGeom>
          <a:noFill/>
        </p:spPr>
        <p:txBody>
          <a:bodyPr wrap="square" rtlCol="0">
            <a:spAutoFit/>
          </a:bodyPr>
          <a:lstStyle/>
          <a:p>
            <a:pPr algn="ctr"/>
            <a:r>
              <a:rPr lang="en-US" sz="2800" b="1" dirty="0" smtClean="0">
                <a:solidFill>
                  <a:srgbClr val="FF0000"/>
                </a:solidFill>
              </a:rPr>
              <a:t>Full Moon</a:t>
            </a:r>
            <a:endParaRPr lang="en-US" sz="2800" b="1" dirty="0">
              <a:solidFill>
                <a:srgbClr val="FF0000"/>
              </a:solidFill>
            </a:endParaRPr>
          </a:p>
        </p:txBody>
      </p:sp>
      <p:cxnSp>
        <p:nvCxnSpPr>
          <p:cNvPr id="12" name="Straight Arrow Connector 11"/>
          <p:cNvCxnSpPr/>
          <p:nvPr/>
        </p:nvCxnSpPr>
        <p:spPr>
          <a:xfrm>
            <a:off x="5778795" y="1615735"/>
            <a:ext cx="0" cy="3654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78795" y="3352800"/>
            <a:ext cx="0" cy="381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2057400"/>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629400" y="2026407"/>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7981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27220"/>
            <a:ext cx="8382000" cy="4944979"/>
          </a:xfrm>
        </p:spPr>
        <p:txBody>
          <a:bodyPr>
            <a:normAutofit/>
          </a:bodyPr>
          <a:lstStyle/>
          <a:p>
            <a:r>
              <a:rPr lang="en-US" sz="3400" dirty="0" smtClean="0"/>
              <a:t>Neap tides occur in between spring tides, at the </a:t>
            </a:r>
            <a:r>
              <a:rPr lang="en-US" sz="3400" b="1" u="sng" dirty="0" smtClean="0"/>
              <a:t>first and third quarters of the Moon when the Sun and Moon pull at right angles to each other. </a:t>
            </a:r>
          </a:p>
          <a:p>
            <a:endParaRPr lang="en-US" sz="3600" dirty="0" smtClean="0"/>
          </a:p>
          <a:p>
            <a:r>
              <a:rPr lang="en-US" sz="3400" dirty="0" smtClean="0"/>
              <a:t>Neap tides are not</a:t>
            </a:r>
            <a:r>
              <a:rPr lang="en-US" sz="3400" b="1" dirty="0" smtClean="0"/>
              <a:t> </a:t>
            </a:r>
            <a:br>
              <a:rPr lang="en-US" sz="3400" b="1" dirty="0" smtClean="0"/>
            </a:br>
            <a:r>
              <a:rPr lang="en-US" sz="3400" dirty="0" smtClean="0"/>
              <a:t>as high or low as </a:t>
            </a:r>
            <a:br>
              <a:rPr lang="en-US" sz="3400" dirty="0" smtClean="0"/>
            </a:br>
            <a:r>
              <a:rPr lang="en-US" sz="3400" dirty="0" smtClean="0"/>
              <a:t>normal tides.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52207"/>
            <a:ext cx="4114800" cy="2887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3057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5486400"/>
            <a:ext cx="5943600" cy="1143000"/>
          </a:xfrm>
        </p:spPr>
        <p:txBody>
          <a:bodyPr>
            <a:noAutofit/>
          </a:bodyPr>
          <a:lstStyle/>
          <a:p>
            <a:pPr algn="ctr"/>
            <a:r>
              <a:rPr lang="en-US" sz="8800" b="1" dirty="0" smtClean="0">
                <a:latin typeface="+mn-lt"/>
              </a:rPr>
              <a:t>Neap Tides</a:t>
            </a:r>
            <a:endParaRPr lang="en-US" sz="8800" b="1" dirty="0">
              <a:latin typeface="+mn-lt"/>
            </a:endParaRPr>
          </a:p>
        </p:txBody>
      </p:sp>
      <p:pic>
        <p:nvPicPr>
          <p:cNvPr id="10242" name="Picture 2" descr="http://cf.ydcdn.net/1.0.1.31/images/main/neap%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26353"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6411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81" y="184877"/>
            <a:ext cx="6960619" cy="4806141"/>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Neap Tide</a:t>
            </a:r>
            <a:endParaRPr lang="en-US" sz="8800" b="1" dirty="0">
              <a:latin typeface="+mn-lt"/>
            </a:endParaRPr>
          </a:p>
        </p:txBody>
      </p:sp>
      <p:sp>
        <p:nvSpPr>
          <p:cNvPr id="4" name="TextBox 3"/>
          <p:cNvSpPr txBox="1"/>
          <p:nvPr/>
        </p:nvSpPr>
        <p:spPr>
          <a:xfrm>
            <a:off x="3180907" y="2865491"/>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7010400" y="2344496"/>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3772786" y="3962400"/>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582447" y="86784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6376876" y="4267200"/>
            <a:ext cx="2686493" cy="954107"/>
          </a:xfrm>
          <a:prstGeom prst="rect">
            <a:avLst/>
          </a:prstGeom>
          <a:noFill/>
        </p:spPr>
        <p:txBody>
          <a:bodyPr wrap="square" rtlCol="0">
            <a:spAutoFit/>
          </a:bodyPr>
          <a:lstStyle/>
          <a:p>
            <a:pPr algn="ctr"/>
            <a:r>
              <a:rPr lang="en-US" sz="2800" b="1" dirty="0" smtClean="0">
                <a:solidFill>
                  <a:srgbClr val="FF0000"/>
                </a:solidFill>
              </a:rPr>
              <a:t>First Quarter Moon</a:t>
            </a:r>
            <a:endParaRPr lang="en-US" sz="2800" b="1" dirty="0">
              <a:solidFill>
                <a:srgbClr val="FF0000"/>
              </a:solidFill>
            </a:endParaRPr>
          </a:p>
        </p:txBody>
      </p:sp>
      <p:sp>
        <p:nvSpPr>
          <p:cNvPr id="11" name="TextBox 10"/>
          <p:cNvSpPr txBox="1"/>
          <p:nvPr/>
        </p:nvSpPr>
        <p:spPr>
          <a:xfrm>
            <a:off x="6310423" y="175351"/>
            <a:ext cx="2819400" cy="954107"/>
          </a:xfrm>
          <a:prstGeom prst="rect">
            <a:avLst/>
          </a:prstGeom>
          <a:noFill/>
        </p:spPr>
        <p:txBody>
          <a:bodyPr wrap="square" rtlCol="0">
            <a:spAutoFit/>
          </a:bodyPr>
          <a:lstStyle/>
          <a:p>
            <a:pPr algn="ctr"/>
            <a:r>
              <a:rPr lang="en-US" sz="2800" b="1" dirty="0" smtClean="0">
                <a:solidFill>
                  <a:srgbClr val="FF0000"/>
                </a:solidFill>
              </a:rPr>
              <a:t>Third Quarter Moon</a:t>
            </a:r>
            <a:endParaRPr lang="en-US" sz="2800" b="1" dirty="0">
              <a:solidFill>
                <a:srgbClr val="FF0000"/>
              </a:solidFill>
            </a:endParaRPr>
          </a:p>
        </p:txBody>
      </p:sp>
      <p:cxnSp>
        <p:nvCxnSpPr>
          <p:cNvPr id="12" name="Straight Arrow Connector 11"/>
          <p:cNvCxnSpPr/>
          <p:nvPr/>
        </p:nvCxnSpPr>
        <p:spPr>
          <a:xfrm flipV="1">
            <a:off x="4867134" y="2695767"/>
            <a:ext cx="370529" cy="16972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96100" y="2587948"/>
            <a:ext cx="3810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37663" y="1391068"/>
            <a:ext cx="705937" cy="4251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86400" y="3505200"/>
            <a:ext cx="595423"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157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6167" y="609600"/>
            <a:ext cx="7086600" cy="5730023"/>
          </a:xfrm>
          <a:prstGeom prst="rect">
            <a:avLst/>
          </a:prstGeom>
          <a:ln w="12700">
            <a:solidFill>
              <a:schemeClr val="tx1"/>
            </a:solidFill>
          </a:ln>
        </p:spPr>
      </p:pic>
    </p:spTree>
    <p:extLst>
      <p:ext uri="{BB962C8B-B14F-4D97-AF65-F5344CB8AC3E}">
        <p14:creationId xmlns:p14="http://schemas.microsoft.com/office/powerpoint/2010/main" val="337819080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i650.photobucket.com/albums/uu229/morganplant/Moon_Phases_and_Tide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800600" cy="34913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76200" y="5562600"/>
            <a:ext cx="89154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b="1" dirty="0" smtClean="0">
                <a:latin typeface="+mn-lt"/>
              </a:rPr>
              <a:t>Spring and Neap Tides</a:t>
            </a:r>
            <a:endParaRPr lang="en-US" sz="6000" b="1" dirty="0">
              <a:latin typeface="+mn-lt"/>
            </a:endParaRPr>
          </a:p>
        </p:txBody>
      </p:sp>
      <p:sp>
        <p:nvSpPr>
          <p:cNvPr id="2" name="Rectangle 1"/>
          <p:cNvSpPr/>
          <p:nvPr/>
        </p:nvSpPr>
        <p:spPr>
          <a:xfrm>
            <a:off x="533400" y="4114800"/>
            <a:ext cx="8001000" cy="1200329"/>
          </a:xfrm>
          <a:prstGeom prst="rect">
            <a:avLst/>
          </a:prstGeom>
        </p:spPr>
        <p:txBody>
          <a:bodyPr wrap="square">
            <a:spAutoFit/>
          </a:bodyPr>
          <a:lstStyle/>
          <a:p>
            <a:pPr algn="ctr"/>
            <a:r>
              <a:rPr lang="en-US" sz="3600" u="sng" dirty="0">
                <a:hlinkClick r:id="rId4"/>
              </a:rPr>
              <a:t>http://ww2.valdosta.edu/~cbarnbau/astro_demos/tides/neap_sp.html</a:t>
            </a:r>
            <a:endParaRPr lang="en-US" sz="3600" dirty="0"/>
          </a:p>
        </p:txBody>
      </p:sp>
    </p:spTree>
    <p:extLst>
      <p:ext uri="{BB962C8B-B14F-4D97-AF65-F5344CB8AC3E}">
        <p14:creationId xmlns:p14="http://schemas.microsoft.com/office/powerpoint/2010/main" val="35901872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32" y="2209800"/>
            <a:ext cx="8763000" cy="2286000"/>
          </a:xfrm>
        </p:spPr>
        <p:txBody>
          <a:bodyPr>
            <a:noAutofit/>
          </a:bodyPr>
          <a:lstStyle/>
          <a:p>
            <a:pPr algn="ctr"/>
            <a:r>
              <a:rPr lang="en-US" sz="5600" dirty="0" smtClean="0">
                <a:latin typeface="+mn-lt"/>
              </a:rPr>
              <a:t>Think, Pair, Share:</a:t>
            </a:r>
            <a:br>
              <a:rPr lang="en-US" sz="5600" dirty="0" smtClean="0">
                <a:latin typeface="+mn-lt"/>
              </a:rPr>
            </a:br>
            <a:r>
              <a:rPr lang="en-US" sz="5600" dirty="0" smtClean="0">
                <a:latin typeface="+mn-lt"/>
              </a:rPr>
              <a:t>Compare and Contrast Spring Tides and Neap Tides</a:t>
            </a:r>
            <a:endParaRPr lang="en-US" sz="5600" dirty="0">
              <a:latin typeface="+mn-lt"/>
            </a:endParaRPr>
          </a:p>
        </p:txBody>
      </p:sp>
    </p:spTree>
    <p:extLst>
      <p:ext uri="{BB962C8B-B14F-4D97-AF65-F5344CB8AC3E}">
        <p14:creationId xmlns:p14="http://schemas.microsoft.com/office/powerpoint/2010/main" val="2823517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6" descr="e14-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99932" cy="43926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181600"/>
            <a:ext cx="3276600" cy="646331"/>
          </a:xfrm>
          <a:prstGeom prst="rect">
            <a:avLst/>
          </a:prstGeom>
          <a:noFill/>
        </p:spPr>
        <p:txBody>
          <a:bodyPr wrap="square" rtlCol="0">
            <a:spAutoFit/>
          </a:bodyPr>
          <a:lstStyle/>
          <a:p>
            <a:pPr algn="ctr"/>
            <a:r>
              <a:rPr lang="en-US" sz="3600" b="1" dirty="0" smtClean="0"/>
              <a:t>“Strong Tides”</a:t>
            </a:r>
            <a:endParaRPr lang="en-US" sz="3600" b="1" dirty="0"/>
          </a:p>
        </p:txBody>
      </p:sp>
      <p:sp>
        <p:nvSpPr>
          <p:cNvPr id="4" name="TextBox 3"/>
          <p:cNvSpPr txBox="1"/>
          <p:nvPr/>
        </p:nvSpPr>
        <p:spPr>
          <a:xfrm>
            <a:off x="5334000" y="5181600"/>
            <a:ext cx="3276600" cy="646331"/>
          </a:xfrm>
          <a:prstGeom prst="rect">
            <a:avLst/>
          </a:prstGeom>
          <a:noFill/>
        </p:spPr>
        <p:txBody>
          <a:bodyPr wrap="square" rtlCol="0">
            <a:spAutoFit/>
          </a:bodyPr>
          <a:lstStyle/>
          <a:p>
            <a:pPr algn="ctr"/>
            <a:r>
              <a:rPr lang="en-US" sz="3600" b="1" dirty="0" smtClean="0"/>
              <a:t>“Weak Tides”</a:t>
            </a:r>
            <a:endParaRPr lang="en-US" sz="3600" b="1" dirty="0"/>
          </a:p>
        </p:txBody>
      </p:sp>
    </p:spTree>
    <p:extLst>
      <p:ext uri="{BB962C8B-B14F-4D97-AF65-F5344CB8AC3E}">
        <p14:creationId xmlns:p14="http://schemas.microsoft.com/office/powerpoint/2010/main" val="358326662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429000"/>
          </a:xfrm>
        </p:spPr>
        <p:txBody>
          <a:bodyPr>
            <a:normAutofit fontScale="90000"/>
          </a:bodyPr>
          <a:lstStyle/>
          <a:p>
            <a:pPr algn="ctr"/>
            <a:r>
              <a:rPr lang="en-US" dirty="0" smtClean="0">
                <a:latin typeface="+mn-lt"/>
              </a:rPr>
              <a:t>On Saturday at the beach, the water is highest at 11:15 a.m.  On Sunday, the water is highest at 11:55 a.m. Why does the tide </a:t>
            </a:r>
            <a:br>
              <a:rPr lang="en-US" dirty="0" smtClean="0">
                <a:latin typeface="+mn-lt"/>
              </a:rPr>
            </a:br>
            <a:r>
              <a:rPr lang="en-US" dirty="0" smtClean="0">
                <a:latin typeface="+mn-lt"/>
              </a:rPr>
              <a:t>come in later?</a:t>
            </a:r>
            <a:endParaRPr lang="en-US" dirty="0">
              <a:latin typeface="+mn-lt"/>
            </a:endParaRPr>
          </a:p>
        </p:txBody>
      </p:sp>
      <p:sp>
        <p:nvSpPr>
          <p:cNvPr id="3" name="Content Placeholder 2"/>
          <p:cNvSpPr>
            <a:spLocks noGrp="1"/>
          </p:cNvSpPr>
          <p:nvPr>
            <p:ph idx="1"/>
          </p:nvPr>
        </p:nvSpPr>
        <p:spPr>
          <a:xfrm>
            <a:off x="152400" y="5105400"/>
            <a:ext cx="8686800" cy="1295400"/>
          </a:xfrm>
        </p:spPr>
        <p:txBody>
          <a:bodyPr>
            <a:normAutofit/>
          </a:bodyPr>
          <a:lstStyle/>
          <a:p>
            <a:pPr marL="0" indent="0" algn="ctr">
              <a:buNone/>
            </a:pPr>
            <a:r>
              <a:rPr lang="en-US" sz="3600" dirty="0" smtClean="0"/>
              <a:t>The moon has moved a little, so the beach is closest to the moon at a later time.</a:t>
            </a:r>
            <a:endParaRPr lang="en-US" sz="3600" dirty="0"/>
          </a:p>
        </p:txBody>
      </p:sp>
    </p:spTree>
    <p:extLst>
      <p:ext uri="{BB962C8B-B14F-4D97-AF65-F5344CB8AC3E}">
        <p14:creationId xmlns:p14="http://schemas.microsoft.com/office/powerpoint/2010/main" val="97178769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71600"/>
            <a:ext cx="8763000" cy="1828800"/>
          </a:xfrm>
        </p:spPr>
        <p:txBody>
          <a:bodyPr>
            <a:noAutofit/>
          </a:bodyPr>
          <a:lstStyle/>
          <a:p>
            <a:pPr algn="ctr"/>
            <a:r>
              <a:rPr lang="en-US" sz="3800" dirty="0">
                <a:latin typeface="+mn-lt"/>
              </a:rPr>
              <a:t>Tides occur at different times each day because </a:t>
            </a:r>
            <a:r>
              <a:rPr lang="en-US" sz="3800" b="1" u="sng" dirty="0">
                <a:latin typeface="+mn-lt"/>
              </a:rPr>
              <a:t>the Earth rotates more quickly than the moon revolves around the Earth</a:t>
            </a:r>
            <a:r>
              <a:rPr lang="en-US" sz="3800" dirty="0" smtClean="0">
                <a:latin typeface="+mn-lt"/>
              </a:rPr>
              <a:t>.</a:t>
            </a:r>
            <a:endParaRPr lang="en-US" sz="3800" dirty="0">
              <a:latin typeface="+mn-lt"/>
            </a:endParaRPr>
          </a:p>
        </p:txBody>
      </p:sp>
      <p:pic>
        <p:nvPicPr>
          <p:cNvPr id="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6858000" cy="35615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277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ctr"/>
            <a:r>
              <a:rPr lang="en-US" sz="7200" b="1" dirty="0" smtClean="0">
                <a:effectLst>
                  <a:outerShdw blurRad="38100" dist="38100" dir="2700000" algn="tl">
                    <a:srgbClr val="000000">
                      <a:alpha val="43137"/>
                    </a:srgbClr>
                  </a:outerShdw>
                </a:effectLst>
              </a:rPr>
              <a:t>What Are Tides?</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133600"/>
            <a:ext cx="8763000" cy="4495800"/>
          </a:xfrm>
        </p:spPr>
        <p:txBody>
          <a:bodyPr>
            <a:normAutofit/>
          </a:bodyPr>
          <a:lstStyle/>
          <a:p>
            <a:r>
              <a:rPr lang="en-US" sz="4000" dirty="0" smtClean="0"/>
              <a:t>Tides are the </a:t>
            </a:r>
            <a:r>
              <a:rPr lang="en-US" sz="4000" b="1" u="sng" dirty="0" smtClean="0"/>
              <a:t>daily rise and fall of Earth’s waters on its coastlines</a:t>
            </a:r>
            <a:r>
              <a:rPr lang="en-US" sz="4000" dirty="0" smtClean="0"/>
              <a:t>.</a:t>
            </a:r>
          </a:p>
          <a:p>
            <a:endParaRPr lang="en-US" sz="2800" dirty="0" smtClean="0"/>
          </a:p>
          <a:p>
            <a:r>
              <a:rPr lang="en-US" sz="4000" dirty="0" smtClean="0"/>
              <a:t>As the tide comes in, the level of water on the beach rises, and as the tide goes out, the level of water on the beach goes down.  </a:t>
            </a:r>
          </a:p>
        </p:txBody>
      </p:sp>
    </p:spTree>
    <p:extLst>
      <p:ext uri="{BB962C8B-B14F-4D97-AF65-F5344CB8AC3E}">
        <p14:creationId xmlns:p14="http://schemas.microsoft.com/office/powerpoint/2010/main" val="37877854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60927" y="3273931"/>
            <a:ext cx="7936452" cy="1943561"/>
            <a:chOff x="243396" y="4892792"/>
            <a:chExt cx="7936452" cy="1943561"/>
          </a:xfrm>
        </p:grpSpPr>
        <p:cxnSp>
          <p:nvCxnSpPr>
            <p:cNvPr id="19" name="Straight Arrow Connector 18"/>
            <p:cNvCxnSpPr/>
            <p:nvPr/>
          </p:nvCxnSpPr>
          <p:spPr>
            <a:xfrm flipV="1">
              <a:off x="5857137" y="6079348"/>
              <a:ext cx="115780" cy="585640"/>
            </a:xfrm>
            <a:prstGeom prst="straightConnector1">
              <a:avLst/>
            </a:prstGeom>
            <a:noFill/>
            <a:ln w="15875" cap="flat" cmpd="sng" algn="ctr">
              <a:solidFill>
                <a:srgbClr val="FF0000"/>
              </a:solidFill>
              <a:prstDash val="solid"/>
              <a:tailEnd type="arrow"/>
            </a:ln>
            <a:effectLst/>
          </p:spPr>
        </p:cxnSp>
        <p:grpSp>
          <p:nvGrpSpPr>
            <p:cNvPr id="20" name="Group 19"/>
            <p:cNvGrpSpPr/>
            <p:nvPr/>
          </p:nvGrpSpPr>
          <p:grpSpPr>
            <a:xfrm>
              <a:off x="243396" y="4892792"/>
              <a:ext cx="7936452" cy="1915948"/>
              <a:chOff x="243396" y="4892792"/>
              <a:chExt cx="7936452" cy="1915948"/>
            </a:xfrm>
          </p:grpSpPr>
          <p:sp>
            <p:nvSpPr>
              <p:cNvPr id="22" name="TextBox 21"/>
              <p:cNvSpPr txBox="1"/>
              <p:nvPr/>
            </p:nvSpPr>
            <p:spPr>
              <a:xfrm>
                <a:off x="243396" y="6019800"/>
                <a:ext cx="135680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Earth’s North Pole</a:t>
                </a: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3" name="Group 22"/>
              <p:cNvGrpSpPr/>
              <p:nvPr/>
            </p:nvGrpSpPr>
            <p:grpSpPr>
              <a:xfrm rot="1028247">
                <a:off x="571856" y="4892792"/>
                <a:ext cx="5340350" cy="1828800"/>
                <a:chOff x="762000" y="4572000"/>
                <a:chExt cx="5340350" cy="1828800"/>
              </a:xfrm>
            </p:grpSpPr>
            <p:grpSp>
              <p:nvGrpSpPr>
                <p:cNvPr id="27" name="Group 26"/>
                <p:cNvGrpSpPr/>
                <p:nvPr/>
              </p:nvGrpSpPr>
              <p:grpSpPr>
                <a:xfrm>
                  <a:off x="762000" y="4572000"/>
                  <a:ext cx="1828800" cy="1828800"/>
                  <a:chOff x="762000" y="4572000"/>
                  <a:chExt cx="1828800" cy="1828800"/>
                </a:xfrm>
              </p:grpSpPr>
              <p:sp>
                <p:nvSpPr>
                  <p:cNvPr id="32" name="Oval 31"/>
                  <p:cNvSpPr>
                    <a:spLocks noChangeAspect="1"/>
                  </p:cNvSpPr>
                  <p:nvPr/>
                </p:nvSpPr>
                <p:spPr>
                  <a:xfrm>
                    <a:off x="762000" y="4572000"/>
                    <a:ext cx="1828800" cy="1828800"/>
                  </a:xfrm>
                  <a:prstGeom prst="ellipse">
                    <a:avLst/>
                  </a:prstGeom>
                  <a:solidFill>
                    <a:srgbClr val="00B0F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3" name="Oval 32"/>
                  <p:cNvSpPr/>
                  <p:nvPr/>
                </p:nvSpPr>
                <p:spPr>
                  <a:xfrm>
                    <a:off x="1615736" y="5433134"/>
                    <a:ext cx="106384" cy="98986"/>
                  </a:xfrm>
                  <a:prstGeom prst="ellipse">
                    <a:avLst/>
                  </a:prstGeom>
                  <a:solidFill>
                    <a:sysClr val="windowText" lastClr="00000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4" name="Oval 33"/>
                  <p:cNvSpPr>
                    <a:spLocks noChangeAspect="1"/>
                  </p:cNvSpPr>
                  <p:nvPr/>
                </p:nvSpPr>
                <p:spPr>
                  <a:xfrm>
                    <a:off x="1433004" y="5250403"/>
                    <a:ext cx="457200" cy="4572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5" name="Oval 34"/>
                  <p:cNvSpPr>
                    <a:spLocks noChangeAspect="1"/>
                  </p:cNvSpPr>
                  <p:nvPr/>
                </p:nvSpPr>
                <p:spPr>
                  <a:xfrm>
                    <a:off x="1228078" y="5046956"/>
                    <a:ext cx="854104" cy="854104"/>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6" name="Oval 35"/>
                  <p:cNvSpPr>
                    <a:spLocks noChangeAspect="1"/>
                  </p:cNvSpPr>
                  <p:nvPr/>
                </p:nvSpPr>
                <p:spPr>
                  <a:xfrm>
                    <a:off x="965372" y="4788208"/>
                    <a:ext cx="1371600" cy="13716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gr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234868"/>
                  <a:ext cx="463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1677730" y="5477523"/>
                  <a:ext cx="4192845" cy="8877"/>
                </a:xfrm>
                <a:prstGeom prst="line">
                  <a:avLst/>
                </a:prstGeom>
                <a:noFill/>
                <a:ln w="12700" cap="flat" cmpd="sng" algn="ctr">
                  <a:solidFill>
                    <a:srgbClr val="FF0000"/>
                  </a:solidFill>
                  <a:prstDash val="solid"/>
                </a:ln>
                <a:effectLst/>
              </p:spPr>
            </p:cxnSp>
            <p:sp>
              <p:nvSpPr>
                <p:cNvPr id="30" name="Oval 29"/>
                <p:cNvSpPr>
                  <a:spLocks noChangeAspect="1"/>
                </p:cNvSpPr>
                <p:nvPr/>
              </p:nvSpPr>
              <p:spPr>
                <a:xfrm>
                  <a:off x="5594410" y="4724400"/>
                  <a:ext cx="457200" cy="457200"/>
                </a:xfrm>
                <a:prstGeom prst="ellipse">
                  <a:avLst/>
                </a:prstGeom>
                <a:noFill/>
                <a:ln w="15875" cap="flat" cmpd="sng" algn="ctr">
                  <a:solidFill>
                    <a:srgbClr val="94B6D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cxnSp>
              <p:nvCxnSpPr>
                <p:cNvPr id="31" name="Straight Connector 30"/>
                <p:cNvCxnSpPr/>
                <p:nvPr/>
              </p:nvCxnSpPr>
              <p:spPr>
                <a:xfrm flipV="1">
                  <a:off x="1666828" y="4962617"/>
                  <a:ext cx="4156923" cy="514319"/>
                </a:xfrm>
                <a:prstGeom prst="line">
                  <a:avLst/>
                </a:prstGeom>
                <a:noFill/>
                <a:ln w="12700" cap="flat" cmpd="sng" algn="ctr">
                  <a:solidFill>
                    <a:srgbClr val="FF0000"/>
                  </a:solidFill>
                  <a:prstDash val="dash"/>
                </a:ln>
                <a:effectLst/>
              </p:spPr>
            </p:cxnSp>
          </p:grpSp>
          <p:sp>
            <p:nvSpPr>
              <p:cNvPr id="24" name="TextBox 23"/>
              <p:cNvSpPr txBox="1"/>
              <p:nvPr/>
            </p:nvSpPr>
            <p:spPr>
              <a:xfrm>
                <a:off x="3383493" y="6439408"/>
                <a:ext cx="221815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Monday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TextBox 24"/>
              <p:cNvSpPr txBox="1"/>
              <p:nvPr/>
            </p:nvSpPr>
            <p:spPr>
              <a:xfrm>
                <a:off x="5791200" y="5549014"/>
                <a:ext cx="22333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Tuesday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TextBox 25"/>
              <p:cNvSpPr txBox="1"/>
              <p:nvPr/>
            </p:nvSpPr>
            <p:spPr>
              <a:xfrm>
                <a:off x="5893848" y="6217042"/>
                <a:ext cx="2286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Moon orbits this way</a:t>
                </a: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21" name="Picture 20"/>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252521" y="6210421"/>
              <a:ext cx="639321" cy="625932"/>
            </a:xfrm>
            <a:prstGeom prst="rect">
              <a:avLst/>
            </a:prstGeom>
          </p:spPr>
        </p:pic>
      </p:grpSp>
      <p:sp>
        <p:nvSpPr>
          <p:cNvPr id="2" name="Title 1"/>
          <p:cNvSpPr>
            <a:spLocks noGrp="1"/>
          </p:cNvSpPr>
          <p:nvPr>
            <p:ph type="title"/>
          </p:nvPr>
        </p:nvSpPr>
        <p:spPr>
          <a:xfrm>
            <a:off x="457200" y="914400"/>
            <a:ext cx="8305800" cy="1143000"/>
          </a:xfrm>
        </p:spPr>
        <p:txBody>
          <a:bodyPr>
            <a:normAutofit/>
          </a:bodyPr>
          <a:lstStyle/>
          <a:p>
            <a:pPr algn="ctr"/>
            <a:r>
              <a:rPr lang="en-US" sz="7200" dirty="0" smtClean="0">
                <a:latin typeface="+mn-lt"/>
              </a:rPr>
              <a:t>Another view…</a:t>
            </a:r>
            <a:endParaRPr lang="en-US" sz="7200" dirty="0">
              <a:latin typeface="+mn-lt"/>
            </a:endParaRPr>
          </a:p>
        </p:txBody>
      </p:sp>
    </p:spTree>
    <p:extLst>
      <p:ext uri="{BB962C8B-B14F-4D97-AF65-F5344CB8AC3E}">
        <p14:creationId xmlns:p14="http://schemas.microsoft.com/office/powerpoint/2010/main" val="196048784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990600"/>
            <a:ext cx="8305800" cy="1143000"/>
          </a:xfrm>
        </p:spPr>
        <p:txBody>
          <a:bodyPr>
            <a:normAutofit fontScale="90000"/>
          </a:bodyPr>
          <a:lstStyle/>
          <a:p>
            <a:pPr algn="ctr"/>
            <a:r>
              <a:rPr lang="en-US" sz="6000" dirty="0" smtClean="0">
                <a:latin typeface="+mn-lt"/>
              </a:rPr>
              <a:t>Tides at a Monthly Glance</a:t>
            </a:r>
            <a:endParaRPr lang="en-US" sz="6000" dirty="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80391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4413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ctr"/>
            <a:r>
              <a:rPr lang="en-US" sz="6000" b="1" dirty="0" smtClean="0">
                <a:hlinkClick r:id="rId3"/>
              </a:rPr>
              <a:t>Study Jams Video</a:t>
            </a:r>
            <a:endParaRPr lang="en-US" sz="6000" b="1" dirty="0"/>
          </a:p>
        </p:txBody>
      </p:sp>
      <p:pic>
        <p:nvPicPr>
          <p:cNvPr id="4" name="Picture 3" descr="Screen Shot 2012-01-02 at 11.00.31 AM.pn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2987" t="13091" r="12333" b="18792"/>
          <a:stretch/>
        </p:blipFill>
        <p:spPr>
          <a:xfrm>
            <a:off x="1066800" y="2286000"/>
            <a:ext cx="7239000" cy="4126891"/>
          </a:xfrm>
          <a:prstGeom prst="rect">
            <a:avLst/>
          </a:prstGeom>
        </p:spPr>
      </p:pic>
    </p:spTree>
    <p:extLst>
      <p:ext uri="{BB962C8B-B14F-4D97-AF65-F5344CB8AC3E}">
        <p14:creationId xmlns:p14="http://schemas.microsoft.com/office/powerpoint/2010/main" val="200828936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98" y="1143000"/>
            <a:ext cx="8686800" cy="1143000"/>
          </a:xfrm>
        </p:spPr>
        <p:txBody>
          <a:bodyPr>
            <a:normAutofit fontScale="90000"/>
          </a:bodyPr>
          <a:lstStyle/>
          <a:p>
            <a:pPr algn="ctr"/>
            <a:r>
              <a:rPr lang="en-US" sz="7200" dirty="0" smtClean="0">
                <a:latin typeface="+mn-lt"/>
              </a:rPr>
              <a:t>Show What You Know…</a:t>
            </a:r>
            <a:endParaRPr lang="en-US" sz="72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899666"/>
            <a:ext cx="3552063" cy="3120427"/>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278" b="99444" l="0" r="100000"/>
                    </a14:imgEffect>
                  </a14:imgLayer>
                </a14:imgProps>
              </a:ext>
              <a:ext uri="{28A0092B-C50C-407E-A947-70E740481C1C}">
                <a14:useLocalDpi xmlns:a14="http://schemas.microsoft.com/office/drawing/2010/main" val="0"/>
              </a:ext>
            </a:extLst>
          </a:blip>
          <a:stretch>
            <a:fillRect/>
          </a:stretch>
        </p:blipFill>
        <p:spPr>
          <a:xfrm>
            <a:off x="4832498" y="2895600"/>
            <a:ext cx="3549770" cy="3124493"/>
          </a:xfrm>
          <a:prstGeom prst="rect">
            <a:avLst/>
          </a:prstGeom>
        </p:spPr>
      </p:pic>
    </p:spTree>
    <p:extLst>
      <p:ext uri="{BB962C8B-B14F-4D97-AF65-F5344CB8AC3E}">
        <p14:creationId xmlns:p14="http://schemas.microsoft.com/office/powerpoint/2010/main" val="317377475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09600"/>
            <a:ext cx="2833194" cy="2749918"/>
          </a:xfrm>
          <a:prstGeom prst="rect">
            <a:avLst/>
          </a:prstGeom>
        </p:spPr>
      </p:pic>
      <p:sp>
        <p:nvSpPr>
          <p:cNvPr id="6" name="Text Placeholder 5"/>
          <p:cNvSpPr>
            <a:spLocks noGrp="1"/>
          </p:cNvSpPr>
          <p:nvPr>
            <p:ph type="body" idx="10"/>
          </p:nvPr>
        </p:nvSpPr>
        <p:spPr>
          <a:xfrm>
            <a:off x="152400" y="304800"/>
            <a:ext cx="5791200" cy="3581400"/>
          </a:xfrm>
        </p:spPr>
        <p:txBody>
          <a:bodyPr>
            <a:normAutofit/>
          </a:bodyPr>
          <a:lstStyle/>
          <a:p>
            <a:r>
              <a:rPr lang="en-US" sz="2800" b="1" dirty="0" smtClean="0">
                <a:solidFill>
                  <a:schemeClr val="tx2"/>
                </a:solidFill>
              </a:rPr>
              <a:t>You arrive at the beach at 9:00 A.M. You lay a towel on the sand, and then you run 30 steps to reach the water’s edge. By 3:00 P.M., the water has almost reached your towel. What do you think happened?</a:t>
            </a:r>
            <a:endParaRPr lang="en-US" sz="2800" b="1" dirty="0">
              <a:solidFill>
                <a:schemeClr val="tx2"/>
              </a:solidFill>
            </a:endParaRPr>
          </a:p>
        </p:txBody>
      </p:sp>
      <p:sp>
        <p:nvSpPr>
          <p:cNvPr id="9" name="Content Placeholder 8"/>
          <p:cNvSpPr>
            <a:spLocks noGrp="1"/>
          </p:cNvSpPr>
          <p:nvPr>
            <p:ph sz="quarter" idx="13"/>
          </p:nvPr>
        </p:nvSpPr>
        <p:spPr>
          <a:xfrm>
            <a:off x="1066800" y="4724400"/>
            <a:ext cx="7162800" cy="1215923"/>
          </a:xfrm>
        </p:spPr>
        <p:txBody>
          <a:bodyPr>
            <a:noAutofit/>
          </a:bodyPr>
          <a:lstStyle/>
          <a:p>
            <a:pPr algn="ctr"/>
            <a:r>
              <a:rPr lang="en-US" sz="7200" dirty="0" smtClean="0">
                <a:solidFill>
                  <a:schemeClr val="tx2"/>
                </a:solidFill>
              </a:rPr>
              <a:t>The tide came in.</a:t>
            </a:r>
            <a:endParaRPr lang="en-US" sz="7200" dirty="0">
              <a:solidFill>
                <a:schemeClr val="tx2"/>
              </a:solidFill>
            </a:endParaRPr>
          </a:p>
        </p:txBody>
      </p:sp>
    </p:spTree>
    <p:custDataLst>
      <p:tags r:id="rId1"/>
    </p:custDataLst>
    <p:extLst>
      <p:ext uri="{BB962C8B-B14F-4D97-AF65-F5344CB8AC3E}">
        <p14:creationId xmlns:p14="http://schemas.microsoft.com/office/powerpoint/2010/main" val="15752622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3429000"/>
          </a:xfrm>
        </p:spPr>
        <p:txBody>
          <a:bodyPr>
            <a:normAutofit/>
          </a:bodyPr>
          <a:lstStyle/>
          <a:p>
            <a:pPr algn="ctr"/>
            <a:r>
              <a:rPr lang="en-US" sz="5400" dirty="0" smtClean="0">
                <a:latin typeface="+mn-lt"/>
              </a:rPr>
              <a:t>You’re on the beach at midnight. The moon is right overhead. Is the tide low or high? Why?</a:t>
            </a:r>
            <a:endParaRPr lang="en-US" sz="5400" dirty="0">
              <a:latin typeface="+mn-lt"/>
            </a:endParaRPr>
          </a:p>
        </p:txBody>
      </p:sp>
      <p:sp>
        <p:nvSpPr>
          <p:cNvPr id="3" name="Content Placeholder 2"/>
          <p:cNvSpPr>
            <a:spLocks noGrp="1"/>
          </p:cNvSpPr>
          <p:nvPr>
            <p:ph idx="1"/>
          </p:nvPr>
        </p:nvSpPr>
        <p:spPr>
          <a:xfrm>
            <a:off x="421763" y="4572000"/>
            <a:ext cx="8229600" cy="1828800"/>
          </a:xfrm>
        </p:spPr>
        <p:txBody>
          <a:bodyPr>
            <a:noAutofit/>
          </a:bodyPr>
          <a:lstStyle/>
          <a:p>
            <a:pPr marL="0" indent="0" algn="ctr">
              <a:buNone/>
            </a:pPr>
            <a:r>
              <a:rPr lang="en-US" sz="5400" dirty="0" smtClean="0">
                <a:solidFill>
                  <a:schemeClr val="tx2"/>
                </a:solidFill>
              </a:rPr>
              <a:t>High tide because the moon is closest as it can be</a:t>
            </a:r>
            <a:endParaRPr lang="en-US" sz="5400" dirty="0">
              <a:solidFill>
                <a:schemeClr val="tx2"/>
              </a:solidFill>
            </a:endParaRPr>
          </a:p>
        </p:txBody>
      </p:sp>
    </p:spTree>
    <p:extLst>
      <p:ext uri="{BB962C8B-B14F-4D97-AF65-F5344CB8AC3E}">
        <p14:creationId xmlns:p14="http://schemas.microsoft.com/office/powerpoint/2010/main" val="242611722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5" name="Rectangle 11"/>
          <p:cNvSpPr>
            <a:spLocks noChangeArrowheads="1"/>
          </p:cNvSpPr>
          <p:nvPr/>
        </p:nvSpPr>
        <p:spPr bwMode="auto">
          <a:xfrm>
            <a:off x="533400" y="474921"/>
            <a:ext cx="8077200" cy="28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ctr" eaLnBrk="0" fontAlgn="base" hangingPunct="0">
              <a:spcBef>
                <a:spcPct val="0"/>
              </a:spcBef>
              <a:spcAft>
                <a:spcPct val="0"/>
              </a:spcAft>
            </a:pPr>
            <a:r>
              <a:rPr lang="en-US" sz="3600" dirty="0" smtClean="0">
                <a:solidFill>
                  <a:schemeClr val="tx2"/>
                </a:solidFill>
              </a:rPr>
              <a:t>The diagram below shows the possible positions of the moon relative to the Earth and sun during different tidal ranges. Use the diagram below to answer the questions that follow.</a:t>
            </a:r>
          </a:p>
        </p:txBody>
      </p:sp>
      <p:pic>
        <p:nvPicPr>
          <p:cNvPr id="72720" name="Picture 16"/>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1828800" y="3624003"/>
            <a:ext cx="4876800" cy="2948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1982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8" name="Rectangle 10"/>
          <p:cNvSpPr>
            <a:spLocks noChangeArrowheads="1"/>
          </p:cNvSpPr>
          <p:nvPr/>
        </p:nvSpPr>
        <p:spPr bwMode="auto">
          <a:xfrm>
            <a:off x="228600" y="457200"/>
            <a:ext cx="86106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smtClean="0">
                <a:solidFill>
                  <a:schemeClr val="tx2"/>
                </a:solidFill>
              </a:rPr>
              <a:t>At which position would the moon be during a neap tide?</a:t>
            </a:r>
          </a:p>
          <a:p>
            <a:pPr eaLnBrk="0" fontAlgn="base" hangingPunct="0">
              <a:spcBef>
                <a:spcPct val="0"/>
              </a:spcBef>
              <a:spcAft>
                <a:spcPct val="50000"/>
              </a:spcAft>
              <a:tabLst>
                <a:tab pos="342900" algn="l"/>
              </a:tabLst>
            </a:pPr>
            <a:endParaRPr lang="en-US" sz="2400" dirty="0" smtClean="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smtClean="0">
                <a:solidFill>
                  <a:schemeClr val="tx2"/>
                </a:solidFill>
              </a:rPr>
              <a:t>A. </a:t>
            </a:r>
            <a:r>
              <a:rPr lang="en-US" sz="4000" dirty="0" smtClean="0">
                <a:solidFill>
                  <a:schemeClr val="tx2"/>
                </a:solidFill>
              </a:rPr>
              <a:t>1</a:t>
            </a:r>
          </a:p>
          <a:p>
            <a:pPr eaLnBrk="0" fontAlgn="base" hangingPunct="0">
              <a:spcBef>
                <a:spcPct val="0"/>
              </a:spcBef>
              <a:spcAft>
                <a:spcPct val="50000"/>
              </a:spcAft>
              <a:tabLst>
                <a:tab pos="342900" algn="l"/>
              </a:tabLst>
            </a:pPr>
            <a:r>
              <a:rPr lang="en-US" sz="4000" b="1" dirty="0" smtClean="0">
                <a:solidFill>
                  <a:schemeClr val="tx2"/>
                </a:solidFill>
              </a:rPr>
              <a:t>B. </a:t>
            </a:r>
            <a:r>
              <a:rPr lang="en-US" sz="4000" dirty="0" smtClean="0">
                <a:solidFill>
                  <a:schemeClr val="tx2"/>
                </a:solidFill>
              </a:rPr>
              <a:t>2</a:t>
            </a:r>
          </a:p>
          <a:p>
            <a:pPr eaLnBrk="0" fontAlgn="base" hangingPunct="0">
              <a:spcBef>
                <a:spcPct val="0"/>
              </a:spcBef>
              <a:spcAft>
                <a:spcPct val="50000"/>
              </a:spcAft>
              <a:tabLst>
                <a:tab pos="342900" algn="l"/>
              </a:tabLst>
            </a:pPr>
            <a:r>
              <a:rPr lang="en-US" sz="4000" b="1" dirty="0" smtClean="0">
                <a:solidFill>
                  <a:schemeClr val="tx2"/>
                </a:solidFill>
              </a:rPr>
              <a:t>C. </a:t>
            </a:r>
            <a:r>
              <a:rPr lang="en-US" sz="4000" dirty="0" smtClean="0">
                <a:solidFill>
                  <a:schemeClr val="tx2"/>
                </a:solidFill>
              </a:rPr>
              <a:t>3</a:t>
            </a:r>
          </a:p>
          <a:p>
            <a:pPr eaLnBrk="0" fontAlgn="base" hangingPunct="0">
              <a:spcBef>
                <a:spcPct val="0"/>
              </a:spcBef>
              <a:spcAft>
                <a:spcPct val="50000"/>
              </a:spcAft>
              <a:tabLst>
                <a:tab pos="342900" algn="l"/>
              </a:tabLst>
            </a:pPr>
            <a:r>
              <a:rPr lang="en-US" sz="4000" b="1" dirty="0" smtClean="0">
                <a:solidFill>
                  <a:schemeClr val="tx2"/>
                </a:solidFill>
              </a:rPr>
              <a:t>D. </a:t>
            </a:r>
            <a:r>
              <a:rPr lang="en-US" sz="4000" dirty="0" smtClean="0">
                <a:solidFill>
                  <a:schemeClr val="tx2"/>
                </a:solidFill>
              </a:rPr>
              <a:t>4</a:t>
            </a:r>
          </a:p>
        </p:txBody>
      </p:sp>
      <p:pic>
        <p:nvPicPr>
          <p:cNvPr id="73743"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473842" y="2386348"/>
            <a:ext cx="6172200" cy="3731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152400" y="3429000"/>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5080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62" name="Rectangle 10"/>
          <p:cNvSpPr>
            <a:spLocks noChangeArrowheads="1"/>
          </p:cNvSpPr>
          <p:nvPr/>
        </p:nvSpPr>
        <p:spPr bwMode="auto">
          <a:xfrm>
            <a:off x="304800" y="457200"/>
            <a:ext cx="79248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smtClean="0">
                <a:solidFill>
                  <a:schemeClr val="tx2"/>
                </a:solidFill>
              </a:rPr>
              <a:t>At which position would the moon be during a spring tide?</a:t>
            </a:r>
          </a:p>
          <a:p>
            <a:pPr eaLnBrk="0" fontAlgn="base" hangingPunct="0">
              <a:spcBef>
                <a:spcPct val="0"/>
              </a:spcBef>
              <a:spcAft>
                <a:spcPct val="50000"/>
              </a:spcAft>
              <a:tabLst>
                <a:tab pos="342900" algn="l"/>
              </a:tabLst>
            </a:pPr>
            <a:endParaRPr lang="en-US" sz="2400" dirty="0" smtClean="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smtClean="0">
                <a:solidFill>
                  <a:schemeClr val="tx2"/>
                </a:solidFill>
              </a:rPr>
              <a:t>A. </a:t>
            </a:r>
            <a:r>
              <a:rPr lang="en-US" sz="4000" dirty="0" smtClean="0">
                <a:solidFill>
                  <a:schemeClr val="tx2"/>
                </a:solidFill>
              </a:rPr>
              <a:t>1</a:t>
            </a:r>
          </a:p>
          <a:p>
            <a:pPr eaLnBrk="0" fontAlgn="base" hangingPunct="0">
              <a:spcBef>
                <a:spcPct val="0"/>
              </a:spcBef>
              <a:spcAft>
                <a:spcPct val="50000"/>
              </a:spcAft>
              <a:tabLst>
                <a:tab pos="342900" algn="l"/>
              </a:tabLst>
            </a:pPr>
            <a:r>
              <a:rPr lang="en-US" sz="4000" b="1" dirty="0" smtClean="0">
                <a:solidFill>
                  <a:schemeClr val="tx2"/>
                </a:solidFill>
              </a:rPr>
              <a:t>B. </a:t>
            </a:r>
            <a:r>
              <a:rPr lang="en-US" sz="4000" dirty="0" smtClean="0">
                <a:solidFill>
                  <a:schemeClr val="tx2"/>
                </a:solidFill>
              </a:rPr>
              <a:t>2</a:t>
            </a:r>
          </a:p>
          <a:p>
            <a:pPr eaLnBrk="0" fontAlgn="base" hangingPunct="0">
              <a:spcBef>
                <a:spcPct val="0"/>
              </a:spcBef>
              <a:spcAft>
                <a:spcPct val="50000"/>
              </a:spcAft>
              <a:tabLst>
                <a:tab pos="342900" algn="l"/>
              </a:tabLst>
            </a:pPr>
            <a:r>
              <a:rPr lang="en-US" sz="4000" b="1" dirty="0" smtClean="0">
                <a:solidFill>
                  <a:schemeClr val="tx2"/>
                </a:solidFill>
              </a:rPr>
              <a:t>C. </a:t>
            </a:r>
            <a:r>
              <a:rPr lang="en-US" sz="4000" dirty="0" smtClean="0">
                <a:solidFill>
                  <a:schemeClr val="tx2"/>
                </a:solidFill>
              </a:rPr>
              <a:t>3</a:t>
            </a:r>
          </a:p>
          <a:p>
            <a:pPr eaLnBrk="0" fontAlgn="base" hangingPunct="0">
              <a:spcBef>
                <a:spcPct val="0"/>
              </a:spcBef>
              <a:spcAft>
                <a:spcPct val="50000"/>
              </a:spcAft>
              <a:tabLst>
                <a:tab pos="342900" algn="l"/>
              </a:tabLst>
            </a:pPr>
            <a:r>
              <a:rPr lang="en-US" sz="4000" b="1" dirty="0" smtClean="0">
                <a:solidFill>
                  <a:schemeClr val="tx2"/>
                </a:solidFill>
              </a:rPr>
              <a:t>D. </a:t>
            </a:r>
            <a:r>
              <a:rPr lang="en-US" sz="4000" dirty="0" smtClean="0">
                <a:solidFill>
                  <a:schemeClr val="tx2"/>
                </a:solidFill>
              </a:rPr>
              <a:t>4</a:t>
            </a:r>
          </a:p>
        </p:txBody>
      </p:sp>
      <p:pic>
        <p:nvPicPr>
          <p:cNvPr id="74767"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667000" y="2362200"/>
            <a:ext cx="5867400" cy="35471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Oval 6"/>
          <p:cNvSpPr/>
          <p:nvPr/>
        </p:nvSpPr>
        <p:spPr>
          <a:xfrm>
            <a:off x="175437" y="2503887"/>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8215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34" name="Rectangle 10"/>
          <p:cNvSpPr>
            <a:spLocks noChangeArrowheads="1"/>
          </p:cNvSpPr>
          <p:nvPr/>
        </p:nvSpPr>
        <p:spPr bwMode="auto">
          <a:xfrm>
            <a:off x="228600" y="139828"/>
            <a:ext cx="8610600"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3200" dirty="0" smtClean="0">
                <a:solidFill>
                  <a:schemeClr val="tx2"/>
                </a:solidFill>
              </a:rPr>
              <a:t>The tidal range would be greater when the moon is at position 3 than when the moon is at position 4 because…</a:t>
            </a:r>
          </a:p>
        </p:txBody>
      </p:sp>
      <p:sp>
        <p:nvSpPr>
          <p:cNvPr id="77839" name="Rectangle 15"/>
          <p:cNvSpPr>
            <a:spLocks noChangeArrowheads="1"/>
          </p:cNvSpPr>
          <p:nvPr/>
        </p:nvSpPr>
        <p:spPr bwMode="auto">
          <a:xfrm>
            <a:off x="304800" y="1922872"/>
            <a:ext cx="5181600" cy="491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2800" b="1" dirty="0" smtClean="0">
                <a:solidFill>
                  <a:schemeClr val="tx2"/>
                </a:solidFill>
              </a:rPr>
              <a:t>A.</a:t>
            </a:r>
            <a:r>
              <a:rPr lang="en-US" sz="2800" dirty="0" smtClean="0">
                <a:solidFill>
                  <a:schemeClr val="tx2"/>
                </a:solidFill>
              </a:rPr>
              <a:t> position 4 forms a 90° angle with the sun and the Earth.</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B. </a:t>
            </a:r>
            <a:r>
              <a:rPr lang="en-US" sz="2800" dirty="0" smtClean="0">
                <a:solidFill>
                  <a:schemeClr val="tx2"/>
                </a:solidFill>
              </a:rPr>
              <a:t>position 3 is very near a neap-tide position.</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C. </a:t>
            </a:r>
            <a:r>
              <a:rPr lang="en-US" sz="2800" dirty="0" smtClean="0">
                <a:solidFill>
                  <a:schemeClr val="tx2"/>
                </a:solidFill>
              </a:rPr>
              <a:t>position 3 is very near a spring-tide position.</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D. </a:t>
            </a:r>
            <a:r>
              <a:rPr lang="en-US" sz="2800" dirty="0" smtClean="0">
                <a:solidFill>
                  <a:schemeClr val="tx2"/>
                </a:solidFill>
              </a:rPr>
              <a:t>position 4 is very near a spring-tide position.</a:t>
            </a:r>
          </a:p>
        </p:txBody>
      </p:sp>
      <p:pic>
        <p:nvPicPr>
          <p:cNvPr id="77840" name="Picture 16"/>
          <p:cNvPicPr>
            <a:picLocks noChangeAspect="1" noChangeArrowheads="1"/>
          </p:cNvPicPr>
          <p:nvPr/>
        </p:nvPicPr>
        <p:blipFill>
          <a:blip r:embed="rId3">
            <a:extLst>
              <a:ext uri="{28A0092B-C50C-407E-A947-70E740481C1C}">
                <a14:useLocalDpi xmlns:a14="http://schemas.microsoft.com/office/drawing/2010/main" val="0"/>
              </a:ext>
            </a:extLst>
          </a:blip>
          <a:srcRect l="14951" r="11960" b="9000"/>
          <a:stretch>
            <a:fillRect/>
          </a:stretch>
        </p:blipFill>
        <p:spPr bwMode="auto">
          <a:xfrm>
            <a:off x="5257800" y="2514600"/>
            <a:ext cx="3581400" cy="29631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28354" y="4206385"/>
            <a:ext cx="4793512" cy="140051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6461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1334011" y="2552700"/>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a:t>High tides are when the water reaches </a:t>
            </a:r>
            <a:r>
              <a:rPr lang="en-US" sz="4400" dirty="0" smtClean="0"/>
              <a:t>its </a:t>
            </a:r>
            <a:r>
              <a:rPr lang="en-US" sz="4400" b="1" u="sng" dirty="0"/>
              <a:t>highest</a:t>
            </a:r>
            <a:r>
              <a:rPr lang="en-US" sz="4400" b="1" dirty="0"/>
              <a:t> </a:t>
            </a:r>
            <a:r>
              <a:rPr lang="en-US" sz="4400" dirty="0"/>
              <a:t>point. </a:t>
            </a:r>
          </a:p>
        </p:txBody>
      </p:sp>
    </p:spTree>
    <p:extLst>
      <p:ext uri="{BB962C8B-B14F-4D97-AF65-F5344CB8AC3E}">
        <p14:creationId xmlns:p14="http://schemas.microsoft.com/office/powerpoint/2010/main" val="171020246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46" y="762000"/>
            <a:ext cx="7848600" cy="1371600"/>
          </a:xfrm>
        </p:spPr>
        <p:txBody>
          <a:bodyPr>
            <a:normAutofit/>
          </a:bodyPr>
          <a:lstStyle/>
          <a:p>
            <a:pPr algn="ctr"/>
            <a:r>
              <a:rPr lang="en-US" sz="6000" b="1" dirty="0" smtClean="0">
                <a:latin typeface="+mn-lt"/>
              </a:rPr>
              <a:t>Tides Summarizer</a:t>
            </a:r>
            <a:endParaRPr lang="en-US" sz="6000" b="1" dirty="0">
              <a:latin typeface="+mn-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743200"/>
            <a:ext cx="8308495" cy="3438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55975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4648199" y="2538307"/>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smtClean="0">
                <a:solidFill>
                  <a:prstClr val="black"/>
                </a:solidFill>
              </a:rPr>
              <a:t>Low </a:t>
            </a:r>
            <a:r>
              <a:rPr lang="en-US" sz="4400" dirty="0">
                <a:solidFill>
                  <a:prstClr val="black"/>
                </a:solidFill>
              </a:rPr>
              <a:t>tides are when the water reaches </a:t>
            </a:r>
            <a:r>
              <a:rPr lang="en-US" sz="4400" dirty="0" smtClean="0">
                <a:solidFill>
                  <a:prstClr val="black"/>
                </a:solidFill>
              </a:rPr>
              <a:t>its </a:t>
            </a:r>
            <a:r>
              <a:rPr lang="en-US" sz="4400" b="1" u="sng" dirty="0" smtClean="0">
                <a:solidFill>
                  <a:prstClr val="black"/>
                </a:solidFill>
              </a:rPr>
              <a:t>lowest</a:t>
            </a:r>
            <a:r>
              <a:rPr lang="en-US" sz="4400" b="1" dirty="0" smtClean="0">
                <a:solidFill>
                  <a:prstClr val="black"/>
                </a:solidFill>
              </a:rPr>
              <a:t> </a:t>
            </a:r>
            <a:r>
              <a:rPr lang="en-US" sz="4400" dirty="0">
                <a:solidFill>
                  <a:prstClr val="black"/>
                </a:solidFill>
              </a:rPr>
              <a:t>point. </a:t>
            </a:r>
          </a:p>
        </p:txBody>
      </p:sp>
    </p:spTree>
    <p:extLst>
      <p:ext uri="{BB962C8B-B14F-4D97-AF65-F5344CB8AC3E}">
        <p14:creationId xmlns:p14="http://schemas.microsoft.com/office/powerpoint/2010/main" val="169681196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Animation of tide curren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6205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057400"/>
            <a:ext cx="5562600" cy="1905000"/>
          </a:xfrm>
        </p:spPr>
        <p:txBody>
          <a:bodyPr>
            <a:noAutofit/>
          </a:bodyPr>
          <a:lstStyle/>
          <a:p>
            <a:pPr algn="ctr"/>
            <a:r>
              <a:rPr lang="en-US" sz="7000" b="1" dirty="0" smtClean="0">
                <a:effectLst>
                  <a:outerShdw blurRad="38100" dist="38100" dir="2700000" algn="tl">
                    <a:srgbClr val="000000">
                      <a:alpha val="43137"/>
                    </a:srgbClr>
                  </a:outerShdw>
                </a:effectLst>
              </a:rPr>
              <a:t>What </a:t>
            </a:r>
            <a:br>
              <a:rPr lang="en-US" sz="7000" b="1" dirty="0" smtClean="0">
                <a:effectLst>
                  <a:outerShdw blurRad="38100" dist="38100" dir="2700000" algn="tl">
                    <a:srgbClr val="000000">
                      <a:alpha val="43137"/>
                    </a:srgbClr>
                  </a:outerShdw>
                </a:effectLst>
              </a:rPr>
            </a:br>
            <a:r>
              <a:rPr lang="en-US" sz="7000" b="1" dirty="0" smtClean="0">
                <a:effectLst>
                  <a:outerShdw blurRad="38100" dist="38100" dir="2700000" algn="tl">
                    <a:srgbClr val="000000">
                      <a:alpha val="43137"/>
                    </a:srgbClr>
                  </a:outerShdw>
                </a:effectLst>
              </a:rPr>
              <a:t>Causes Tides?</a:t>
            </a:r>
            <a:endParaRPr lang="en-US" sz="7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4114800"/>
            <a:ext cx="8763000" cy="2438400"/>
          </a:xfrm>
        </p:spPr>
        <p:txBody>
          <a:bodyPr>
            <a:noAutofit/>
          </a:bodyPr>
          <a:lstStyle/>
          <a:p>
            <a:pPr marL="0" indent="0" algn="ctr">
              <a:buNone/>
            </a:pPr>
            <a:r>
              <a:rPr lang="en-US" sz="4000" dirty="0" smtClean="0"/>
              <a:t>The </a:t>
            </a:r>
            <a:r>
              <a:rPr lang="en-US" sz="4000" b="1" u="sng" dirty="0"/>
              <a:t>gravitational pull from the Moon, and the rotation of the Earth on its axis</a:t>
            </a:r>
            <a:r>
              <a:rPr lang="en-US" sz="4000" dirty="0"/>
              <a:t>, cause the ocean and sea water to bulge, producing the tides</a:t>
            </a:r>
            <a:r>
              <a:rPr lang="en-US" sz="4000" dirty="0" smtClean="0"/>
              <a:t>.</a:t>
            </a:r>
            <a:endParaRPr lang="en-US" sz="4000" dirty="0"/>
          </a:p>
        </p:txBody>
      </p:sp>
      <p:pic>
        <p:nvPicPr>
          <p:cNvPr id="2050" name="Picture 2" descr="http://www.jupiteroutdoorcenter.com/wp-content/uploads/2012/03/tides-graphic-without-text.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50" b="96750" l="1042" r="97917">
                        <a14:foregroundMark x1="53125" y1="24000" x2="53125" y2="24000"/>
                        <a14:foregroundMark x1="67361" y1="11750" x2="67361" y2="11750"/>
                        <a14:foregroundMark x1="52083" y1="20250" x2="52083" y2="20250"/>
                        <a14:foregroundMark x1="59201" y1="20750" x2="59201" y2="20750"/>
                        <a14:foregroundMark x1="63194" y1="9250" x2="63194" y2="9250"/>
                        <a14:foregroundMark x1="59722" y1="16250" x2="59722" y2="16250"/>
                        <a14:foregroundMark x1="43229" y1="17500" x2="43229" y2="17500"/>
                        <a14:foregroundMark x1="51736" y1="16500" x2="51736" y2="16500"/>
                        <a14:foregroundMark x1="68403" y1="11750" x2="68403" y2="11750"/>
                        <a14:foregroundMark x1="66319" y1="13500" x2="66319" y2="13500"/>
                        <a14:foregroundMark x1="62326" y1="10500" x2="62326" y2="10500"/>
                        <a14:foregroundMark x1="52604" y1="14500" x2="52604" y2="14500"/>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762000"/>
            <a:ext cx="50292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776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16" presetClass="entr" presetSubtype="37"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outVertical)">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04" y="916169"/>
            <a:ext cx="8458200" cy="2895600"/>
          </a:xfrm>
        </p:spPr>
        <p:txBody>
          <a:bodyPr>
            <a:noAutofit/>
          </a:bodyPr>
          <a:lstStyle/>
          <a:p>
            <a:pPr marL="0" indent="0" algn="ctr">
              <a:buNone/>
            </a:pPr>
            <a:r>
              <a:rPr lang="en-US" sz="4400" dirty="0" smtClean="0"/>
              <a:t>Since </a:t>
            </a:r>
            <a:r>
              <a:rPr lang="en-US" sz="4400" b="1" u="sng" dirty="0" smtClean="0"/>
              <a:t>the Moon is close to the Earth</a:t>
            </a:r>
            <a:r>
              <a:rPr lang="en-US" sz="4400" dirty="0" smtClean="0"/>
              <a:t>, it has a strong gravitational pull on it (closer objects have a stronger gravitational pull).</a:t>
            </a:r>
          </a:p>
        </p:txBody>
      </p:sp>
      <p:pic>
        <p:nvPicPr>
          <p:cNvPr id="4" name="Picture 3"/>
          <p:cNvPicPr>
            <a:picLocks noChangeAspect="1"/>
          </p:cNvPicPr>
          <p:nvPr/>
        </p:nvPicPr>
        <p:blipFill>
          <a:blip r:embed="rId3"/>
          <a:stretch>
            <a:fillRect/>
          </a:stretch>
        </p:blipFill>
        <p:spPr>
          <a:xfrm>
            <a:off x="1981200" y="3962398"/>
            <a:ext cx="5181600" cy="2579487"/>
          </a:xfrm>
          <a:prstGeom prst="rect">
            <a:avLst/>
          </a:prstGeom>
        </p:spPr>
      </p:pic>
    </p:spTree>
    <p:extLst>
      <p:ext uri="{BB962C8B-B14F-4D97-AF65-F5344CB8AC3E}">
        <p14:creationId xmlns:p14="http://schemas.microsoft.com/office/powerpoint/2010/main" val="35343881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2895600"/>
          </a:xfrm>
        </p:spPr>
        <p:txBody>
          <a:bodyPr>
            <a:normAutofit fontScale="92500" lnSpcReduction="10000"/>
          </a:bodyPr>
          <a:lstStyle/>
          <a:p>
            <a:r>
              <a:rPr lang="en-US" sz="3600" dirty="0" smtClean="0"/>
              <a:t>The Moon pulls on the water on the side nearest to it more strongly than it pulls on the center</a:t>
            </a:r>
            <a:r>
              <a:rPr lang="en-US" sz="3600" b="1" dirty="0" smtClean="0"/>
              <a:t> </a:t>
            </a:r>
            <a:r>
              <a:rPr lang="en-US" sz="3600" dirty="0" smtClean="0"/>
              <a:t>of the Earth. </a:t>
            </a:r>
          </a:p>
          <a:p>
            <a:endParaRPr lang="en-US" sz="2200" dirty="0" smtClean="0"/>
          </a:p>
          <a:p>
            <a:r>
              <a:rPr lang="en-US" sz="3600" dirty="0" smtClean="0"/>
              <a:t>This pull creates a bulge of water on the side of Earth</a:t>
            </a:r>
            <a:r>
              <a:rPr lang="en-US" sz="3600" b="1" dirty="0" smtClean="0"/>
              <a:t> </a:t>
            </a:r>
            <a:r>
              <a:rPr lang="en-US" sz="3600" dirty="0" smtClean="0"/>
              <a:t>facing</a:t>
            </a:r>
            <a:r>
              <a:rPr lang="en-US" sz="3600" b="1" dirty="0" smtClean="0"/>
              <a:t> </a:t>
            </a:r>
            <a:r>
              <a:rPr lang="en-US" sz="3600" dirty="0" smtClean="0"/>
              <a:t>the the Moon.  </a:t>
            </a:r>
          </a:p>
          <a:p>
            <a:endParaRPr lang="en-US"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4191000"/>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5586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5.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ayout>
  <Type>MultipleChoice</Type>
  <ChoicesCount>3</ChoicesCount>
  <Orientation>Left</Orientation>
</Layout>
</file>

<file path=customXml/item2.xml><?xml version="1.0" encoding="utf-8"?>
<Layout>
  <Type>MultipleChoice</Type>
  <ChoicesCount>3</ChoicesCount>
  <Orientation>Left</Orientation>
</Layout>
</file>

<file path=customXml/item3.xml><?xml version="1.0" encoding="utf-8"?>
<Layout>
  <Type>MultipleChoice</Type>
  <ChoicesCount>3</ChoicesCount>
  <Orientation>Left</Orientation>
</Layout>
</file>

<file path=customXml/item4.xml><?xml version="1.0" encoding="utf-8"?>
<Layout>
  <Type>MultipleChoice</Type>
  <ChoicesCount>3</ChoicesCount>
  <Orientation>Left</Orientation>
</Layout>
</file>

<file path=customXml/itemProps1.xml><?xml version="1.0" encoding="utf-8"?>
<ds:datastoreItem xmlns:ds="http://schemas.openxmlformats.org/officeDocument/2006/customXml" ds:itemID="{A739288E-5D94-40C5-96BA-9A7ABBAF117F}">
  <ds:schemaRefs/>
</ds:datastoreItem>
</file>

<file path=customXml/itemProps2.xml><?xml version="1.0" encoding="utf-8"?>
<ds:datastoreItem xmlns:ds="http://schemas.openxmlformats.org/officeDocument/2006/customXml" ds:itemID="{A5258025-3E8F-4187-AC0F-24C74CF1A1B2}">
  <ds:schemaRefs/>
</ds:datastoreItem>
</file>

<file path=customXml/itemProps3.xml><?xml version="1.0" encoding="utf-8"?>
<ds:datastoreItem xmlns:ds="http://schemas.openxmlformats.org/officeDocument/2006/customXml" ds:itemID="{36BA7CFB-2E7A-473E-96A3-34B836DB1DCD}">
  <ds:schemaRefs/>
</ds:datastoreItem>
</file>

<file path=customXml/itemProps4.xml><?xml version="1.0" encoding="utf-8"?>
<ds:datastoreItem xmlns:ds="http://schemas.openxmlformats.org/officeDocument/2006/customXml" ds:itemID="{21ECE1C2-B7CD-4F2D-845B-D1B9749CB881}">
  <ds:schemaRefs/>
</ds:datastoreItem>
</file>

<file path=docProps/app.xml><?xml version="1.0" encoding="utf-8"?>
<Properties xmlns="http://schemas.openxmlformats.org/officeDocument/2006/extended-properties" xmlns:vt="http://schemas.openxmlformats.org/officeDocument/2006/docPropsVTypes">
  <Template>Flow</Template>
  <TotalTime>1898</TotalTime>
  <Words>2536</Words>
  <Application>Microsoft Office PowerPoint</Application>
  <PresentationFormat>On-screen Show (4:3)</PresentationFormat>
  <Paragraphs>189</Paragraphs>
  <Slides>40</Slides>
  <Notes>40</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53" baseType="lpstr">
      <vt:lpstr>MS PGothic</vt:lpstr>
      <vt:lpstr>Arial</vt:lpstr>
      <vt:lpstr>Calibri</vt:lpstr>
      <vt:lpstr>Candara</vt:lpstr>
      <vt:lpstr>Constantia</vt:lpstr>
      <vt:lpstr>Symbol</vt:lpstr>
      <vt:lpstr>Wingdings 2</vt:lpstr>
      <vt:lpstr>Flow</vt:lpstr>
      <vt:lpstr>1_Flow</vt:lpstr>
      <vt:lpstr>2_Flow</vt:lpstr>
      <vt:lpstr>3_Flow</vt:lpstr>
      <vt:lpstr>5_Flow</vt:lpstr>
      <vt:lpstr>Acrobat Document</vt:lpstr>
      <vt:lpstr>Warm up: What causes Tides?</vt:lpstr>
      <vt:lpstr>Use Your Notes Sheet to Record Important Information</vt:lpstr>
      <vt:lpstr>What Are Tides?</vt:lpstr>
      <vt:lpstr>PowerPoint Presentation</vt:lpstr>
      <vt:lpstr>PowerPoint Presentation</vt:lpstr>
      <vt:lpstr>PowerPoint Presentation</vt:lpstr>
      <vt:lpstr>What  Causes Tides?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Sun’s Gravity and Tides</vt:lpstr>
      <vt:lpstr>Think, Pair, Share: Why does the Moon’s gravity affect tides more than the Sun’s gravity?</vt:lpstr>
      <vt:lpstr>PowerPoint Presentation</vt:lpstr>
      <vt:lpstr>PowerPoint Presentation</vt:lpstr>
      <vt:lpstr>Spring Tide</vt:lpstr>
      <vt:lpstr>Spring Tide</vt:lpstr>
      <vt:lpstr>PowerPoint Presentation</vt:lpstr>
      <vt:lpstr>Neap Tides</vt:lpstr>
      <vt:lpstr>Neap Tide</vt:lpstr>
      <vt:lpstr>PowerPoint Presentation</vt:lpstr>
      <vt:lpstr>PowerPoint Presentation</vt:lpstr>
      <vt:lpstr>Think, Pair, Share: Compare and Contrast Spring Tides and Neap Tides</vt:lpstr>
      <vt:lpstr>PowerPoint Presentation</vt:lpstr>
      <vt:lpstr>On Saturday at the beach, the water is highest at 11:15 a.m.  On Sunday, the water is highest at 11:55 a.m. Why does the tide  come in later?</vt:lpstr>
      <vt:lpstr>Tides occur at different times each day because the Earth rotates more quickly than the moon revolves around the Earth.</vt:lpstr>
      <vt:lpstr>Another view…</vt:lpstr>
      <vt:lpstr>Tides at a Monthly Glance</vt:lpstr>
      <vt:lpstr>Study Jams Video</vt:lpstr>
      <vt:lpstr>Show What You Know…</vt:lpstr>
      <vt:lpstr>PowerPoint Presentation</vt:lpstr>
      <vt:lpstr>You’re on the beach at midnight. The moon is right overhead. Is the tide low or high? Why?</vt:lpstr>
      <vt:lpstr>PowerPoint Presentation</vt:lpstr>
      <vt:lpstr>PowerPoint Presentation</vt:lpstr>
      <vt:lpstr>PowerPoint Presentation</vt:lpstr>
      <vt:lpstr>PowerPoint Presentation</vt:lpstr>
      <vt:lpstr>Tides Summarizer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Kendra</dc:creator>
  <cp:lastModifiedBy>Laquincia Brown</cp:lastModifiedBy>
  <cp:revision>92</cp:revision>
  <cp:lastPrinted>2017-02-13T19:22:26Z</cp:lastPrinted>
  <dcterms:created xsi:type="dcterms:W3CDTF">2011-12-22T18:08:55Z</dcterms:created>
  <dcterms:modified xsi:type="dcterms:W3CDTF">2017-10-02T21:10:30Z</dcterms:modified>
</cp:coreProperties>
</file>