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68" r:id="rId9"/>
    <p:sldMasterId id="2147483780" r:id="rId10"/>
    <p:sldMasterId id="2147483792" r:id="rId11"/>
    <p:sldMasterId id="2147483804" r:id="rId12"/>
  </p:sldMasterIdLst>
  <p:notesMasterIdLst>
    <p:notesMasterId r:id="rId67"/>
  </p:notesMasterIdLst>
  <p:handoutMasterIdLst>
    <p:handoutMasterId r:id="rId68"/>
  </p:handoutMasterIdLst>
  <p:sldIdLst>
    <p:sldId id="256" r:id="rId13"/>
    <p:sldId id="257" r:id="rId14"/>
    <p:sldId id="258" r:id="rId15"/>
    <p:sldId id="259" r:id="rId16"/>
    <p:sldId id="261" r:id="rId17"/>
    <p:sldId id="262" r:id="rId18"/>
    <p:sldId id="263" r:id="rId19"/>
    <p:sldId id="264" r:id="rId20"/>
    <p:sldId id="265" r:id="rId21"/>
    <p:sldId id="266" r:id="rId22"/>
    <p:sldId id="267" r:id="rId23"/>
    <p:sldId id="268" r:id="rId24"/>
    <p:sldId id="269" r:id="rId25"/>
    <p:sldId id="270" r:id="rId26"/>
    <p:sldId id="304" r:id="rId27"/>
    <p:sldId id="299" r:id="rId28"/>
    <p:sldId id="271" r:id="rId29"/>
    <p:sldId id="275" r:id="rId30"/>
    <p:sldId id="276" r:id="rId31"/>
    <p:sldId id="287" r:id="rId32"/>
    <p:sldId id="288" r:id="rId33"/>
    <p:sldId id="289" r:id="rId34"/>
    <p:sldId id="290" r:id="rId35"/>
    <p:sldId id="291" r:id="rId36"/>
    <p:sldId id="296" r:id="rId37"/>
    <p:sldId id="297" r:id="rId38"/>
    <p:sldId id="313" r:id="rId39"/>
    <p:sldId id="305" r:id="rId40"/>
    <p:sldId id="292" r:id="rId41"/>
    <p:sldId id="279" r:id="rId42"/>
    <p:sldId id="293" r:id="rId43"/>
    <p:sldId id="284" r:id="rId44"/>
    <p:sldId id="285" r:id="rId45"/>
    <p:sldId id="294" r:id="rId46"/>
    <p:sldId id="295" r:id="rId47"/>
    <p:sldId id="283" r:id="rId48"/>
    <p:sldId id="273" r:id="rId49"/>
    <p:sldId id="274" r:id="rId50"/>
    <p:sldId id="306" r:id="rId51"/>
    <p:sldId id="322" r:id="rId52"/>
    <p:sldId id="301" r:id="rId53"/>
    <p:sldId id="302" r:id="rId54"/>
    <p:sldId id="282" r:id="rId55"/>
    <p:sldId id="315" r:id="rId56"/>
    <p:sldId id="308" r:id="rId57"/>
    <p:sldId id="316" r:id="rId58"/>
    <p:sldId id="307" r:id="rId59"/>
    <p:sldId id="314" r:id="rId60"/>
    <p:sldId id="317" r:id="rId61"/>
    <p:sldId id="318" r:id="rId62"/>
    <p:sldId id="319" r:id="rId63"/>
    <p:sldId id="320" r:id="rId64"/>
    <p:sldId id="309" r:id="rId65"/>
    <p:sldId id="321" r:id="rId66"/>
  </p:sldIdLst>
  <p:sldSz cx="9144000" cy="6858000" type="screen4x3"/>
  <p:notesSz cx="7010400" cy="9236075"/>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88E"/>
    <a:srgbClr val="006666"/>
    <a:srgbClr val="422C16"/>
    <a:srgbClr val="0099CC"/>
    <a:srgbClr val="660066"/>
    <a:srgbClr val="660033"/>
    <a:srgbClr val="3366FF"/>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0932" autoAdjust="0"/>
  </p:normalViewPr>
  <p:slideViewPr>
    <p:cSldViewPr>
      <p:cViewPr varScale="1">
        <p:scale>
          <a:sx n="68" d="100"/>
          <a:sy n="68" d="100"/>
        </p:scale>
        <p:origin x="564" y="6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C79B5F7E-75C3-4253-BC5B-F744E76A8A1B}" type="datetimeFigureOut">
              <a:rPr lang="en-US" smtClean="0"/>
              <a:t>10/31/2017</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7FC1B4D4-F67C-491E-82FC-2D0F56DA462D}" type="slidenum">
              <a:rPr lang="en-US" smtClean="0"/>
              <a:t>‹#›</a:t>
            </a:fld>
            <a:endParaRPr lang="en-US"/>
          </a:p>
        </p:txBody>
      </p:sp>
    </p:spTree>
    <p:extLst>
      <p:ext uri="{BB962C8B-B14F-4D97-AF65-F5344CB8AC3E}">
        <p14:creationId xmlns:p14="http://schemas.microsoft.com/office/powerpoint/2010/main" val="1529873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EAE577FD-C751-4E3F-86C0-82E4CA885BBB}" type="datetimeFigureOut">
              <a:rPr lang="en-US" smtClean="0"/>
              <a:t>10/31/2017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92FCE175-8097-4684-9C9C-891CEF68935F}" type="slidenum">
              <a:rPr lang="en-US" smtClean="0"/>
              <a:t>‹#›</a:t>
            </a:fld>
            <a:endParaRPr lang="en-US"/>
          </a:p>
        </p:txBody>
      </p:sp>
    </p:spTree>
    <p:extLst>
      <p:ext uri="{BB962C8B-B14F-4D97-AF65-F5344CB8AC3E}">
        <p14:creationId xmlns:p14="http://schemas.microsoft.com/office/powerpoint/2010/main" val="166696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a:t>
            </a:fld>
            <a:endParaRPr lang="en-US"/>
          </a:p>
        </p:txBody>
      </p:sp>
    </p:spTree>
    <p:extLst>
      <p:ext uri="{BB962C8B-B14F-4D97-AF65-F5344CB8AC3E}">
        <p14:creationId xmlns:p14="http://schemas.microsoft.com/office/powerpoint/2010/main" val="128389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pose the question to the class. The teacher can call on specific students, ask for volunteers, or ask students to discuss it with an elbow partner and then discuss with the class.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10</a:t>
            </a:fld>
            <a:endParaRPr lang="en-US"/>
          </a:p>
        </p:txBody>
      </p:sp>
    </p:spTree>
    <p:extLst>
      <p:ext uri="{BB962C8B-B14F-4D97-AF65-F5344CB8AC3E}">
        <p14:creationId xmlns:p14="http://schemas.microsoft.com/office/powerpoint/2010/main" val="2618401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a:t>
            </a:r>
            <a:r>
              <a:rPr lang="en-US" dirty="0" smtClean="0"/>
              <a:t>The particles are more crowded</a:t>
            </a:r>
            <a:r>
              <a:rPr lang="en-US" baseline="0" dirty="0" smtClean="0"/>
              <a:t> in the lower temperature (colder) area and want to spread out</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11</a:t>
            </a:fld>
            <a:endParaRPr lang="en-US"/>
          </a:p>
        </p:txBody>
      </p:sp>
    </p:spTree>
    <p:extLst>
      <p:ext uri="{BB962C8B-B14F-4D97-AF65-F5344CB8AC3E}">
        <p14:creationId xmlns:p14="http://schemas.microsoft.com/office/powerpoint/2010/main" val="4284296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 </a:t>
            </a:r>
            <a:r>
              <a:rPr lang="en-US" dirty="0" smtClean="0"/>
              <a:t>Ask the students</a:t>
            </a:r>
            <a:r>
              <a:rPr lang="en-US" baseline="0" dirty="0" smtClean="0"/>
              <a:t> why the word naturally is underlined. If given the choice, matter will move from high pressure, high density to low pressure, low density. However, there are times when matter is forced to stay the same or move in the opposite direction. They will learn this concept in 7</a:t>
            </a:r>
            <a:r>
              <a:rPr lang="en-US" baseline="30000" dirty="0" smtClean="0"/>
              <a:t>th</a:t>
            </a:r>
            <a:r>
              <a:rPr lang="en-US" baseline="0" dirty="0" smtClean="0"/>
              <a:t> grade science in cells.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12</a:t>
            </a:fld>
            <a:endParaRPr lang="en-US"/>
          </a:p>
        </p:txBody>
      </p:sp>
    </p:spTree>
    <p:extLst>
      <p:ext uri="{BB962C8B-B14F-4D97-AF65-F5344CB8AC3E}">
        <p14:creationId xmlns:p14="http://schemas.microsoft.com/office/powerpoint/2010/main" val="371245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 to reinforce the movement of particles.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13</a:t>
            </a:fld>
            <a:endParaRPr lang="en-US"/>
          </a:p>
        </p:txBody>
      </p:sp>
    </p:spTree>
    <p:extLst>
      <p:ext uri="{BB962C8B-B14F-4D97-AF65-F5344CB8AC3E}">
        <p14:creationId xmlns:p14="http://schemas.microsoft.com/office/powerpoint/2010/main" val="279877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discuss the question with the class. Students should record the answers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14</a:t>
            </a:fld>
            <a:endParaRPr lang="en-US"/>
          </a:p>
        </p:txBody>
      </p:sp>
    </p:spTree>
    <p:extLst>
      <p:ext uri="{BB962C8B-B14F-4D97-AF65-F5344CB8AC3E}">
        <p14:creationId xmlns:p14="http://schemas.microsoft.com/office/powerpoint/2010/main" val="262973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discuss the question with the class. Students should record the answers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15</a:t>
            </a:fld>
            <a:endParaRPr lang="en-US"/>
          </a:p>
        </p:txBody>
      </p:sp>
    </p:spTree>
    <p:extLst>
      <p:ext uri="{BB962C8B-B14F-4D97-AF65-F5344CB8AC3E}">
        <p14:creationId xmlns:p14="http://schemas.microsoft.com/office/powerpoint/2010/main" val="4162274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Answer: </a:t>
            </a:r>
            <a:r>
              <a:rPr lang="en-US" dirty="0" smtClean="0"/>
              <a:t>The greater the difference in density (pressure) between</a:t>
            </a:r>
            <a:r>
              <a:rPr lang="en-US" baseline="0" dirty="0" smtClean="0"/>
              <a:t> areas, the faster the wind will blow.</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16</a:t>
            </a:fld>
            <a:endParaRPr lang="en-US"/>
          </a:p>
        </p:txBody>
      </p:sp>
    </p:spTree>
    <p:extLst>
      <p:ext uri="{BB962C8B-B14F-4D97-AF65-F5344CB8AC3E}">
        <p14:creationId xmlns:p14="http://schemas.microsoft.com/office/powerpoint/2010/main" val="4102736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17</a:t>
            </a:fld>
            <a:endParaRPr lang="en-US"/>
          </a:p>
        </p:txBody>
      </p:sp>
    </p:spTree>
    <p:extLst>
      <p:ext uri="{BB962C8B-B14F-4D97-AF65-F5344CB8AC3E}">
        <p14:creationId xmlns:p14="http://schemas.microsoft.com/office/powerpoint/2010/main" val="2175704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images and link on the slide to illustrate examples of convection currents. </a:t>
            </a:r>
            <a:r>
              <a:rPr lang="en-US" dirty="0" smtClean="0"/>
              <a:t>Remind students that in the water cycle, warm</a:t>
            </a:r>
            <a:r>
              <a:rPr lang="en-US" baseline="0" dirty="0" smtClean="0"/>
              <a:t> air rises, cools and condenses. </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18</a:t>
            </a:fld>
            <a:endParaRPr lang="en-US"/>
          </a:p>
        </p:txBody>
      </p:sp>
    </p:spTree>
    <p:extLst>
      <p:ext uri="{BB962C8B-B14F-4D97-AF65-F5344CB8AC3E}">
        <p14:creationId xmlns:p14="http://schemas.microsoft.com/office/powerpoint/2010/main" val="39670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19</a:t>
            </a:fld>
            <a:endParaRPr lang="en-US"/>
          </a:p>
        </p:txBody>
      </p:sp>
    </p:spTree>
    <p:extLst>
      <p:ext uri="{BB962C8B-B14F-4D97-AF65-F5344CB8AC3E}">
        <p14:creationId xmlns:p14="http://schemas.microsoft.com/office/powerpoint/2010/main" val="42812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Use the animation to illustrate the unequal heating of the </a:t>
            </a:r>
            <a:r>
              <a:rPr lang="en-US" baseline="0" smtClean="0"/>
              <a:t>earth’s surface.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a:t>
            </a:fld>
            <a:endParaRPr lang="en-US"/>
          </a:p>
        </p:txBody>
      </p:sp>
    </p:spTree>
    <p:extLst>
      <p:ext uri="{BB962C8B-B14F-4D97-AF65-F5344CB8AC3E}">
        <p14:creationId xmlns:p14="http://schemas.microsoft.com/office/powerpoint/2010/main" val="3392535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and pose the question to the class.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20</a:t>
            </a:fld>
            <a:endParaRPr lang="en-US"/>
          </a:p>
        </p:txBody>
      </p:sp>
    </p:spTree>
    <p:extLst>
      <p:ext uri="{BB962C8B-B14F-4D97-AF65-F5344CB8AC3E}">
        <p14:creationId xmlns:p14="http://schemas.microsoft.com/office/powerpoint/2010/main" val="881203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21</a:t>
            </a:fld>
            <a:endParaRPr lang="en-US"/>
          </a:p>
        </p:txBody>
      </p:sp>
    </p:spTree>
    <p:extLst>
      <p:ext uri="{BB962C8B-B14F-4D97-AF65-F5344CB8AC3E}">
        <p14:creationId xmlns:p14="http://schemas.microsoft.com/office/powerpoint/2010/main" val="752309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to illustrate the Coriolis Effect.</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22</a:t>
            </a:fld>
            <a:endParaRPr lang="en-US"/>
          </a:p>
        </p:txBody>
      </p:sp>
    </p:spTree>
    <p:extLst>
      <p:ext uri="{BB962C8B-B14F-4D97-AF65-F5344CB8AC3E}">
        <p14:creationId xmlns:p14="http://schemas.microsoft.com/office/powerpoint/2010/main" val="1241881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23</a:t>
            </a:fld>
            <a:endParaRPr lang="en-US"/>
          </a:p>
        </p:txBody>
      </p:sp>
    </p:spTree>
    <p:extLst>
      <p:ext uri="{BB962C8B-B14F-4D97-AF65-F5344CB8AC3E}">
        <p14:creationId xmlns:p14="http://schemas.microsoft.com/office/powerpoint/2010/main" val="3522102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 The students should draw arrows indicating the direction of wind on their own diagram in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24</a:t>
            </a:fld>
            <a:endParaRPr lang="en-US"/>
          </a:p>
        </p:txBody>
      </p:sp>
    </p:spTree>
    <p:extLst>
      <p:ext uri="{BB962C8B-B14F-4D97-AF65-F5344CB8AC3E}">
        <p14:creationId xmlns:p14="http://schemas.microsoft.com/office/powerpoint/2010/main" val="3568529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image on the diagram to illustrate the direction of winds.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25</a:t>
            </a:fld>
            <a:endParaRPr lang="en-US"/>
          </a:p>
        </p:txBody>
      </p:sp>
    </p:spTree>
    <p:extLst>
      <p:ext uri="{BB962C8B-B14F-4D97-AF65-F5344CB8AC3E}">
        <p14:creationId xmlns:p14="http://schemas.microsoft.com/office/powerpoint/2010/main" val="1853087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26</a:t>
            </a:fld>
            <a:endParaRPr lang="en-US"/>
          </a:p>
        </p:txBody>
      </p:sp>
    </p:spTree>
    <p:extLst>
      <p:ext uri="{BB962C8B-B14F-4D97-AF65-F5344CB8AC3E}">
        <p14:creationId xmlns:p14="http://schemas.microsoft.com/office/powerpoint/2010/main" val="1138903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27</a:t>
            </a:fld>
            <a:endParaRPr lang="en-US"/>
          </a:p>
        </p:txBody>
      </p:sp>
    </p:spTree>
    <p:extLst>
      <p:ext uri="{BB962C8B-B14F-4D97-AF65-F5344CB8AC3E}">
        <p14:creationId xmlns:p14="http://schemas.microsoft.com/office/powerpoint/2010/main" val="3274202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28</a:t>
            </a:fld>
            <a:endParaRPr lang="en-US"/>
          </a:p>
        </p:txBody>
      </p:sp>
    </p:spTree>
    <p:extLst>
      <p:ext uri="{BB962C8B-B14F-4D97-AF65-F5344CB8AC3E}">
        <p14:creationId xmlns:p14="http://schemas.microsoft.com/office/powerpoint/2010/main" val="2676100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29</a:t>
            </a:fld>
            <a:endParaRPr lang="en-US"/>
          </a:p>
        </p:txBody>
      </p:sp>
    </p:spTree>
    <p:extLst>
      <p:ext uri="{BB962C8B-B14F-4D97-AF65-F5344CB8AC3E}">
        <p14:creationId xmlns:p14="http://schemas.microsoft.com/office/powerpoint/2010/main" val="396628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a:t>
            </a:fld>
            <a:endParaRPr lang="en-US"/>
          </a:p>
        </p:txBody>
      </p:sp>
    </p:spTree>
    <p:extLst>
      <p:ext uri="{BB962C8B-B14F-4D97-AF65-F5344CB8AC3E}">
        <p14:creationId xmlns:p14="http://schemas.microsoft.com/office/powerpoint/2010/main" val="3496256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a:t>
            </a:r>
            <a:r>
              <a:rPr lang="en-US" baseline="0" dirty="0" smtClean="0"/>
              <a:t> information on the slide. The teacher can call on students to respond or ask for student responses. When ready, click the mouse to reveal the answers.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30</a:t>
            </a:fld>
            <a:endParaRPr lang="en-US"/>
          </a:p>
        </p:txBody>
      </p:sp>
    </p:spTree>
    <p:extLst>
      <p:ext uri="{BB962C8B-B14F-4D97-AF65-F5344CB8AC3E}">
        <p14:creationId xmlns:p14="http://schemas.microsoft.com/office/powerpoint/2010/main" val="3430408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31</a:t>
            </a:fld>
            <a:endParaRPr lang="en-US"/>
          </a:p>
        </p:txBody>
      </p:sp>
    </p:spTree>
    <p:extLst>
      <p:ext uri="{BB962C8B-B14F-4D97-AF65-F5344CB8AC3E}">
        <p14:creationId xmlns:p14="http://schemas.microsoft.com/office/powerpoint/2010/main" val="1644495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32</a:t>
            </a:fld>
            <a:endParaRPr lang="en-US"/>
          </a:p>
        </p:txBody>
      </p:sp>
    </p:spTree>
    <p:extLst>
      <p:ext uri="{BB962C8B-B14F-4D97-AF65-F5344CB8AC3E}">
        <p14:creationId xmlns:p14="http://schemas.microsoft.com/office/powerpoint/2010/main" val="2553929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a:t>
            </a:r>
            <a:r>
              <a:rPr lang="en-US" baseline="0" dirty="0" smtClean="0"/>
              <a:t> information on the slide. The teacher can call on students to respond or ask for student responses. When ready, click the mouse to reveal the answers.</a:t>
            </a:r>
            <a:endParaRPr lang="en-US" dirty="0" smtClean="0"/>
          </a:p>
        </p:txBody>
      </p:sp>
      <p:sp>
        <p:nvSpPr>
          <p:cNvPr id="4" name="Slide Number Placeholder 3"/>
          <p:cNvSpPr>
            <a:spLocks noGrp="1"/>
          </p:cNvSpPr>
          <p:nvPr>
            <p:ph type="sldNum" sz="quarter" idx="10"/>
          </p:nvPr>
        </p:nvSpPr>
        <p:spPr/>
        <p:txBody>
          <a:bodyPr/>
          <a:lstStyle/>
          <a:p>
            <a:fld id="{92FCE175-8097-4684-9C9C-891CEF68935F}" type="slidenum">
              <a:rPr lang="en-US" smtClean="0"/>
              <a:t>33</a:t>
            </a:fld>
            <a:endParaRPr lang="en-US"/>
          </a:p>
        </p:txBody>
      </p:sp>
    </p:spTree>
    <p:extLst>
      <p:ext uri="{BB962C8B-B14F-4D97-AF65-F5344CB8AC3E}">
        <p14:creationId xmlns:p14="http://schemas.microsoft.com/office/powerpoint/2010/main" val="3020405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Instructional Approach(s):</a:t>
            </a:r>
            <a:r>
              <a:rPr lang="en-US" baseline="0" dirty="0" smtClean="0"/>
              <a:t> The teacher should present the information on the slide.</a:t>
            </a:r>
            <a:endParaRPr lang="en-US" dirty="0" smtClean="0"/>
          </a:p>
        </p:txBody>
      </p:sp>
      <p:sp>
        <p:nvSpPr>
          <p:cNvPr id="4" name="Slide Number Placeholder 3"/>
          <p:cNvSpPr>
            <a:spLocks noGrp="1"/>
          </p:cNvSpPr>
          <p:nvPr>
            <p:ph type="sldNum" sz="quarter" idx="10"/>
          </p:nvPr>
        </p:nvSpPr>
        <p:spPr/>
        <p:txBody>
          <a:bodyPr/>
          <a:lstStyle/>
          <a:p>
            <a:fld id="{92FCE175-8097-4684-9C9C-891CEF68935F}" type="slidenum">
              <a:rPr lang="en-US" smtClean="0"/>
              <a:t>34</a:t>
            </a:fld>
            <a:endParaRPr lang="en-US"/>
          </a:p>
        </p:txBody>
      </p:sp>
    </p:spTree>
    <p:extLst>
      <p:ext uri="{BB962C8B-B14F-4D97-AF65-F5344CB8AC3E}">
        <p14:creationId xmlns:p14="http://schemas.microsoft.com/office/powerpoint/2010/main" val="543457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a:t>
            </a:r>
            <a:r>
              <a:rPr lang="en-US" baseline="0" dirty="0" smtClean="0"/>
              <a: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35</a:t>
            </a:fld>
            <a:endParaRPr lang="en-US"/>
          </a:p>
        </p:txBody>
      </p:sp>
    </p:spTree>
    <p:extLst>
      <p:ext uri="{BB962C8B-B14F-4D97-AF65-F5344CB8AC3E}">
        <p14:creationId xmlns:p14="http://schemas.microsoft.com/office/powerpoint/2010/main" val="707353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a:t>
            </a:r>
            <a:r>
              <a:rPr lang="en-US" baseline="0" dirty="0" smtClean="0"/>
              <a:t> should use the links to illustrate sea and land breezes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36</a:t>
            </a:fld>
            <a:endParaRPr lang="en-US"/>
          </a:p>
        </p:txBody>
      </p:sp>
    </p:spTree>
    <p:extLst>
      <p:ext uri="{BB962C8B-B14F-4D97-AF65-F5344CB8AC3E}">
        <p14:creationId xmlns:p14="http://schemas.microsoft.com/office/powerpoint/2010/main" val="1624040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use the images to illustrate sea and land breezes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37</a:t>
            </a:fld>
            <a:endParaRPr lang="en-US"/>
          </a:p>
        </p:txBody>
      </p:sp>
    </p:spTree>
    <p:extLst>
      <p:ext uri="{BB962C8B-B14F-4D97-AF65-F5344CB8AC3E}">
        <p14:creationId xmlns:p14="http://schemas.microsoft.com/office/powerpoint/2010/main" val="3577053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can have students answer the questions individually or with a partner.</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38</a:t>
            </a:fld>
            <a:endParaRPr lang="en-US"/>
          </a:p>
        </p:txBody>
      </p:sp>
    </p:spTree>
    <p:extLst>
      <p:ext uri="{BB962C8B-B14F-4D97-AF65-F5344CB8AC3E}">
        <p14:creationId xmlns:p14="http://schemas.microsoft.com/office/powerpoint/2010/main" val="3608862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Answer: </a:t>
            </a:r>
            <a:r>
              <a:rPr lang="en-US" dirty="0" smtClean="0"/>
              <a:t>The greater the difference in density (pressure) between</a:t>
            </a:r>
            <a:r>
              <a:rPr lang="en-US" baseline="0" dirty="0" smtClean="0"/>
              <a:t> areas, the faster the wind will blow.</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39</a:t>
            </a:fld>
            <a:endParaRPr lang="en-US"/>
          </a:p>
        </p:txBody>
      </p:sp>
    </p:spTree>
    <p:extLst>
      <p:ext uri="{BB962C8B-B14F-4D97-AF65-F5344CB8AC3E}">
        <p14:creationId xmlns:p14="http://schemas.microsoft.com/office/powerpoint/2010/main" val="375583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a:t>
            </a:r>
            <a:r>
              <a:rPr lang="en-US" baseline="0" dirty="0" smtClean="0"/>
              <a:t>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a:t>
            </a:fld>
            <a:endParaRPr lang="en-US"/>
          </a:p>
        </p:txBody>
      </p:sp>
    </p:spTree>
    <p:extLst>
      <p:ext uri="{BB962C8B-B14F-4D97-AF65-F5344CB8AC3E}">
        <p14:creationId xmlns:p14="http://schemas.microsoft.com/office/powerpoint/2010/main" val="2404892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Answer: </a:t>
            </a:r>
            <a:r>
              <a:rPr lang="en-US" dirty="0" smtClean="0"/>
              <a:t>The greater the difference in density (pressure) between</a:t>
            </a:r>
            <a:r>
              <a:rPr lang="en-US" baseline="0" dirty="0" smtClean="0"/>
              <a:t> areas, the faster the wind will blow.</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40</a:t>
            </a:fld>
            <a:endParaRPr lang="en-US"/>
          </a:p>
        </p:txBody>
      </p:sp>
    </p:spTree>
    <p:extLst>
      <p:ext uri="{BB962C8B-B14F-4D97-AF65-F5344CB8AC3E}">
        <p14:creationId xmlns:p14="http://schemas.microsoft.com/office/powerpoint/2010/main" val="1904368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a:t>
            </a:r>
            <a:r>
              <a:rPr lang="en-US" baseline="0" dirty="0" smtClean="0"/>
              <a:t> should label the diagrams on their notes. Click to the next slide to show the answers.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41</a:t>
            </a:fld>
            <a:endParaRPr lang="en-US"/>
          </a:p>
        </p:txBody>
      </p:sp>
    </p:spTree>
    <p:extLst>
      <p:ext uri="{BB962C8B-B14F-4D97-AF65-F5344CB8AC3E}">
        <p14:creationId xmlns:p14="http://schemas.microsoft.com/office/powerpoint/2010/main" val="167229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slide</a:t>
            </a:r>
            <a:r>
              <a:rPr lang="en-US" baseline="0" dirty="0" smtClean="0"/>
              <a:t> to ensure students have the correct answers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42</a:t>
            </a:fld>
            <a:endParaRPr lang="en-US"/>
          </a:p>
        </p:txBody>
      </p:sp>
    </p:spTree>
    <p:extLst>
      <p:ext uri="{BB962C8B-B14F-4D97-AF65-F5344CB8AC3E}">
        <p14:creationId xmlns:p14="http://schemas.microsoft.com/office/powerpoint/2010/main" val="4074851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Each student should complete the summarizer. </a:t>
            </a:r>
            <a:r>
              <a:rPr lang="en-US" sz="1200" kern="1200" smtClean="0">
                <a:solidFill>
                  <a:schemeClr val="tx1"/>
                </a:solidFill>
                <a:effectLst/>
                <a:latin typeface="+mn-lt"/>
                <a:ea typeface="+mn-ea"/>
                <a:cs typeface="+mn-cs"/>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92FCE175-8097-4684-9C9C-891CEF68935F}" type="slidenum">
              <a:rPr lang="en-US" smtClean="0"/>
              <a:t>43</a:t>
            </a:fld>
            <a:endParaRPr lang="en-US"/>
          </a:p>
        </p:txBody>
      </p:sp>
    </p:spTree>
    <p:extLst>
      <p:ext uri="{BB962C8B-B14F-4D97-AF65-F5344CB8AC3E}">
        <p14:creationId xmlns:p14="http://schemas.microsoft.com/office/powerpoint/2010/main" val="946795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44</a:t>
            </a:fld>
            <a:endParaRPr lang="en-US"/>
          </a:p>
        </p:txBody>
      </p:sp>
    </p:spTree>
    <p:extLst>
      <p:ext uri="{BB962C8B-B14F-4D97-AF65-F5344CB8AC3E}">
        <p14:creationId xmlns:p14="http://schemas.microsoft.com/office/powerpoint/2010/main" val="2503646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45</a:t>
            </a:fld>
            <a:endParaRPr lang="en-US"/>
          </a:p>
        </p:txBody>
      </p:sp>
    </p:spTree>
    <p:extLst>
      <p:ext uri="{BB962C8B-B14F-4D97-AF65-F5344CB8AC3E}">
        <p14:creationId xmlns:p14="http://schemas.microsoft.com/office/powerpoint/2010/main" val="1403183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46</a:t>
            </a:fld>
            <a:endParaRPr lang="en-US"/>
          </a:p>
        </p:txBody>
      </p:sp>
    </p:spTree>
    <p:extLst>
      <p:ext uri="{BB962C8B-B14F-4D97-AF65-F5344CB8AC3E}">
        <p14:creationId xmlns:p14="http://schemas.microsoft.com/office/powerpoint/2010/main" val="2908180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47</a:t>
            </a:fld>
            <a:endParaRPr lang="en-US"/>
          </a:p>
        </p:txBody>
      </p:sp>
    </p:spTree>
    <p:extLst>
      <p:ext uri="{BB962C8B-B14F-4D97-AF65-F5344CB8AC3E}">
        <p14:creationId xmlns:p14="http://schemas.microsoft.com/office/powerpoint/2010/main" val="798390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48</a:t>
            </a:fld>
            <a:endParaRPr lang="en-US"/>
          </a:p>
        </p:txBody>
      </p:sp>
    </p:spTree>
    <p:extLst>
      <p:ext uri="{BB962C8B-B14F-4D97-AF65-F5344CB8AC3E}">
        <p14:creationId xmlns:p14="http://schemas.microsoft.com/office/powerpoint/2010/main" val="803815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49</a:t>
            </a:fld>
            <a:endParaRPr lang="en-US"/>
          </a:p>
        </p:txBody>
      </p:sp>
    </p:spTree>
    <p:extLst>
      <p:ext uri="{BB962C8B-B14F-4D97-AF65-F5344CB8AC3E}">
        <p14:creationId xmlns:p14="http://schemas.microsoft.com/office/powerpoint/2010/main" val="326989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slide to review density.</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5</a:t>
            </a:fld>
            <a:endParaRPr lang="en-US"/>
          </a:p>
        </p:txBody>
      </p:sp>
    </p:spTree>
    <p:extLst>
      <p:ext uri="{BB962C8B-B14F-4D97-AF65-F5344CB8AC3E}">
        <p14:creationId xmlns:p14="http://schemas.microsoft.com/office/powerpoint/2010/main" val="20363242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50</a:t>
            </a:fld>
            <a:endParaRPr lang="en-US"/>
          </a:p>
        </p:txBody>
      </p:sp>
    </p:spTree>
    <p:extLst>
      <p:ext uri="{BB962C8B-B14F-4D97-AF65-F5344CB8AC3E}">
        <p14:creationId xmlns:p14="http://schemas.microsoft.com/office/powerpoint/2010/main" val="5465905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51</a:t>
            </a:fld>
            <a:endParaRPr lang="en-US"/>
          </a:p>
        </p:txBody>
      </p:sp>
    </p:spTree>
    <p:extLst>
      <p:ext uri="{BB962C8B-B14F-4D97-AF65-F5344CB8AC3E}">
        <p14:creationId xmlns:p14="http://schemas.microsoft.com/office/powerpoint/2010/main" val="10867375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52</a:t>
            </a:fld>
            <a:endParaRPr lang="en-US"/>
          </a:p>
        </p:txBody>
      </p:sp>
    </p:spTree>
    <p:extLst>
      <p:ext uri="{BB962C8B-B14F-4D97-AF65-F5344CB8AC3E}">
        <p14:creationId xmlns:p14="http://schemas.microsoft.com/office/powerpoint/2010/main" val="3604945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introduce the essential question</a:t>
            </a:r>
            <a:r>
              <a:rPr lang="en-US" baseline="0" dirty="0" smtClean="0"/>
              <a:t> and the standards that align to the essential question</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53</a:t>
            </a:fld>
            <a:endParaRPr lang="en-US"/>
          </a:p>
        </p:txBody>
      </p:sp>
    </p:spTree>
    <p:extLst>
      <p:ext uri="{BB962C8B-B14F-4D97-AF65-F5344CB8AC3E}">
        <p14:creationId xmlns:p14="http://schemas.microsoft.com/office/powerpoint/2010/main" val="4226130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Instructional Approach(s): Each student should complete the summarizer. </a:t>
            </a:r>
            <a:r>
              <a:rPr lang="en-US" sz="1200" kern="1200" smtClean="0">
                <a:solidFill>
                  <a:schemeClr val="tx1"/>
                </a:solidFill>
                <a:effectLst/>
                <a:latin typeface="+mn-lt"/>
                <a:ea typeface="+mn-ea"/>
                <a:cs typeface="+mn-cs"/>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92FCE175-8097-4684-9C9C-891CEF68935F}" type="slidenum">
              <a:rPr lang="en-US" smtClean="0"/>
              <a:t>54</a:t>
            </a:fld>
            <a:endParaRPr lang="en-US"/>
          </a:p>
        </p:txBody>
      </p:sp>
    </p:spTree>
    <p:extLst>
      <p:ext uri="{BB962C8B-B14F-4D97-AF65-F5344CB8AC3E}">
        <p14:creationId xmlns:p14="http://schemas.microsoft.com/office/powerpoint/2010/main" val="360481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a:t>
            </a:r>
            <a:r>
              <a:rPr lang="en-US" baseline="0" dirty="0" smtClean="0"/>
              <a:t> to the class and ask for student responses. </a:t>
            </a:r>
            <a:r>
              <a:rPr lang="en-US" dirty="0" smtClean="0"/>
              <a:t>Remind</a:t>
            </a:r>
            <a:r>
              <a:rPr lang="en-US" baseline="0" dirty="0" smtClean="0"/>
              <a:t> students that higher temperature means lower density and vice versa.</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6</a:t>
            </a:fld>
            <a:endParaRPr lang="en-US"/>
          </a:p>
        </p:txBody>
      </p:sp>
    </p:spTree>
    <p:extLst>
      <p:ext uri="{BB962C8B-B14F-4D97-AF65-F5344CB8AC3E}">
        <p14:creationId xmlns:p14="http://schemas.microsoft.com/office/powerpoint/2010/main" val="105337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use the slide to review the relationship between temperature, density, and pressure.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7</a:t>
            </a:fld>
            <a:endParaRPr lang="en-US"/>
          </a:p>
        </p:txBody>
      </p:sp>
    </p:spTree>
    <p:extLst>
      <p:ext uri="{BB962C8B-B14F-4D97-AF65-F5344CB8AC3E}">
        <p14:creationId xmlns:p14="http://schemas.microsoft.com/office/powerpoint/2010/main" val="141786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8</a:t>
            </a:fld>
            <a:endParaRPr lang="en-US"/>
          </a:p>
        </p:txBody>
      </p:sp>
    </p:spTree>
    <p:extLst>
      <p:ext uri="{BB962C8B-B14F-4D97-AF65-F5344CB8AC3E}">
        <p14:creationId xmlns:p14="http://schemas.microsoft.com/office/powerpoint/2010/main" val="148322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t>9</a:t>
            </a:fld>
            <a:endParaRPr lang="en-US"/>
          </a:p>
        </p:txBody>
      </p:sp>
    </p:spTree>
    <p:extLst>
      <p:ext uri="{BB962C8B-B14F-4D97-AF65-F5344CB8AC3E}">
        <p14:creationId xmlns:p14="http://schemas.microsoft.com/office/powerpoint/2010/main" val="115941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pPr/>
              <a:t>‹#›</a:t>
            </a:fld>
            <a:endParaRPr lang="es-ES"/>
          </a:p>
        </p:txBody>
      </p:sp>
    </p:spTree>
    <p:extLst>
      <p:ext uri="{BB962C8B-B14F-4D97-AF65-F5344CB8AC3E}">
        <p14:creationId xmlns:p14="http://schemas.microsoft.com/office/powerpoint/2010/main" val="279955757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pPr/>
              <a:t>‹#›</a:t>
            </a:fld>
            <a:endParaRPr lang="es-ES"/>
          </a:p>
        </p:txBody>
      </p:sp>
    </p:spTree>
    <p:extLst>
      <p:ext uri="{BB962C8B-B14F-4D97-AF65-F5344CB8AC3E}">
        <p14:creationId xmlns:p14="http://schemas.microsoft.com/office/powerpoint/2010/main" val="336676514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25345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89758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1046131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2367486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4386406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91002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2152787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431930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018084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171068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pPr/>
              <a:t>‹#›</a:t>
            </a:fld>
            <a:endParaRPr lang="es-ES"/>
          </a:p>
        </p:txBody>
      </p:sp>
    </p:spTree>
    <p:extLst>
      <p:ext uri="{BB962C8B-B14F-4D97-AF65-F5344CB8AC3E}">
        <p14:creationId xmlns:p14="http://schemas.microsoft.com/office/powerpoint/2010/main" val="30160668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5749441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9453800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143232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8326256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6215211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0989900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8298475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6328516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452839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420978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8704578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887560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5522111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1178007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7099060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16702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5401529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2815439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1650264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9602123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6757364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7075210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1497914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5301510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1555654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683713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71937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7237654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4990271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935484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335947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pPr/>
              <a:t>‹#›</a:t>
            </a:fld>
            <a:endParaRPr lang="es-ES"/>
          </a:p>
        </p:txBody>
      </p:sp>
    </p:spTree>
    <p:extLst>
      <p:ext uri="{BB962C8B-B14F-4D97-AF65-F5344CB8AC3E}">
        <p14:creationId xmlns:p14="http://schemas.microsoft.com/office/powerpoint/2010/main" val="165870872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0451132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7333608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644446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83193313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64006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55576750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609145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0023099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9169731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0273942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pPr/>
              <a:t>‹#›</a:t>
            </a:fld>
            <a:endParaRPr lang="es-ES"/>
          </a:p>
        </p:txBody>
      </p:sp>
    </p:spTree>
    <p:extLst>
      <p:ext uri="{BB962C8B-B14F-4D97-AF65-F5344CB8AC3E}">
        <p14:creationId xmlns:p14="http://schemas.microsoft.com/office/powerpoint/2010/main" val="246854114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4865243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66038595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2327447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5570027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394855824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419951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872246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499503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7357221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16215236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pPr/>
              <a:t>‹#›</a:t>
            </a:fld>
            <a:endParaRPr lang="es-ES"/>
          </a:p>
        </p:txBody>
      </p:sp>
    </p:spTree>
    <p:extLst>
      <p:ext uri="{BB962C8B-B14F-4D97-AF65-F5344CB8AC3E}">
        <p14:creationId xmlns:p14="http://schemas.microsoft.com/office/powerpoint/2010/main" val="36345307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59565988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21709026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82200281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60332410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BE7660-7351-4586-BAF4-C82D31929213}" type="datetimeFigureOut">
              <a:rPr lang="en-US" smtClean="0">
                <a:solidFill>
                  <a:prstClr val="black">
                    <a:lumMod val="50000"/>
                    <a:lumOff val="50000"/>
                  </a:prstClr>
                </a:solidFill>
              </a:rPr>
              <a:pPr/>
              <a:t>10/31/2017</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9953E7B-DFC5-4FDE-B080-3AF4AC6CAE5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9354898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4834741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449556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188570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9264742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0744774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pPr/>
              <a:t>‹#›</a:t>
            </a:fld>
            <a:endParaRPr lang="es-ES"/>
          </a:p>
        </p:txBody>
      </p:sp>
    </p:spTree>
    <p:extLst>
      <p:ext uri="{BB962C8B-B14F-4D97-AF65-F5344CB8AC3E}">
        <p14:creationId xmlns:p14="http://schemas.microsoft.com/office/powerpoint/2010/main" val="30772083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3309311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0832283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602100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6986645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6030457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441204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4161435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812456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0343020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768029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pPr/>
              <a:t>‹#›</a:t>
            </a:fld>
            <a:endParaRPr lang="es-ES"/>
          </a:p>
        </p:txBody>
      </p:sp>
    </p:spTree>
    <p:extLst>
      <p:ext uri="{BB962C8B-B14F-4D97-AF65-F5344CB8AC3E}">
        <p14:creationId xmlns:p14="http://schemas.microsoft.com/office/powerpoint/2010/main" val="5792659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2370853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8348719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2499819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9305667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3760682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3983341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3437673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3751162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2074252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0617187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pPr/>
              <a:t>‹#›</a:t>
            </a:fld>
            <a:endParaRPr lang="es-ES"/>
          </a:p>
        </p:txBody>
      </p:sp>
    </p:spTree>
    <p:extLst>
      <p:ext uri="{BB962C8B-B14F-4D97-AF65-F5344CB8AC3E}">
        <p14:creationId xmlns:p14="http://schemas.microsoft.com/office/powerpoint/2010/main" val="10765903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6306379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4842263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5704168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868648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332861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1982676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3932022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8663076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2890700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83959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pPr/>
              <a:t>‹#›</a:t>
            </a:fld>
            <a:endParaRPr lang="es-ES"/>
          </a:p>
        </p:txBody>
      </p:sp>
    </p:spTree>
    <p:extLst>
      <p:ext uri="{BB962C8B-B14F-4D97-AF65-F5344CB8AC3E}">
        <p14:creationId xmlns:p14="http://schemas.microsoft.com/office/powerpoint/2010/main" val="53423960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314724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2615485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5140478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3686793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5103971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432679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2596132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165382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14649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8808808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pPr/>
              <a:t>‹#›</a:t>
            </a:fld>
            <a:endParaRPr lang="es-ES"/>
          </a:p>
        </p:txBody>
      </p:sp>
    </p:spTree>
    <p:extLst>
      <p:ext uri="{BB962C8B-B14F-4D97-AF65-F5344CB8AC3E}">
        <p14:creationId xmlns:p14="http://schemas.microsoft.com/office/powerpoint/2010/main" val="196075029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3556415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074438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6264653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6802963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7739224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4424494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0542483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2197639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9414599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0414781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698976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806600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3617025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89500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5BBE7660-7351-4586-BAF4-C82D31929213}" type="datetimeFigureOut">
              <a:rPr lang="en-US" smtClean="0">
                <a:solidFill>
                  <a:prstClr val="black">
                    <a:lumMod val="50000"/>
                    <a:lumOff val="50000"/>
                  </a:prstClr>
                </a:solidFill>
                <a:latin typeface="Trebuchet MS"/>
                <a:cs typeface="+mn-cs"/>
              </a:rPr>
              <a:pPr fontAlgn="auto">
                <a:spcBef>
                  <a:spcPts val="0"/>
                </a:spcBef>
                <a:spcAft>
                  <a:spcPts val="0"/>
                </a:spcAft>
              </a:pPr>
              <a:t>10/31/2017</a:t>
            </a:fld>
            <a:endParaRPr lang="en-US">
              <a:solidFill>
                <a:prstClr val="black">
                  <a:lumMod val="50000"/>
                  <a:lumOff val="50000"/>
                </a:prstClr>
              </a:solidFill>
              <a:latin typeface="Trebuchet MS"/>
              <a:cs typeface="+mn-c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19953E7B-DFC5-4FDE-B080-3AF4AC6CAE53}" type="slidenum">
              <a:rPr lang="en-US" smtClean="0">
                <a:solidFill>
                  <a:prstClr val="black">
                    <a:lumMod val="50000"/>
                    <a:lumOff val="50000"/>
                  </a:prstClr>
                </a:solidFill>
                <a:latin typeface="Trebuchet MS"/>
                <a:cs typeface="+mn-cs"/>
              </a:rPr>
              <a:pPr fontAlgn="auto">
                <a:spcBef>
                  <a:spcPts val="0"/>
                </a:spcBef>
                <a:spcAft>
                  <a:spcPts val="0"/>
                </a:spcAft>
              </a:pPr>
              <a:t>‹#›</a:t>
            </a:fld>
            <a:endParaRPr lang="en-US">
              <a:solidFill>
                <a:prstClr val="black">
                  <a:lumMod val="50000"/>
                  <a:lumOff val="50000"/>
                </a:prstClr>
              </a:solidFill>
              <a:latin typeface="Trebuchet MS"/>
              <a:cs typeface="+mn-cs"/>
            </a:endParaRPr>
          </a:p>
        </p:txBody>
      </p:sp>
    </p:spTree>
    <p:extLst>
      <p:ext uri="{BB962C8B-B14F-4D97-AF65-F5344CB8AC3E}">
        <p14:creationId xmlns:p14="http://schemas.microsoft.com/office/powerpoint/2010/main" val="13137447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5BBE7660-7351-4586-BAF4-C82D31929213}" type="datetimeFigureOut">
              <a:rPr lang="en-US" smtClean="0">
                <a:solidFill>
                  <a:prstClr val="black">
                    <a:lumMod val="50000"/>
                    <a:lumOff val="50000"/>
                  </a:prstClr>
                </a:solidFill>
                <a:latin typeface="Trebuchet MS"/>
                <a:cs typeface="+mn-cs"/>
              </a:rPr>
              <a:pPr fontAlgn="auto">
                <a:spcBef>
                  <a:spcPts val="0"/>
                </a:spcBef>
                <a:spcAft>
                  <a:spcPts val="0"/>
                </a:spcAft>
              </a:pPr>
              <a:t>10/31/2017</a:t>
            </a:fld>
            <a:endParaRPr lang="en-US">
              <a:solidFill>
                <a:prstClr val="black">
                  <a:lumMod val="50000"/>
                  <a:lumOff val="50000"/>
                </a:prstClr>
              </a:solidFill>
              <a:latin typeface="Trebuchet MS"/>
              <a:cs typeface="+mn-c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en-US">
              <a:solidFill>
                <a:prstClr val="black">
                  <a:lumMod val="50000"/>
                  <a:lumOff val="50000"/>
                </a:prstClr>
              </a:solidFill>
              <a:latin typeface="Trebuchet MS"/>
              <a:cs typeface="+mn-c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19953E7B-DFC5-4FDE-B080-3AF4AC6CAE53}" type="slidenum">
              <a:rPr lang="en-US" smtClean="0">
                <a:solidFill>
                  <a:prstClr val="black">
                    <a:lumMod val="50000"/>
                    <a:lumOff val="50000"/>
                  </a:prstClr>
                </a:solidFill>
                <a:latin typeface="Trebuchet MS"/>
                <a:cs typeface="+mn-cs"/>
              </a:rPr>
              <a:pPr fontAlgn="auto">
                <a:spcBef>
                  <a:spcPts val="0"/>
                </a:spcBef>
                <a:spcAft>
                  <a:spcPts val="0"/>
                </a:spcAft>
              </a:pPr>
              <a:t>‹#›</a:t>
            </a:fld>
            <a:endParaRPr lang="en-US">
              <a:solidFill>
                <a:prstClr val="black">
                  <a:lumMod val="50000"/>
                  <a:lumOff val="50000"/>
                </a:prstClr>
              </a:solidFill>
              <a:latin typeface="Trebuchet MS"/>
              <a:cs typeface="+mn-cs"/>
            </a:endParaRPr>
          </a:p>
        </p:txBody>
      </p:sp>
    </p:spTree>
    <p:extLst>
      <p:ext uri="{BB962C8B-B14F-4D97-AF65-F5344CB8AC3E}">
        <p14:creationId xmlns:p14="http://schemas.microsoft.com/office/powerpoint/2010/main" val="40770198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70343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750714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860187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88088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516B18-1208-40A1-8328-C872496D6AB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9820931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1.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www.healthyheating.com/Definitions/heat-transfer-convection.htm#.VD7SIfmjOSo"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atmosedu.com/meteor/Animations/43_Angle%20of%20Sun/43.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90.xml"/><Relationship Id="rId6" Type="http://schemas.openxmlformats.org/officeDocument/2006/relationships/hyperlink" Target="http://www.classzone.com/books/earth_science/terc/content/visualizations/es1905/es1905page01.cfm?chapter_no=visualization" TargetMode="External"/><Relationship Id="rId5" Type="http://schemas.openxmlformats.org/officeDocument/2006/relationships/hyperlink" Target="http://www.classzone.com/books/earth_science/terc/content/visualizations/es1904/es1904page01.cfm?chapter_no=visualization"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0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9.xml"/><Relationship Id="rId5" Type="http://schemas.microsoft.com/office/2007/relationships/hdphoto" Target="../media/hdphoto1.wdp"/><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12.xml"/><Relationship Id="rId5" Type="http://schemas.openxmlformats.org/officeDocument/2006/relationships/hyperlink" Target="http://www.nc-climate.ncsu.edu/edu/k12/.breezes" TargetMode="Externa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ZQV72Yzmjyc"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www.classzone.com/books/earth_science/terc/content/visualizations/es1903/es1903page01.cfm?chapter_no=visualiza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UY" sz="5400" b="1" dirty="0" err="1" smtClean="0">
                <a:solidFill>
                  <a:srgbClr val="0C788E"/>
                </a:solidFill>
                <a:latin typeface="Calibri" pitchFamily="34" charset="0"/>
              </a:rPr>
              <a:t>Warm</a:t>
            </a:r>
            <a:r>
              <a:rPr lang="es-UY" sz="5400" b="1" dirty="0" smtClean="0">
                <a:solidFill>
                  <a:srgbClr val="0C788E"/>
                </a:solidFill>
                <a:latin typeface="Calibri" pitchFamily="34" charset="0"/>
              </a:rPr>
              <a:t> up:</a:t>
            </a:r>
            <a:endParaRPr lang="es-ES" sz="5400" b="1" dirty="0">
              <a:solidFill>
                <a:srgbClr val="0C788E"/>
              </a:solidFill>
              <a:latin typeface="Calibri" pitchFamily="34" charset="0"/>
            </a:endParaRPr>
          </a:p>
        </p:txBody>
      </p:sp>
      <p:sp>
        <p:nvSpPr>
          <p:cNvPr id="5" name="Rectangle 150"/>
          <p:cNvSpPr txBox="1">
            <a:spLocks noChangeArrowheads="1"/>
          </p:cNvSpPr>
          <p:nvPr/>
        </p:nvSpPr>
        <p:spPr bwMode="auto">
          <a:xfrm>
            <a:off x="190706" y="973646"/>
            <a:ext cx="8784976" cy="223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800" b="1" dirty="0" err="1" smtClean="0">
                <a:solidFill>
                  <a:srgbClr val="0C788E"/>
                </a:solidFill>
                <a:latin typeface="Calibri" pitchFamily="34" charset="0"/>
              </a:rPr>
              <a:t>What</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is</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the</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Corilosis</a:t>
            </a:r>
            <a:r>
              <a:rPr lang="es-ES" sz="4800" b="1" dirty="0" smtClean="0">
                <a:solidFill>
                  <a:srgbClr val="0C788E"/>
                </a:solidFill>
                <a:latin typeface="Calibri" pitchFamily="34" charset="0"/>
              </a:rPr>
              <a:t> </a:t>
            </a:r>
            <a:r>
              <a:rPr lang="es-ES" sz="4800" b="1" dirty="0" err="1" smtClean="0">
                <a:solidFill>
                  <a:srgbClr val="0C788E"/>
                </a:solidFill>
                <a:latin typeface="Calibri" pitchFamily="34" charset="0"/>
              </a:rPr>
              <a:t>Effect</a:t>
            </a:r>
            <a:r>
              <a:rPr lang="es-ES" sz="4800" b="1" dirty="0" smtClean="0">
                <a:solidFill>
                  <a:srgbClr val="0C788E"/>
                </a:solidFill>
                <a:latin typeface="Calibri" pitchFamily="34" charset="0"/>
              </a:rPr>
              <a:t>?  </a:t>
            </a:r>
            <a:endParaRPr lang="es-ES" sz="4800" b="1" dirty="0">
              <a:solidFill>
                <a:srgbClr val="0C788E"/>
              </a:solidFill>
              <a:latin typeface="Calibri" pitchFamily="34" charset="0"/>
            </a:endParaRPr>
          </a:p>
        </p:txBody>
      </p:sp>
      <p:sp>
        <p:nvSpPr>
          <p:cNvPr id="8" name="Rectangle 7"/>
          <p:cNvSpPr/>
          <p:nvPr/>
        </p:nvSpPr>
        <p:spPr>
          <a:xfrm>
            <a:off x="107505" y="3212976"/>
            <a:ext cx="9036496" cy="3539430"/>
          </a:xfrm>
          <a:prstGeom prst="rect">
            <a:avLst/>
          </a:prstGeom>
        </p:spPr>
        <p:txBody>
          <a:bodyPr wrap="square">
            <a:spAutoFit/>
          </a:bodyPr>
          <a:lstStyle/>
          <a:p>
            <a:pPr lvl="0"/>
            <a:r>
              <a:rPr lang="en-US" sz="2800" b="1" dirty="0">
                <a:solidFill>
                  <a:srgbClr val="006666"/>
                </a:solidFill>
                <a:latin typeface="Calibri" pitchFamily="34" charset="0"/>
              </a:rPr>
              <a:t>Standards:</a:t>
            </a:r>
          </a:p>
          <a:p>
            <a:pPr lvl="0"/>
            <a:r>
              <a:rPr lang="en-US" sz="2800" b="1" dirty="0">
                <a:solidFill>
                  <a:srgbClr val="006666"/>
                </a:solidFill>
                <a:latin typeface="Calibri" pitchFamily="34" charset="0"/>
              </a:rPr>
              <a:t>S6E4a. Demonstrate that land and water absorb and lose heat at different rates and explain the resulting effects on weather patterns.</a:t>
            </a:r>
            <a:endParaRPr lang="en-US" sz="2800" b="1" dirty="0" smtClean="0">
              <a:solidFill>
                <a:srgbClr val="006666"/>
              </a:solidFill>
              <a:latin typeface="Calibri" pitchFamily="34" charset="0"/>
            </a:endParaRPr>
          </a:p>
          <a:p>
            <a:pPr lvl="0"/>
            <a:r>
              <a:rPr lang="en-US" sz="2800" b="1" dirty="0" smtClean="0">
                <a:solidFill>
                  <a:srgbClr val="006666"/>
                </a:solidFill>
                <a:latin typeface="Calibri" pitchFamily="34" charset="0"/>
              </a:rPr>
              <a:t>S6E4b</a:t>
            </a:r>
            <a:r>
              <a:rPr lang="en-US" sz="2800" b="1" dirty="0">
                <a:solidFill>
                  <a:srgbClr val="006666"/>
                </a:solidFill>
                <a:latin typeface="Calibri" pitchFamily="34" charset="0"/>
              </a:rPr>
              <a:t>. Relate unequal heating of land and water </a:t>
            </a:r>
            <a:r>
              <a:rPr lang="en-US" sz="2800" b="1" dirty="0" smtClean="0">
                <a:solidFill>
                  <a:srgbClr val="006666"/>
                </a:solidFill>
                <a:latin typeface="Calibri" pitchFamily="34" charset="0"/>
              </a:rPr>
              <a:t> </a:t>
            </a:r>
            <a:br>
              <a:rPr lang="en-US" sz="2800" b="1" dirty="0" smtClean="0">
                <a:solidFill>
                  <a:srgbClr val="006666"/>
                </a:solidFill>
                <a:latin typeface="Calibri" pitchFamily="34" charset="0"/>
              </a:rPr>
            </a:br>
            <a:r>
              <a:rPr lang="en-US" sz="2800" b="1" dirty="0" smtClean="0">
                <a:solidFill>
                  <a:srgbClr val="006666"/>
                </a:solidFill>
                <a:latin typeface="Calibri" pitchFamily="34" charset="0"/>
              </a:rPr>
              <a:t> surfaces to </a:t>
            </a:r>
            <a:r>
              <a:rPr lang="en-US" sz="2800" b="1" dirty="0">
                <a:solidFill>
                  <a:srgbClr val="006666"/>
                </a:solidFill>
                <a:latin typeface="Calibri" pitchFamily="34" charset="0"/>
              </a:rPr>
              <a:t>form large global wind systems…</a:t>
            </a:r>
          </a:p>
          <a:p>
            <a:pPr lvl="0"/>
            <a:r>
              <a:rPr lang="en-US" sz="2800" b="1" dirty="0">
                <a:solidFill>
                  <a:srgbClr val="006666"/>
                </a:solidFill>
                <a:latin typeface="Calibri" pitchFamily="34" charset="0"/>
              </a:rPr>
              <a:t> S6E2c. Relate the tilt of the earth to the distribution of  </a:t>
            </a:r>
            <a:r>
              <a:rPr lang="en-US" sz="2800" b="1" dirty="0" smtClean="0">
                <a:solidFill>
                  <a:srgbClr val="006666"/>
                </a:solidFill>
                <a:latin typeface="Calibri" pitchFamily="34" charset="0"/>
              </a:rPr>
              <a:t>sunlight </a:t>
            </a:r>
            <a:r>
              <a:rPr lang="en-US" sz="2800" b="1" dirty="0">
                <a:solidFill>
                  <a:srgbClr val="006666"/>
                </a:solidFill>
                <a:latin typeface="Calibri" pitchFamily="34" charset="0"/>
              </a:rPr>
              <a:t>throughout the year and its effect on climate.</a:t>
            </a:r>
          </a:p>
        </p:txBody>
      </p:sp>
    </p:spTree>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24936" cy="1368152"/>
          </a:xfrm>
        </p:spPr>
        <p:txBody>
          <a:bodyPr/>
          <a:lstStyle/>
          <a:p>
            <a:r>
              <a:rPr lang="en-US" sz="4000" b="1" dirty="0" smtClean="0">
                <a:solidFill>
                  <a:srgbClr val="006666"/>
                </a:solidFill>
                <a:latin typeface="Calibri" pitchFamily="34" charset="0"/>
              </a:rPr>
              <a:t>In which direction would the wind move below.</a:t>
            </a:r>
            <a:endParaRPr lang="en-US" sz="4000" b="1" dirty="0">
              <a:solidFill>
                <a:srgbClr val="006666"/>
              </a:solidFill>
              <a:latin typeface="Calibri" pitchFamily="34" charset="0"/>
            </a:endParaRPr>
          </a:p>
        </p:txBody>
      </p:sp>
      <p:grpSp>
        <p:nvGrpSpPr>
          <p:cNvPr id="12" name="Group 11"/>
          <p:cNvGrpSpPr/>
          <p:nvPr/>
        </p:nvGrpSpPr>
        <p:grpSpPr>
          <a:xfrm>
            <a:off x="665994" y="1631229"/>
            <a:ext cx="7985811" cy="3228298"/>
            <a:chOff x="665994" y="1631229"/>
            <a:chExt cx="7985811" cy="3228298"/>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94" y="1631229"/>
              <a:ext cx="3456384" cy="32282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231" y="1631229"/>
              <a:ext cx="3480574" cy="3223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676393" y="4849375"/>
            <a:ext cx="3240360" cy="1819985"/>
            <a:chOff x="676393" y="4849375"/>
            <a:chExt cx="3240360" cy="1819985"/>
          </a:xfrm>
        </p:grpSpPr>
        <p:sp>
          <p:nvSpPr>
            <p:cNvPr id="5" name="Title 1"/>
            <p:cNvSpPr txBox="1">
              <a:spLocks/>
            </p:cNvSpPr>
            <p:nvPr/>
          </p:nvSpPr>
          <p:spPr bwMode="auto">
            <a:xfrm>
              <a:off x="676393" y="48493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050380" y="5456327"/>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Density</a:t>
              </a:r>
            </a:p>
          </p:txBody>
        </p:sp>
        <p:sp>
          <p:nvSpPr>
            <p:cNvPr id="9" name="Title 1"/>
            <p:cNvSpPr txBox="1">
              <a:spLocks/>
            </p:cNvSpPr>
            <p:nvPr/>
          </p:nvSpPr>
          <p:spPr bwMode="auto">
            <a:xfrm>
              <a:off x="1031054" y="587727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Pressure</a:t>
              </a:r>
              <a:endParaRPr lang="en-US" sz="3600" b="1" dirty="0">
                <a:solidFill>
                  <a:srgbClr val="006666"/>
                </a:solidFill>
                <a:latin typeface="Calibri" pitchFamily="34" charset="0"/>
              </a:endParaRPr>
            </a:p>
          </p:txBody>
        </p:sp>
      </p:grpSp>
      <p:grpSp>
        <p:nvGrpSpPr>
          <p:cNvPr id="14" name="Group 13"/>
          <p:cNvGrpSpPr/>
          <p:nvPr/>
        </p:nvGrpSpPr>
        <p:grpSpPr>
          <a:xfrm>
            <a:off x="5291338" y="4859527"/>
            <a:ext cx="3346211" cy="1782658"/>
            <a:chOff x="5291338" y="4859527"/>
            <a:chExt cx="3346211" cy="1782658"/>
          </a:xfrm>
        </p:grpSpPr>
        <p:sp>
          <p:nvSpPr>
            <p:cNvPr id="6" name="Title 1"/>
            <p:cNvSpPr txBox="1">
              <a:spLocks/>
            </p:cNvSpPr>
            <p:nvPr/>
          </p:nvSpPr>
          <p:spPr bwMode="auto">
            <a:xfrm>
              <a:off x="5291338" y="485952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8" name="Title 1"/>
            <p:cNvSpPr txBox="1">
              <a:spLocks/>
            </p:cNvSpPr>
            <p:nvPr/>
          </p:nvSpPr>
          <p:spPr bwMode="auto">
            <a:xfrm>
              <a:off x="5750116" y="5331885"/>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10" name="Title 1"/>
            <p:cNvSpPr txBox="1">
              <a:spLocks/>
            </p:cNvSpPr>
            <p:nvPr/>
          </p:nvSpPr>
          <p:spPr bwMode="auto">
            <a:xfrm>
              <a:off x="5397189" y="585009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Pressure</a:t>
              </a:r>
              <a:endParaRPr lang="en-US" sz="3600" b="1" dirty="0">
                <a:solidFill>
                  <a:srgbClr val="006666"/>
                </a:solidFill>
                <a:latin typeface="Calibri" pitchFamily="34" charset="0"/>
              </a:endParaRPr>
            </a:p>
          </p:txBody>
        </p:sp>
      </p:grpSp>
      <p:sp>
        <p:nvSpPr>
          <p:cNvPr id="11" name="Left Arrow 10"/>
          <p:cNvSpPr/>
          <p:nvPr/>
        </p:nvSpPr>
        <p:spPr>
          <a:xfrm>
            <a:off x="2991437" y="2693538"/>
            <a:ext cx="3142440" cy="1191734"/>
          </a:xfrm>
          <a:prstGeom prst="leftArrow">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89780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0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4120" y="116632"/>
            <a:ext cx="3456384" cy="1368152"/>
          </a:xfrm>
        </p:spPr>
        <p:txBody>
          <a:bodyPr/>
          <a:lstStyle/>
          <a:p>
            <a:r>
              <a:rPr lang="en-US" sz="8000" b="1" dirty="0" smtClean="0">
                <a:solidFill>
                  <a:srgbClr val="006666"/>
                </a:solidFill>
                <a:latin typeface="Calibri" pitchFamily="34" charset="0"/>
              </a:rPr>
              <a:t>Why?</a:t>
            </a:r>
            <a:endParaRPr lang="en-US" sz="8000" b="1" dirty="0">
              <a:solidFill>
                <a:srgbClr val="006666"/>
              </a:solidFill>
              <a:latin typeface="Calibri" pitchFamily="34" charset="0"/>
            </a:endParaRPr>
          </a:p>
        </p:txBody>
      </p:sp>
      <p:grpSp>
        <p:nvGrpSpPr>
          <p:cNvPr id="14" name="Group 13"/>
          <p:cNvGrpSpPr/>
          <p:nvPr/>
        </p:nvGrpSpPr>
        <p:grpSpPr>
          <a:xfrm>
            <a:off x="665994" y="1631229"/>
            <a:ext cx="7985811" cy="3228298"/>
            <a:chOff x="665994" y="1631229"/>
            <a:chExt cx="7985811" cy="3228298"/>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94" y="1631229"/>
              <a:ext cx="3456384" cy="32282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231" y="1631229"/>
              <a:ext cx="3480574" cy="3223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676393" y="4849375"/>
            <a:ext cx="3240360" cy="1819985"/>
            <a:chOff x="676393" y="4849375"/>
            <a:chExt cx="3240360" cy="1819985"/>
          </a:xfrm>
        </p:grpSpPr>
        <p:sp>
          <p:nvSpPr>
            <p:cNvPr id="5" name="Title 1"/>
            <p:cNvSpPr txBox="1">
              <a:spLocks/>
            </p:cNvSpPr>
            <p:nvPr/>
          </p:nvSpPr>
          <p:spPr bwMode="auto">
            <a:xfrm>
              <a:off x="676393" y="48493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050380" y="5456327"/>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Density</a:t>
              </a:r>
            </a:p>
          </p:txBody>
        </p:sp>
        <p:sp>
          <p:nvSpPr>
            <p:cNvPr id="9" name="Title 1"/>
            <p:cNvSpPr txBox="1">
              <a:spLocks/>
            </p:cNvSpPr>
            <p:nvPr/>
          </p:nvSpPr>
          <p:spPr bwMode="auto">
            <a:xfrm>
              <a:off x="1031054" y="587727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Pressure</a:t>
              </a:r>
              <a:endParaRPr lang="en-US" sz="3600" b="1" dirty="0">
                <a:solidFill>
                  <a:srgbClr val="006666"/>
                </a:solidFill>
                <a:latin typeface="Calibri" pitchFamily="34" charset="0"/>
              </a:endParaRPr>
            </a:p>
          </p:txBody>
        </p:sp>
      </p:grpSp>
      <p:grpSp>
        <p:nvGrpSpPr>
          <p:cNvPr id="13" name="Group 12"/>
          <p:cNvGrpSpPr/>
          <p:nvPr/>
        </p:nvGrpSpPr>
        <p:grpSpPr>
          <a:xfrm>
            <a:off x="5291338" y="4859527"/>
            <a:ext cx="3346211" cy="1782658"/>
            <a:chOff x="5291338" y="4859527"/>
            <a:chExt cx="3346211" cy="1782658"/>
          </a:xfrm>
        </p:grpSpPr>
        <p:sp>
          <p:nvSpPr>
            <p:cNvPr id="6" name="Title 1"/>
            <p:cNvSpPr txBox="1">
              <a:spLocks/>
            </p:cNvSpPr>
            <p:nvPr/>
          </p:nvSpPr>
          <p:spPr bwMode="auto">
            <a:xfrm>
              <a:off x="5291338" y="485952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8" name="Title 1"/>
            <p:cNvSpPr txBox="1">
              <a:spLocks/>
            </p:cNvSpPr>
            <p:nvPr/>
          </p:nvSpPr>
          <p:spPr bwMode="auto">
            <a:xfrm>
              <a:off x="5750116" y="5331885"/>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10" name="Title 1"/>
            <p:cNvSpPr txBox="1">
              <a:spLocks/>
            </p:cNvSpPr>
            <p:nvPr/>
          </p:nvSpPr>
          <p:spPr bwMode="auto">
            <a:xfrm>
              <a:off x="5397189" y="585009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Pressure</a:t>
              </a:r>
              <a:endParaRPr lang="en-US" sz="3600" b="1" dirty="0">
                <a:solidFill>
                  <a:srgbClr val="006666"/>
                </a:solidFill>
                <a:latin typeface="Calibri" pitchFamily="34" charset="0"/>
              </a:endParaRPr>
            </a:p>
          </p:txBody>
        </p:sp>
      </p:grpSp>
      <p:sp>
        <p:nvSpPr>
          <p:cNvPr id="11" name="Left Arrow 10"/>
          <p:cNvSpPr/>
          <p:nvPr/>
        </p:nvSpPr>
        <p:spPr>
          <a:xfrm>
            <a:off x="2991437" y="2693538"/>
            <a:ext cx="3142440" cy="1191734"/>
          </a:xfrm>
          <a:prstGeom prst="leftArrow">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1228819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10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22" presetClass="entr" presetSubtype="2" fill="hold" grpId="0" nodeType="after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1000"/>
                                        <p:tgtEl>
                                          <p:spTgt spid="11"/>
                                        </p:tgtEl>
                                      </p:cBhvr>
                                    </p:animEffect>
                                  </p:childTnLst>
                                </p:cTn>
                              </p:par>
                            </p:childTnLst>
                          </p:cTn>
                        </p:par>
                        <p:par>
                          <p:cTn id="25" fill="hold">
                            <p:stCondLst>
                              <p:cond delay="6000"/>
                            </p:stCondLst>
                            <p:childTnLst>
                              <p:par>
                                <p:cTn id="26" presetID="42" presetClass="entr" presetSubtype="0" fill="hold" grpId="0" nodeType="afterEffect">
                                  <p:stCondLst>
                                    <p:cond delay="20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181" y="116632"/>
            <a:ext cx="8568952" cy="2160240"/>
          </a:xfrm>
        </p:spPr>
        <p:txBody>
          <a:bodyPr/>
          <a:lstStyle/>
          <a:p>
            <a:r>
              <a:rPr lang="en-US" sz="3600" b="1" dirty="0" smtClean="0">
                <a:solidFill>
                  <a:srgbClr val="006666"/>
                </a:solidFill>
                <a:latin typeface="Calibri" pitchFamily="34" charset="0"/>
              </a:rPr>
              <a:t>Think of it this </a:t>
            </a:r>
            <a:r>
              <a:rPr lang="en-US" sz="3600" b="1" u="sng" dirty="0" smtClean="0">
                <a:solidFill>
                  <a:srgbClr val="006666"/>
                </a:solidFill>
                <a:latin typeface="Calibri" pitchFamily="34" charset="0"/>
              </a:rPr>
              <a:t>way…matter naturally wants to move from where it is crowded to where it is less crowded</a:t>
            </a:r>
            <a:r>
              <a:rPr lang="en-US" sz="3600" b="1" dirty="0" smtClean="0">
                <a:solidFill>
                  <a:srgbClr val="006666"/>
                </a:solidFill>
                <a:latin typeface="Calibri" pitchFamily="34" charset="0"/>
              </a:rPr>
              <a:t>. This concept is true for all of science.</a:t>
            </a:r>
            <a:endParaRPr lang="en-US" sz="3600" b="1" dirty="0">
              <a:solidFill>
                <a:srgbClr val="006666"/>
              </a:solidFill>
              <a:latin typeface="Calibri" pitchFamily="34" charset="0"/>
            </a:endParaRPr>
          </a:p>
        </p:txBody>
      </p:sp>
      <p:grpSp>
        <p:nvGrpSpPr>
          <p:cNvPr id="16" name="Group 15"/>
          <p:cNvGrpSpPr/>
          <p:nvPr/>
        </p:nvGrpSpPr>
        <p:grpSpPr>
          <a:xfrm>
            <a:off x="696579" y="2420888"/>
            <a:ext cx="7835119" cy="4437112"/>
            <a:chOff x="696579" y="2420888"/>
            <a:chExt cx="7835119" cy="4437112"/>
          </a:xfrm>
        </p:grpSpPr>
        <p:grpSp>
          <p:nvGrpSpPr>
            <p:cNvPr id="12" name="Group 11"/>
            <p:cNvGrpSpPr/>
            <p:nvPr/>
          </p:nvGrpSpPr>
          <p:grpSpPr>
            <a:xfrm>
              <a:off x="696579" y="5152231"/>
              <a:ext cx="3240360" cy="1705769"/>
              <a:chOff x="696579" y="5152231"/>
              <a:chExt cx="3240360" cy="1705769"/>
            </a:xfrm>
          </p:grpSpPr>
          <p:sp>
            <p:nvSpPr>
              <p:cNvPr id="5" name="Title 1"/>
              <p:cNvSpPr txBox="1">
                <a:spLocks/>
              </p:cNvSpPr>
              <p:nvPr/>
            </p:nvSpPr>
            <p:spPr bwMode="auto">
              <a:xfrm>
                <a:off x="696579" y="5152231"/>
                <a:ext cx="3240360" cy="63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037752" y="5665943"/>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Density</a:t>
                </a:r>
              </a:p>
            </p:txBody>
          </p:sp>
          <p:sp>
            <p:nvSpPr>
              <p:cNvPr id="9" name="Title 1"/>
              <p:cNvSpPr txBox="1">
                <a:spLocks/>
              </p:cNvSpPr>
              <p:nvPr/>
            </p:nvSpPr>
            <p:spPr bwMode="auto">
              <a:xfrm>
                <a:off x="1010868" y="606591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Pressure</a:t>
                </a:r>
                <a:endParaRPr lang="en-US" sz="3600" b="1" dirty="0">
                  <a:solidFill>
                    <a:srgbClr val="006666"/>
                  </a:solidFill>
                  <a:latin typeface="Calibri" pitchFamily="34" charset="0"/>
                </a:endParaRPr>
              </a:p>
            </p:txBody>
          </p:sp>
        </p:grpSp>
        <p:grpSp>
          <p:nvGrpSpPr>
            <p:cNvPr id="13" name="Group 12"/>
            <p:cNvGrpSpPr/>
            <p:nvPr/>
          </p:nvGrpSpPr>
          <p:grpSpPr>
            <a:xfrm>
              <a:off x="5198342" y="5044085"/>
              <a:ext cx="3333356" cy="1764278"/>
              <a:chOff x="5198342" y="5044085"/>
              <a:chExt cx="3333356" cy="1764278"/>
            </a:xfrm>
          </p:grpSpPr>
          <p:sp>
            <p:nvSpPr>
              <p:cNvPr id="6" name="Title 1"/>
              <p:cNvSpPr txBox="1">
                <a:spLocks/>
              </p:cNvSpPr>
              <p:nvPr/>
            </p:nvSpPr>
            <p:spPr bwMode="auto">
              <a:xfrm>
                <a:off x="5291338" y="504408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8" name="Title 1"/>
              <p:cNvSpPr txBox="1">
                <a:spLocks/>
              </p:cNvSpPr>
              <p:nvPr/>
            </p:nvSpPr>
            <p:spPr bwMode="auto">
              <a:xfrm>
                <a:off x="5551269" y="5511002"/>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10" name="Title 1"/>
              <p:cNvSpPr txBox="1">
                <a:spLocks/>
              </p:cNvSpPr>
              <p:nvPr/>
            </p:nvSpPr>
            <p:spPr bwMode="auto">
              <a:xfrm>
                <a:off x="5198342" y="60162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006666"/>
                    </a:solidFill>
                    <a:latin typeface="Calibri" pitchFamily="34" charset="0"/>
                  </a:rPr>
                  <a:t>Higher Pressure</a:t>
                </a:r>
                <a:endParaRPr lang="en-US" sz="3600" b="1" dirty="0">
                  <a:solidFill>
                    <a:srgbClr val="006666"/>
                  </a:solidFill>
                  <a:latin typeface="Calibri" pitchFamily="34" charset="0"/>
                </a:endParaRPr>
              </a:p>
            </p:txBody>
          </p:sp>
        </p:grpSp>
        <p:grpSp>
          <p:nvGrpSpPr>
            <p:cNvPr id="15" name="Group 14"/>
            <p:cNvGrpSpPr/>
            <p:nvPr/>
          </p:nvGrpSpPr>
          <p:grpSpPr>
            <a:xfrm>
              <a:off x="849382" y="2420888"/>
              <a:ext cx="7562720" cy="2741090"/>
              <a:chOff x="849382" y="2420888"/>
              <a:chExt cx="7562720" cy="2741090"/>
            </a:xfrm>
          </p:grpSpPr>
          <p:grpSp>
            <p:nvGrpSpPr>
              <p:cNvPr id="14" name="Group 13"/>
              <p:cNvGrpSpPr/>
              <p:nvPr/>
            </p:nvGrpSpPr>
            <p:grpSpPr>
              <a:xfrm>
                <a:off x="849382" y="2420888"/>
                <a:ext cx="7562720" cy="2741090"/>
                <a:chOff x="849382" y="2420888"/>
                <a:chExt cx="7562720" cy="274109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382" y="2420888"/>
                  <a:ext cx="2934754" cy="2741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933" y="2420888"/>
                  <a:ext cx="3001169" cy="2741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Left Arrow 10"/>
              <p:cNvSpPr/>
              <p:nvPr/>
            </p:nvSpPr>
            <p:spPr>
              <a:xfrm>
                <a:off x="2991437" y="3068960"/>
                <a:ext cx="3142440" cy="1191734"/>
              </a:xfrm>
              <a:prstGeom prst="leftArrow">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spTree>
    <p:extLst>
      <p:ext uri="{BB962C8B-B14F-4D97-AF65-F5344CB8AC3E}">
        <p14:creationId xmlns:p14="http://schemas.microsoft.com/office/powerpoint/2010/main" val="214442336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2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14" y="116632"/>
            <a:ext cx="8991600" cy="2304256"/>
          </a:xfrm>
        </p:spPr>
        <p:txBody>
          <a:bodyPr/>
          <a:lstStyle/>
          <a:p>
            <a:pPr>
              <a:defRPr/>
            </a:pPr>
            <a:r>
              <a:rPr lang="en-US" sz="4600" b="1" dirty="0" smtClean="0">
                <a:solidFill>
                  <a:srgbClr val="006666"/>
                </a:solidFill>
                <a:latin typeface="Calibri" pitchFamily="34" charset="0"/>
              </a:rPr>
              <a:t>Particles naturally want to move from where they are more crowded to where they are less crowded.</a:t>
            </a:r>
            <a:endParaRPr lang="en-US" sz="4600" b="1" dirty="0">
              <a:solidFill>
                <a:srgbClr val="006666"/>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B8EF5574-E9B7-40CD-85FF-D904A4830FAC}" type="slidenum">
              <a:rPr lang="en-US">
                <a:solidFill>
                  <a:srgbClr val="FFFFFF"/>
                </a:solidFill>
              </a:rPr>
              <a:pPr>
                <a:defRPr/>
              </a:pPr>
              <a:t>13</a:t>
            </a:fld>
            <a:endParaRPr lang="en-US">
              <a:solidFill>
                <a:srgbClr val="FFFFFF"/>
              </a:solidFill>
            </a:endParaRPr>
          </a:p>
        </p:txBody>
      </p:sp>
      <p:pic>
        <p:nvPicPr>
          <p:cNvPr id="79874" name="Picture 2" descr="http://www.ctvnews.ca/polopoly_fs/1.1050876!/httpImage/image.jpeg_gen/derivatives/landscape_960/imag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17" y="2996952"/>
            <a:ext cx="4191000" cy="2354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4" descr="https://encrypted-tbn0.gstatic.com/images?q=tbn:ANd9GcRMiiG-vutj52cQ_9QG6bv3FbET17y_BQZh5mUvGmRt9Hs-PF_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979489"/>
            <a:ext cx="4232275" cy="237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a:off x="3635896" y="4293096"/>
            <a:ext cx="1828800" cy="0"/>
          </a:xfrm>
          <a:prstGeom prst="straightConnector1">
            <a:avLst/>
          </a:prstGeom>
          <a:solidFill>
            <a:schemeClr val="accent1"/>
          </a:solidFill>
          <a:ln w="203200" cap="flat" cmpd="sng" algn="ctr">
            <a:solidFill>
              <a:schemeClr val="bg1"/>
            </a:solidFill>
            <a:prstDash val="solid"/>
            <a:round/>
            <a:headEnd type="none" w="med" len="med"/>
            <a:tailEnd type="triangle"/>
          </a:ln>
          <a:effectLst>
            <a:glow rad="228600">
              <a:schemeClr val="accent4">
                <a:lumMod val="10000"/>
                <a:alpha val="40000"/>
              </a:schemeClr>
            </a:glow>
          </a:effectLst>
          <a:extLst/>
        </p:spPr>
      </p:cxnSp>
    </p:spTree>
    <p:extLst>
      <p:ext uri="{BB962C8B-B14F-4D97-AF65-F5344CB8AC3E}">
        <p14:creationId xmlns:p14="http://schemas.microsoft.com/office/powerpoint/2010/main" val="9290030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nodeType="afterEffect">
                                  <p:stCondLst>
                                    <p:cond delay="1500"/>
                                  </p:stCondLst>
                                  <p:childTnLst>
                                    <p:set>
                                      <p:cBhvr>
                                        <p:cTn id="12" dur="1" fill="hold">
                                          <p:stCondLst>
                                            <p:cond delay="0"/>
                                          </p:stCondLst>
                                        </p:cTn>
                                        <p:tgtEl>
                                          <p:spTgt spid="79874"/>
                                        </p:tgtEl>
                                        <p:attrNameLst>
                                          <p:attrName>style.visibility</p:attrName>
                                        </p:attrNameLst>
                                      </p:cBhvr>
                                      <p:to>
                                        <p:strVal val="visible"/>
                                      </p:to>
                                    </p:set>
                                    <p:animEffect transition="in" filter="wipe(left)">
                                      <p:cBhvr>
                                        <p:cTn id="13" dur="1000"/>
                                        <p:tgtEl>
                                          <p:spTgt spid="79874"/>
                                        </p:tgtEl>
                                      </p:cBhvr>
                                    </p:animEffect>
                                  </p:childTnLst>
                                </p:cTn>
                              </p:par>
                            </p:childTnLst>
                          </p:cTn>
                        </p:par>
                        <p:par>
                          <p:cTn id="14" fill="hold" nodeType="afterGroup">
                            <p:stCondLst>
                              <p:cond delay="4500"/>
                            </p:stCondLst>
                            <p:childTnLst>
                              <p:par>
                                <p:cTn id="15" presetID="22" presetClass="entr" presetSubtype="8"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par>
                          <p:cTn id="18" fill="hold" nodeType="afterGroup">
                            <p:stCondLst>
                              <p:cond delay="6000"/>
                            </p:stCondLst>
                            <p:childTnLst>
                              <p:par>
                                <p:cTn id="19" presetID="22" presetClass="entr" presetSubtype="8" fill="hold" nodeType="afterEffect">
                                  <p:stCondLst>
                                    <p:cond delay="500"/>
                                  </p:stCondLst>
                                  <p:childTnLst>
                                    <p:set>
                                      <p:cBhvr>
                                        <p:cTn id="20" dur="1" fill="hold">
                                          <p:stCondLst>
                                            <p:cond delay="0"/>
                                          </p:stCondLst>
                                        </p:cTn>
                                        <p:tgtEl>
                                          <p:spTgt spid="79876"/>
                                        </p:tgtEl>
                                        <p:attrNameLst>
                                          <p:attrName>style.visibility</p:attrName>
                                        </p:attrNameLst>
                                      </p:cBhvr>
                                      <p:to>
                                        <p:strVal val="visible"/>
                                      </p:to>
                                    </p:set>
                                    <p:animEffect transition="in" filter="wipe(left)">
                                      <p:cBhvr>
                                        <p:cTn id="21" dur="1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2420888"/>
            <a:ext cx="5688632" cy="435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50"/>
          <p:cNvSpPr txBox="1">
            <a:spLocks noChangeArrowheads="1"/>
          </p:cNvSpPr>
          <p:nvPr/>
        </p:nvSpPr>
        <p:spPr bwMode="auto">
          <a:xfrm>
            <a:off x="179512" y="188640"/>
            <a:ext cx="87849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000" b="1" dirty="0" err="1">
                <a:solidFill>
                  <a:srgbClr val="0C788E"/>
                </a:solidFill>
                <a:latin typeface="Calibri" pitchFamily="34" charset="0"/>
              </a:rPr>
              <a:t>W</a:t>
            </a:r>
            <a:r>
              <a:rPr lang="es-ES" sz="4000" b="1" dirty="0" err="1" smtClean="0">
                <a:solidFill>
                  <a:srgbClr val="0C788E"/>
                </a:solidFill>
                <a:latin typeface="Calibri" pitchFamily="34" charset="0"/>
              </a:rPr>
              <a:t>hich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areas</a:t>
            </a:r>
            <a:r>
              <a:rPr lang="es-ES" sz="4000" b="1" dirty="0" smtClean="0">
                <a:solidFill>
                  <a:srgbClr val="0C788E"/>
                </a:solidFill>
                <a:latin typeface="Calibri" pitchFamily="34" charset="0"/>
              </a:rPr>
              <a:t> of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earth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have</a:t>
            </a:r>
            <a:r>
              <a:rPr lang="es-ES" sz="4000" b="1" dirty="0" smtClean="0">
                <a:solidFill>
                  <a:srgbClr val="0C788E"/>
                </a:solidFill>
                <a:latin typeface="Calibri" pitchFamily="34" charset="0"/>
              </a:rPr>
              <a:t> air </a:t>
            </a:r>
            <a:r>
              <a:rPr lang="es-ES" sz="4000" b="1" dirty="0" err="1" smtClean="0">
                <a:solidFill>
                  <a:srgbClr val="0C788E"/>
                </a:solidFill>
                <a:latin typeface="Calibri" pitchFamily="34" charset="0"/>
              </a:rPr>
              <a:t>that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is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low</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pressure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low</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density</a:t>
            </a:r>
            <a:r>
              <a:rPr lang="es-ES" sz="4000" b="1" dirty="0" smtClean="0">
                <a:solidFill>
                  <a:srgbClr val="0C788E"/>
                </a:solidFill>
                <a:latin typeface="Calibri" pitchFamily="34" charset="0"/>
              </a:rPr>
              <a:t>)? </a:t>
            </a:r>
          </a:p>
          <a:p>
            <a:r>
              <a:rPr lang="es-ES" sz="4000" b="1" u="sng" dirty="0" err="1" smtClean="0">
                <a:solidFill>
                  <a:srgbClr val="0C788E"/>
                </a:solidFill>
                <a:latin typeface="Calibri" pitchFamily="34" charset="0"/>
              </a:rPr>
              <a:t>Areas</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that</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receive</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direct</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sunlight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Why</a:t>
            </a:r>
            <a:r>
              <a:rPr lang="es-ES" sz="4000" b="1" dirty="0" smtClean="0">
                <a:solidFill>
                  <a:srgbClr val="0C788E"/>
                </a:solidFill>
                <a:latin typeface="Calibri" pitchFamily="34" charset="0"/>
              </a:rPr>
              <a:t>? </a:t>
            </a:r>
            <a:r>
              <a:rPr lang="es-ES" sz="4000" b="1" u="sng" dirty="0" err="1" smtClean="0">
                <a:solidFill>
                  <a:srgbClr val="0C788E"/>
                </a:solidFill>
                <a:latin typeface="Calibri" pitchFamily="34" charset="0"/>
              </a:rPr>
              <a:t>They</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have</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higher</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temperatures</a:t>
            </a:r>
            <a:r>
              <a:rPr lang="es-ES" sz="4000" b="1" dirty="0" smtClean="0">
                <a:solidFill>
                  <a:srgbClr val="0C788E"/>
                </a:solidFill>
                <a:latin typeface="Calibri" pitchFamily="34" charset="0"/>
              </a:rPr>
              <a:t>.</a:t>
            </a:r>
            <a:endParaRPr lang="es-ES" sz="4000" b="1" dirty="0">
              <a:solidFill>
                <a:srgbClr val="0C788E"/>
              </a:solidFill>
              <a:latin typeface="Calibri" pitchFamily="34" charset="0"/>
            </a:endParaRPr>
          </a:p>
        </p:txBody>
      </p:sp>
    </p:spTree>
    <p:extLst>
      <p:ext uri="{BB962C8B-B14F-4D97-AF65-F5344CB8AC3E}">
        <p14:creationId xmlns:p14="http://schemas.microsoft.com/office/powerpoint/2010/main" val="229169338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45410"/>
                                        </p:tgtEl>
                                        <p:attrNameLst>
                                          <p:attrName>style.visibility</p:attrName>
                                        </p:attrNameLst>
                                      </p:cBhvr>
                                      <p:to>
                                        <p:strVal val="visible"/>
                                      </p:to>
                                    </p:set>
                                    <p:animEffect transition="in" filter="fade">
                                      <p:cBhvr>
                                        <p:cTn id="13" dur="1000"/>
                                        <p:tgtEl>
                                          <p:spTgt spid="145410"/>
                                        </p:tgtEl>
                                      </p:cBhvr>
                                    </p:animEffect>
                                    <p:anim calcmode="lin" valueType="num">
                                      <p:cBhvr>
                                        <p:cTn id="14" dur="1000" fill="hold"/>
                                        <p:tgtEl>
                                          <p:spTgt spid="145410"/>
                                        </p:tgtEl>
                                        <p:attrNameLst>
                                          <p:attrName>ppt_x</p:attrName>
                                        </p:attrNameLst>
                                      </p:cBhvr>
                                      <p:tavLst>
                                        <p:tav tm="0">
                                          <p:val>
                                            <p:strVal val="#ppt_x"/>
                                          </p:val>
                                        </p:tav>
                                        <p:tav tm="100000">
                                          <p:val>
                                            <p:strVal val="#ppt_x"/>
                                          </p:val>
                                        </p:tav>
                                      </p:tavLst>
                                    </p:anim>
                                    <p:anim calcmode="lin" valueType="num">
                                      <p:cBhvr>
                                        <p:cTn id="15" dur="1000" fill="hold"/>
                                        <p:tgtEl>
                                          <p:spTgt spid="145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2420888"/>
            <a:ext cx="5688632" cy="435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50"/>
          <p:cNvSpPr txBox="1">
            <a:spLocks noChangeArrowheads="1"/>
          </p:cNvSpPr>
          <p:nvPr/>
        </p:nvSpPr>
        <p:spPr bwMode="auto">
          <a:xfrm>
            <a:off x="179512" y="188640"/>
            <a:ext cx="87849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000" b="1" dirty="0" err="1">
                <a:solidFill>
                  <a:srgbClr val="0C788E"/>
                </a:solidFill>
                <a:latin typeface="Calibri" pitchFamily="34" charset="0"/>
              </a:rPr>
              <a:t>W</a:t>
            </a:r>
            <a:r>
              <a:rPr lang="es-ES" sz="4000" b="1" dirty="0" err="1" smtClean="0">
                <a:solidFill>
                  <a:srgbClr val="0C788E"/>
                </a:solidFill>
                <a:latin typeface="Calibri" pitchFamily="34" charset="0"/>
              </a:rPr>
              <a:t>hich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areas</a:t>
            </a:r>
            <a:r>
              <a:rPr lang="es-ES" sz="4000" b="1" dirty="0" smtClean="0">
                <a:solidFill>
                  <a:srgbClr val="0C788E"/>
                </a:solidFill>
                <a:latin typeface="Calibri" pitchFamily="34" charset="0"/>
              </a:rPr>
              <a:t> of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earth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have</a:t>
            </a:r>
            <a:r>
              <a:rPr lang="es-ES" sz="4000" b="1" dirty="0" smtClean="0">
                <a:solidFill>
                  <a:srgbClr val="0C788E"/>
                </a:solidFill>
                <a:latin typeface="Calibri" pitchFamily="34" charset="0"/>
              </a:rPr>
              <a:t> air </a:t>
            </a:r>
            <a:r>
              <a:rPr lang="es-ES" sz="4000" b="1" dirty="0" err="1" smtClean="0">
                <a:solidFill>
                  <a:srgbClr val="0C788E"/>
                </a:solidFill>
                <a:latin typeface="Calibri" pitchFamily="34" charset="0"/>
              </a:rPr>
              <a:t>that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is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high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pressure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high</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density</a:t>
            </a:r>
            <a:r>
              <a:rPr lang="es-ES" sz="4000" b="1" dirty="0" smtClean="0">
                <a:solidFill>
                  <a:srgbClr val="0C788E"/>
                </a:solidFill>
                <a:latin typeface="Calibri" pitchFamily="34" charset="0"/>
              </a:rPr>
              <a:t>)? </a:t>
            </a:r>
            <a:r>
              <a:rPr lang="es-ES" sz="4000" b="1" u="sng" dirty="0" err="1" smtClean="0">
                <a:solidFill>
                  <a:srgbClr val="0C788E"/>
                </a:solidFill>
                <a:latin typeface="Calibri" pitchFamily="34" charset="0"/>
              </a:rPr>
              <a:t>Areas</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that</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receive</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indirect</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sunlight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Why</a:t>
            </a:r>
            <a:r>
              <a:rPr lang="es-ES" sz="4000" b="1" dirty="0" smtClean="0">
                <a:solidFill>
                  <a:srgbClr val="0C788E"/>
                </a:solidFill>
                <a:latin typeface="Calibri" pitchFamily="34" charset="0"/>
              </a:rPr>
              <a:t>? </a:t>
            </a:r>
            <a:r>
              <a:rPr lang="es-ES" sz="4000" b="1" u="sng" dirty="0" err="1" smtClean="0">
                <a:solidFill>
                  <a:srgbClr val="0C788E"/>
                </a:solidFill>
                <a:latin typeface="Calibri" pitchFamily="34" charset="0"/>
              </a:rPr>
              <a:t>They</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have</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lower</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temperatures</a:t>
            </a:r>
            <a:r>
              <a:rPr lang="es-ES" sz="4000" b="1" dirty="0" smtClean="0">
                <a:solidFill>
                  <a:srgbClr val="0C788E"/>
                </a:solidFill>
                <a:latin typeface="Calibri" pitchFamily="34" charset="0"/>
              </a:rPr>
              <a:t>.</a:t>
            </a:r>
            <a:endParaRPr lang="es-ES" sz="4000" b="1" dirty="0">
              <a:solidFill>
                <a:srgbClr val="0C788E"/>
              </a:solidFill>
              <a:latin typeface="Calibri" pitchFamily="34" charset="0"/>
            </a:endParaRPr>
          </a:p>
        </p:txBody>
      </p:sp>
    </p:spTree>
    <p:extLst>
      <p:ext uri="{BB962C8B-B14F-4D97-AF65-F5344CB8AC3E}">
        <p14:creationId xmlns:p14="http://schemas.microsoft.com/office/powerpoint/2010/main" val="320674891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45410"/>
                                        </p:tgtEl>
                                        <p:attrNameLst>
                                          <p:attrName>style.visibility</p:attrName>
                                        </p:attrNameLst>
                                      </p:cBhvr>
                                      <p:to>
                                        <p:strVal val="visible"/>
                                      </p:to>
                                    </p:set>
                                    <p:animEffect transition="in" filter="fade">
                                      <p:cBhvr>
                                        <p:cTn id="13" dur="1000"/>
                                        <p:tgtEl>
                                          <p:spTgt spid="145410"/>
                                        </p:tgtEl>
                                      </p:cBhvr>
                                    </p:animEffect>
                                    <p:anim calcmode="lin" valueType="num">
                                      <p:cBhvr>
                                        <p:cTn id="14" dur="1000" fill="hold"/>
                                        <p:tgtEl>
                                          <p:spTgt spid="145410"/>
                                        </p:tgtEl>
                                        <p:attrNameLst>
                                          <p:attrName>ppt_x</p:attrName>
                                        </p:attrNameLst>
                                      </p:cBhvr>
                                      <p:tavLst>
                                        <p:tav tm="0">
                                          <p:val>
                                            <p:strVal val="#ppt_x"/>
                                          </p:val>
                                        </p:tav>
                                        <p:tav tm="100000">
                                          <p:val>
                                            <p:strVal val="#ppt_x"/>
                                          </p:val>
                                        </p:tav>
                                      </p:tavLst>
                                    </p:anim>
                                    <p:anim calcmode="lin" valueType="num">
                                      <p:cBhvr>
                                        <p:cTn id="15" dur="1000" fill="hold"/>
                                        <p:tgtEl>
                                          <p:spTgt spid="145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024" y="332656"/>
            <a:ext cx="8229600" cy="864096"/>
          </a:xfrm>
        </p:spPr>
        <p:txBody>
          <a:bodyPr/>
          <a:lstStyle/>
          <a:p>
            <a:r>
              <a:rPr lang="en-US" sz="5400" b="1" dirty="0" smtClean="0">
                <a:solidFill>
                  <a:srgbClr val="0C788E"/>
                </a:solidFill>
                <a:latin typeface="Calibri" pitchFamily="34" charset="0"/>
              </a:rPr>
              <a:t>Distributed Summarizing:</a:t>
            </a:r>
            <a:endParaRPr lang="en-US" sz="5400" b="1" dirty="0">
              <a:solidFill>
                <a:srgbClr val="0C788E"/>
              </a:solidFill>
              <a:latin typeface="Calibri" pitchFamily="34" charset="0"/>
            </a:endParaRPr>
          </a:p>
        </p:txBody>
      </p:sp>
      <p:sp>
        <p:nvSpPr>
          <p:cNvPr id="3" name="Title 1"/>
          <p:cNvSpPr txBox="1">
            <a:spLocks/>
          </p:cNvSpPr>
          <p:nvPr/>
        </p:nvSpPr>
        <p:spPr bwMode="auto">
          <a:xfrm>
            <a:off x="319348" y="1700808"/>
            <a:ext cx="856895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800" b="1" dirty="0" smtClean="0">
                <a:solidFill>
                  <a:srgbClr val="0C788E"/>
                </a:solidFill>
                <a:latin typeface="Calibri" pitchFamily="34" charset="0"/>
              </a:rPr>
              <a:t>Turn to a seat partner and describe how wind moves. Together discuss the following question: What makes wind travel at faster speeds?</a:t>
            </a:r>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259655604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50"/>
          <p:cNvSpPr txBox="1">
            <a:spLocks noChangeArrowheads="1"/>
          </p:cNvSpPr>
          <p:nvPr/>
        </p:nvSpPr>
        <p:spPr bwMode="auto">
          <a:xfrm>
            <a:off x="4956" y="116632"/>
            <a:ext cx="9144000" cy="129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3000" b="1" dirty="0" err="1" smtClean="0">
                <a:solidFill>
                  <a:srgbClr val="0C788E"/>
                </a:solidFill>
                <a:latin typeface="Calibri" pitchFamily="34" charset="0"/>
              </a:rPr>
              <a:t>Differences</a:t>
            </a:r>
            <a:r>
              <a:rPr lang="es-ES" sz="3000" b="1" dirty="0" smtClean="0">
                <a:solidFill>
                  <a:srgbClr val="0C788E"/>
                </a:solidFill>
                <a:latin typeface="Calibri" pitchFamily="34" charset="0"/>
              </a:rPr>
              <a:t> in </a:t>
            </a:r>
            <a:r>
              <a:rPr lang="es-ES" sz="3000" b="1" u="sng" dirty="0" err="1" smtClean="0">
                <a:solidFill>
                  <a:srgbClr val="0C788E"/>
                </a:solidFill>
                <a:latin typeface="Calibri" pitchFamily="34" charset="0"/>
              </a:rPr>
              <a:t>density</a:t>
            </a:r>
            <a:r>
              <a:rPr lang="es-ES" sz="3000" b="1" dirty="0" smtClean="0">
                <a:solidFill>
                  <a:srgbClr val="0C788E"/>
                </a:solidFill>
                <a:latin typeface="Calibri" pitchFamily="34" charset="0"/>
              </a:rPr>
              <a:t> and </a:t>
            </a:r>
            <a:r>
              <a:rPr lang="es-ES" sz="3000" b="1" u="sng" dirty="0" err="1" smtClean="0">
                <a:solidFill>
                  <a:srgbClr val="0C788E"/>
                </a:solidFill>
                <a:latin typeface="Calibri" pitchFamily="34" charset="0"/>
              </a:rPr>
              <a:t>pressure</a:t>
            </a:r>
            <a:r>
              <a:rPr lang="es-ES" sz="3000" b="1" dirty="0" smtClean="0">
                <a:solidFill>
                  <a:srgbClr val="0C788E"/>
                </a:solidFill>
                <a:latin typeface="Calibri" pitchFamily="34" charset="0"/>
              </a:rPr>
              <a:t> cause </a:t>
            </a:r>
            <a:r>
              <a:rPr lang="es-ES" sz="3000" b="1" dirty="0" err="1" smtClean="0">
                <a:solidFill>
                  <a:srgbClr val="0C788E"/>
                </a:solidFill>
                <a:latin typeface="Calibri" pitchFamily="34" charset="0"/>
              </a:rPr>
              <a:t>wind</a:t>
            </a:r>
            <a:r>
              <a:rPr lang="es-ES" sz="3000" b="1" dirty="0" smtClean="0">
                <a:solidFill>
                  <a:srgbClr val="0C788E"/>
                </a:solidFill>
                <a:latin typeface="Calibri" pitchFamily="34" charset="0"/>
              </a:rPr>
              <a:t> and air </a:t>
            </a:r>
            <a:r>
              <a:rPr lang="es-ES" sz="3000" b="1" dirty="0" err="1" smtClean="0">
                <a:solidFill>
                  <a:srgbClr val="0C788E"/>
                </a:solidFill>
                <a:latin typeface="Calibri" pitchFamily="34" charset="0"/>
              </a:rPr>
              <a:t>movement</a:t>
            </a:r>
            <a:r>
              <a:rPr lang="es-ES" sz="3000" b="1" dirty="0" smtClean="0">
                <a:solidFill>
                  <a:srgbClr val="0C788E"/>
                </a:solidFill>
                <a:latin typeface="Calibri" pitchFamily="34" charset="0"/>
              </a:rPr>
              <a:t>. </a:t>
            </a:r>
            <a:r>
              <a:rPr lang="es-ES" sz="3000" b="1" dirty="0" err="1" smtClean="0">
                <a:solidFill>
                  <a:srgbClr val="0C788E"/>
                </a:solidFill>
                <a:latin typeface="Calibri" pitchFamily="34" charset="0"/>
              </a:rPr>
              <a:t>The</a:t>
            </a:r>
            <a:r>
              <a:rPr lang="es-ES" sz="3000" b="1" dirty="0" smtClean="0">
                <a:solidFill>
                  <a:srgbClr val="0C788E"/>
                </a:solidFill>
                <a:latin typeface="Calibri" pitchFamily="34" charset="0"/>
              </a:rPr>
              <a:t> </a:t>
            </a:r>
            <a:r>
              <a:rPr lang="es-ES" sz="3000" b="1" dirty="0" err="1" smtClean="0">
                <a:solidFill>
                  <a:srgbClr val="0C788E"/>
                </a:solidFill>
                <a:latin typeface="Calibri" pitchFamily="34" charset="0"/>
              </a:rPr>
              <a:t>movement</a:t>
            </a:r>
            <a:r>
              <a:rPr lang="es-ES" sz="3000" b="1" dirty="0" smtClean="0">
                <a:solidFill>
                  <a:srgbClr val="0C788E"/>
                </a:solidFill>
                <a:latin typeface="Calibri" pitchFamily="34" charset="0"/>
              </a:rPr>
              <a:t> of air </a:t>
            </a:r>
            <a:r>
              <a:rPr lang="es-ES" sz="3000" b="1" dirty="0" err="1" smtClean="0">
                <a:solidFill>
                  <a:srgbClr val="0C788E"/>
                </a:solidFill>
                <a:latin typeface="Calibri" pitchFamily="34" charset="0"/>
              </a:rPr>
              <a:t>occurs</a:t>
            </a:r>
            <a:r>
              <a:rPr lang="es-ES" sz="3000" b="1" dirty="0" smtClean="0">
                <a:solidFill>
                  <a:srgbClr val="0C788E"/>
                </a:solidFill>
                <a:latin typeface="Calibri" pitchFamily="34" charset="0"/>
              </a:rPr>
              <a:t> in </a:t>
            </a:r>
            <a:r>
              <a:rPr lang="es-ES" sz="3000" b="1" dirty="0" err="1" smtClean="0">
                <a:solidFill>
                  <a:srgbClr val="0C788E"/>
                </a:solidFill>
                <a:latin typeface="Calibri" pitchFamily="34" charset="0"/>
              </a:rPr>
              <a:t>convection</a:t>
            </a:r>
            <a:r>
              <a:rPr lang="es-ES" sz="3000" b="1" dirty="0" smtClean="0">
                <a:solidFill>
                  <a:srgbClr val="0C788E"/>
                </a:solidFill>
                <a:latin typeface="Calibri" pitchFamily="34" charset="0"/>
              </a:rPr>
              <a:t> </a:t>
            </a:r>
            <a:r>
              <a:rPr lang="es-ES" sz="3000" b="1" dirty="0" err="1" smtClean="0">
                <a:solidFill>
                  <a:srgbClr val="0C788E"/>
                </a:solidFill>
                <a:latin typeface="Calibri" pitchFamily="34" charset="0"/>
              </a:rPr>
              <a:t>currents</a:t>
            </a:r>
            <a:r>
              <a:rPr lang="es-ES" sz="3000" b="1" dirty="0" smtClean="0">
                <a:solidFill>
                  <a:srgbClr val="0C788E"/>
                </a:solidFill>
                <a:latin typeface="Calibri" pitchFamily="34" charset="0"/>
              </a:rPr>
              <a:t>.</a:t>
            </a:r>
            <a:endParaRPr lang="es-ES" sz="3000" b="1" dirty="0">
              <a:solidFill>
                <a:srgbClr val="0C788E"/>
              </a:solidFill>
              <a:latin typeface="Calibri" pitchFamily="34" charset="0"/>
            </a:endParaRPr>
          </a:p>
        </p:txBody>
      </p:sp>
      <p:sp>
        <p:nvSpPr>
          <p:cNvPr id="2" name="Rectangle 1"/>
          <p:cNvSpPr/>
          <p:nvPr/>
        </p:nvSpPr>
        <p:spPr>
          <a:xfrm>
            <a:off x="4956" y="1628800"/>
            <a:ext cx="9144000" cy="1477328"/>
          </a:xfrm>
          <a:prstGeom prst="rect">
            <a:avLst/>
          </a:prstGeom>
        </p:spPr>
        <p:txBody>
          <a:bodyPr wrap="square">
            <a:spAutoFit/>
          </a:bodyPr>
          <a:lstStyle/>
          <a:p>
            <a:pPr algn="ctr"/>
            <a:r>
              <a:rPr lang="en-US" sz="3000" b="1" dirty="0" smtClean="0">
                <a:solidFill>
                  <a:srgbClr val="0C788E"/>
                </a:solidFill>
                <a:latin typeface="Calibri" pitchFamily="34" charset="0"/>
              </a:rPr>
              <a:t>Convection currents are simply </a:t>
            </a:r>
            <a:r>
              <a:rPr lang="en-US" sz="3000" b="1" u="sng" dirty="0" smtClean="0">
                <a:solidFill>
                  <a:srgbClr val="0C788E"/>
                </a:solidFill>
                <a:latin typeface="Calibri" pitchFamily="34" charset="0"/>
              </a:rPr>
              <a:t>the transfer of heat by the</a:t>
            </a:r>
            <a:r>
              <a:rPr lang="en-US" sz="3000" b="1" dirty="0" smtClean="0">
                <a:solidFill>
                  <a:srgbClr val="0C788E"/>
                </a:solidFill>
                <a:latin typeface="Calibri" pitchFamily="34" charset="0"/>
              </a:rPr>
              <a:t> circulation or </a:t>
            </a:r>
            <a:r>
              <a:rPr lang="en-US" sz="3000" b="1" u="sng" dirty="0" smtClean="0">
                <a:solidFill>
                  <a:srgbClr val="0C788E"/>
                </a:solidFill>
                <a:latin typeface="Calibri" pitchFamily="34" charset="0"/>
              </a:rPr>
              <a:t>movement of the heated parts of a liquid or gas</a:t>
            </a:r>
            <a:r>
              <a:rPr lang="en-US" sz="3000" b="1" dirty="0" smtClean="0">
                <a:solidFill>
                  <a:srgbClr val="0C788E"/>
                </a:solidFill>
                <a:latin typeface="Calibri" pitchFamily="34" charset="0"/>
              </a:rPr>
              <a:t>.</a:t>
            </a:r>
            <a:endParaRPr lang="en-US" sz="3000" b="1" dirty="0">
              <a:solidFill>
                <a:srgbClr val="0C788E"/>
              </a:solidFill>
              <a:latin typeface="Calibri" pitchFamily="34" charset="0"/>
            </a:endParaRPr>
          </a:p>
        </p:txBody>
      </p:sp>
      <p:pic>
        <p:nvPicPr>
          <p:cNvPr id="7" name="Picture 4" descr="http://www.teachengineering.org/collection/cub_/lessons/cub_images/cub_air_lesson04_activity4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076" y="3356992"/>
            <a:ext cx="3084934" cy="31980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583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3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6680" name="Picture 8" descr="http://staff.on.br/jlkm/astron2e/AT_MEDIA/CH07/CHAP07AT/AT07FG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50360"/>
            <a:ext cx="3831381" cy="4035179"/>
          </a:xfrm>
          <a:prstGeom prst="rect">
            <a:avLst/>
          </a:prstGeom>
          <a:noFill/>
          <a:extLst>
            <a:ext uri="{909E8E84-426E-40DD-AFC4-6F175D3DCCD1}">
              <a14:hiddenFill xmlns:a14="http://schemas.microsoft.com/office/drawing/2010/main">
                <a:solidFill>
                  <a:srgbClr val="FFFFFF"/>
                </a:solidFill>
              </a14:hiddenFill>
            </a:ext>
          </a:extLst>
        </p:spPr>
      </p:pic>
      <p:pic>
        <p:nvPicPr>
          <p:cNvPr id="156674" name="Picture 2" descr="http://www.propertiesofmatter.si.edu/images/L5/conv_cell_room_label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40" y="3573016"/>
            <a:ext cx="3816424" cy="2270773"/>
          </a:xfrm>
          <a:prstGeom prst="rect">
            <a:avLst/>
          </a:prstGeom>
          <a:noFill/>
          <a:extLst>
            <a:ext uri="{909E8E84-426E-40DD-AFC4-6F175D3DCCD1}">
              <a14:hiddenFill xmlns:a14="http://schemas.microsoft.com/office/drawing/2010/main">
                <a:solidFill>
                  <a:srgbClr val="FFFFFF"/>
                </a:solidFill>
              </a14:hiddenFill>
            </a:ext>
          </a:extLst>
        </p:spPr>
      </p:pic>
      <p:pic>
        <p:nvPicPr>
          <p:cNvPr id="1566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926054"/>
            <a:ext cx="1714569" cy="154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188640"/>
            <a:ext cx="8712968" cy="661720"/>
          </a:xfrm>
          <a:prstGeom prst="rect">
            <a:avLst/>
          </a:prstGeom>
          <a:noFill/>
        </p:spPr>
        <p:txBody>
          <a:bodyPr wrap="square" rtlCol="0">
            <a:spAutoFit/>
          </a:bodyPr>
          <a:lstStyle/>
          <a:p>
            <a:pPr algn="ctr"/>
            <a:r>
              <a:rPr lang="en-US" sz="3700" b="1" dirty="0" smtClean="0">
                <a:solidFill>
                  <a:srgbClr val="0C788E"/>
                </a:solidFill>
                <a:latin typeface="Calibri" pitchFamily="34" charset="0"/>
              </a:rPr>
              <a:t>Everyday Examples of Convection Currents</a:t>
            </a:r>
            <a:endParaRPr lang="en-US" sz="3700" b="1" dirty="0">
              <a:solidFill>
                <a:srgbClr val="0C788E"/>
              </a:solidFill>
              <a:latin typeface="Calibri"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78" y="908720"/>
            <a:ext cx="3642973" cy="2319638"/>
          </a:xfrm>
          <a:prstGeom prst="rect">
            <a:avLst/>
          </a:prstGeom>
          <a:ln>
            <a:solidFill>
              <a:schemeClr val="tx2"/>
            </a:solidFill>
          </a:ln>
        </p:spPr>
      </p:pic>
      <p:sp>
        <p:nvSpPr>
          <p:cNvPr id="3" name="Rectangle 2"/>
          <p:cNvSpPr/>
          <p:nvPr/>
        </p:nvSpPr>
        <p:spPr>
          <a:xfrm>
            <a:off x="265273" y="6067453"/>
            <a:ext cx="5674879" cy="646331"/>
          </a:xfrm>
          <a:prstGeom prst="rect">
            <a:avLst/>
          </a:prstGeom>
        </p:spPr>
        <p:txBody>
          <a:bodyPr wrap="square">
            <a:spAutoFit/>
          </a:bodyPr>
          <a:lstStyle/>
          <a:p>
            <a:pPr algn="ctr"/>
            <a:r>
              <a:rPr lang="en-US" dirty="0" smtClean="0">
                <a:hlinkClick r:id="rId7"/>
              </a:rPr>
              <a:t>http://www.healthyheating.com/Definitions/heat-transfer-convection.htm#.VD7SIfmjOSo</a:t>
            </a:r>
            <a:r>
              <a:rPr lang="en-US" dirty="0" smtClean="0"/>
              <a:t> </a:t>
            </a:r>
            <a:endParaRPr lang="en-US" dirty="0"/>
          </a:p>
        </p:txBody>
      </p:sp>
    </p:spTree>
    <p:extLst>
      <p:ext uri="{BB962C8B-B14F-4D97-AF65-F5344CB8AC3E}">
        <p14:creationId xmlns:p14="http://schemas.microsoft.com/office/powerpoint/2010/main" val="203333643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6674"/>
                                        </p:tgtEl>
                                        <p:attrNameLst>
                                          <p:attrName>style.visibility</p:attrName>
                                        </p:attrNameLst>
                                      </p:cBhvr>
                                      <p:to>
                                        <p:strVal val="visible"/>
                                      </p:to>
                                    </p:set>
                                    <p:animEffect transition="in" filter="fade">
                                      <p:cBhvr>
                                        <p:cTn id="21" dur="1000"/>
                                        <p:tgtEl>
                                          <p:spTgt spid="156674"/>
                                        </p:tgtEl>
                                      </p:cBhvr>
                                    </p:animEffect>
                                    <p:anim calcmode="lin" valueType="num">
                                      <p:cBhvr>
                                        <p:cTn id="22" dur="1000" fill="hold"/>
                                        <p:tgtEl>
                                          <p:spTgt spid="156674"/>
                                        </p:tgtEl>
                                        <p:attrNameLst>
                                          <p:attrName>ppt_x</p:attrName>
                                        </p:attrNameLst>
                                      </p:cBhvr>
                                      <p:tavLst>
                                        <p:tav tm="0">
                                          <p:val>
                                            <p:strVal val="#ppt_x"/>
                                          </p:val>
                                        </p:tav>
                                        <p:tav tm="100000">
                                          <p:val>
                                            <p:strVal val="#ppt_x"/>
                                          </p:val>
                                        </p:tav>
                                      </p:tavLst>
                                    </p:anim>
                                    <p:anim calcmode="lin" valueType="num">
                                      <p:cBhvr>
                                        <p:cTn id="23" dur="1000" fill="hold"/>
                                        <p:tgtEl>
                                          <p:spTgt spid="1566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6680"/>
                                        </p:tgtEl>
                                        <p:attrNameLst>
                                          <p:attrName>style.visibility</p:attrName>
                                        </p:attrNameLst>
                                      </p:cBhvr>
                                      <p:to>
                                        <p:strVal val="visible"/>
                                      </p:to>
                                    </p:set>
                                    <p:animEffect transition="in" filter="fade">
                                      <p:cBhvr>
                                        <p:cTn id="28" dur="1000"/>
                                        <p:tgtEl>
                                          <p:spTgt spid="156680"/>
                                        </p:tgtEl>
                                      </p:cBhvr>
                                    </p:animEffect>
                                    <p:anim calcmode="lin" valueType="num">
                                      <p:cBhvr>
                                        <p:cTn id="29" dur="1000" fill="hold"/>
                                        <p:tgtEl>
                                          <p:spTgt spid="156680"/>
                                        </p:tgtEl>
                                        <p:attrNameLst>
                                          <p:attrName>ppt_x</p:attrName>
                                        </p:attrNameLst>
                                      </p:cBhvr>
                                      <p:tavLst>
                                        <p:tav tm="0">
                                          <p:val>
                                            <p:strVal val="#ppt_x"/>
                                          </p:val>
                                        </p:tav>
                                        <p:tav tm="100000">
                                          <p:val>
                                            <p:strVal val="#ppt_x"/>
                                          </p:val>
                                        </p:tav>
                                      </p:tavLst>
                                    </p:anim>
                                    <p:anim calcmode="lin" valueType="num">
                                      <p:cBhvr>
                                        <p:cTn id="30" dur="1000" fill="hold"/>
                                        <p:tgtEl>
                                          <p:spTgt spid="1566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6683"/>
                                        </p:tgtEl>
                                        <p:attrNameLst>
                                          <p:attrName>style.visibility</p:attrName>
                                        </p:attrNameLst>
                                      </p:cBhvr>
                                      <p:to>
                                        <p:strVal val="visible"/>
                                      </p:to>
                                    </p:set>
                                    <p:animEffect transition="in" filter="fade">
                                      <p:cBhvr>
                                        <p:cTn id="35" dur="1000"/>
                                        <p:tgtEl>
                                          <p:spTgt spid="156683"/>
                                        </p:tgtEl>
                                      </p:cBhvr>
                                    </p:animEffect>
                                    <p:anim calcmode="lin" valueType="num">
                                      <p:cBhvr>
                                        <p:cTn id="36" dur="1000" fill="hold"/>
                                        <p:tgtEl>
                                          <p:spTgt spid="156683"/>
                                        </p:tgtEl>
                                        <p:attrNameLst>
                                          <p:attrName>ppt_x</p:attrName>
                                        </p:attrNameLst>
                                      </p:cBhvr>
                                      <p:tavLst>
                                        <p:tav tm="0">
                                          <p:val>
                                            <p:strVal val="#ppt_x"/>
                                          </p:val>
                                        </p:tav>
                                        <p:tav tm="100000">
                                          <p:val>
                                            <p:strVal val="#ppt_x"/>
                                          </p:val>
                                        </p:tav>
                                      </p:tavLst>
                                    </p:anim>
                                    <p:anim calcmode="lin" valueType="num">
                                      <p:cBhvr>
                                        <p:cTn id="37" dur="1000" fill="hold"/>
                                        <p:tgtEl>
                                          <p:spTgt spid="1566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3" name="Rectangle 150"/>
          <p:cNvSpPr txBox="1">
            <a:spLocks noChangeArrowheads="1"/>
          </p:cNvSpPr>
          <p:nvPr/>
        </p:nvSpPr>
        <p:spPr bwMode="auto">
          <a:xfrm>
            <a:off x="179512" y="260649"/>
            <a:ext cx="8784976"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000" b="1" dirty="0" err="1" smtClean="0">
                <a:solidFill>
                  <a:srgbClr val="0C788E"/>
                </a:solidFill>
                <a:latin typeface="Calibri" pitchFamily="34" charset="0"/>
              </a:rPr>
              <a:t>Large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Convection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Currents</a:t>
            </a:r>
            <a:r>
              <a:rPr lang="es-ES" sz="4000" b="1" dirty="0" smtClean="0">
                <a:solidFill>
                  <a:srgbClr val="0C788E"/>
                </a:solidFill>
                <a:latin typeface="Calibri" pitchFamily="34" charset="0"/>
              </a:rPr>
              <a:t> are </a:t>
            </a:r>
            <a:r>
              <a:rPr lang="es-ES" sz="4000" b="1" dirty="0" err="1" smtClean="0">
                <a:solidFill>
                  <a:srgbClr val="0C788E"/>
                </a:solidFill>
                <a:latin typeface="Calibri" pitchFamily="34" charset="0"/>
              </a:rPr>
              <a:t>formed</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because</a:t>
            </a:r>
            <a:r>
              <a:rPr lang="es-ES" sz="4000" b="1" dirty="0" smtClean="0">
                <a:solidFill>
                  <a:srgbClr val="0C788E"/>
                </a:solidFill>
                <a:latin typeface="Calibri" pitchFamily="34" charset="0"/>
              </a:rPr>
              <a:t> of </a:t>
            </a:r>
            <a:r>
              <a:rPr lang="es-ES" sz="4000" b="1" u="sng" dirty="0" err="1" smtClean="0">
                <a:solidFill>
                  <a:srgbClr val="0C788E"/>
                </a:solidFill>
                <a:latin typeface="Calibri" pitchFamily="34" charset="0"/>
              </a:rPr>
              <a:t>the</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temperature</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differences</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between</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the</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equator</a:t>
            </a:r>
            <a:r>
              <a:rPr lang="es-ES" sz="4000" b="1" u="sng" dirty="0" smtClean="0">
                <a:solidFill>
                  <a:srgbClr val="0C788E"/>
                </a:solidFill>
                <a:latin typeface="Calibri" pitchFamily="34" charset="0"/>
              </a:rPr>
              <a:t> and </a:t>
            </a:r>
            <a:r>
              <a:rPr lang="es-ES" sz="4000" b="1" u="sng" dirty="0" err="1" smtClean="0">
                <a:solidFill>
                  <a:srgbClr val="0C788E"/>
                </a:solidFill>
                <a:latin typeface="Calibri" pitchFamily="34" charset="0"/>
              </a:rPr>
              <a:t>the</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poles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This</a:t>
            </a:r>
            <a:r>
              <a:rPr lang="es-ES" sz="4000" b="1" dirty="0" smtClean="0">
                <a:solidFill>
                  <a:srgbClr val="0C788E"/>
                </a:solidFill>
                <a:latin typeface="Calibri" pitchFamily="34" charset="0"/>
              </a:rPr>
              <a:t> produces </a:t>
            </a:r>
            <a:r>
              <a:rPr lang="es-ES" sz="4000" b="1" u="sng" dirty="0" smtClean="0">
                <a:solidFill>
                  <a:srgbClr val="0C788E"/>
                </a:solidFill>
                <a:latin typeface="Calibri" pitchFamily="34" charset="0"/>
              </a:rPr>
              <a:t>global </a:t>
            </a:r>
            <a:r>
              <a:rPr lang="es-ES" sz="4000" b="1" u="sng" dirty="0" err="1" smtClean="0">
                <a:solidFill>
                  <a:srgbClr val="0C788E"/>
                </a:solidFill>
                <a:latin typeface="Calibri" pitchFamily="34" charset="0"/>
              </a:rPr>
              <a:t>wind</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systems</a:t>
            </a:r>
            <a:r>
              <a:rPr lang="es-ES" sz="4000" b="1" dirty="0" smtClean="0">
                <a:solidFill>
                  <a:srgbClr val="0C788E"/>
                </a:solidFill>
                <a:latin typeface="Calibri" pitchFamily="34" charset="0"/>
              </a:rPr>
              <a:t>.</a:t>
            </a:r>
            <a:endParaRPr lang="es-ES" sz="4000" b="1" dirty="0">
              <a:solidFill>
                <a:srgbClr val="0C788E"/>
              </a:solidFill>
              <a:latin typeface="Calibri" pitchFamily="34" charset="0"/>
            </a:endParaRPr>
          </a:p>
        </p:txBody>
      </p:sp>
      <p:pic>
        <p:nvPicPr>
          <p:cNvPr id="147460" name="Picture 4" descr="http://schools.bcsd.com/fremont/Graphics/Science/Weather/solcir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996952"/>
            <a:ext cx="4680520" cy="3510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996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5000"/>
                                  </p:stCondLst>
                                  <p:childTnLst>
                                    <p:set>
                                      <p:cBhvr>
                                        <p:cTn id="12" dur="1" fill="hold">
                                          <p:stCondLst>
                                            <p:cond delay="0"/>
                                          </p:stCondLst>
                                        </p:cTn>
                                        <p:tgtEl>
                                          <p:spTgt spid="147460"/>
                                        </p:tgtEl>
                                        <p:attrNameLst>
                                          <p:attrName>style.visibility</p:attrName>
                                        </p:attrNameLst>
                                      </p:cBhvr>
                                      <p:to>
                                        <p:strVal val="visible"/>
                                      </p:to>
                                    </p:set>
                                    <p:animEffect transition="in" filter="fade">
                                      <p:cBhvr>
                                        <p:cTn id="13" dur="1000"/>
                                        <p:tgtEl>
                                          <p:spTgt spid="147460"/>
                                        </p:tgtEl>
                                      </p:cBhvr>
                                    </p:animEffect>
                                    <p:anim calcmode="lin" valueType="num">
                                      <p:cBhvr>
                                        <p:cTn id="14" dur="1000" fill="hold"/>
                                        <p:tgtEl>
                                          <p:spTgt spid="147460"/>
                                        </p:tgtEl>
                                        <p:attrNameLst>
                                          <p:attrName>ppt_x</p:attrName>
                                        </p:attrNameLst>
                                      </p:cBhvr>
                                      <p:tavLst>
                                        <p:tav tm="0">
                                          <p:val>
                                            <p:strVal val="#ppt_x"/>
                                          </p:val>
                                        </p:tav>
                                        <p:tav tm="100000">
                                          <p:val>
                                            <p:strVal val="#ppt_x"/>
                                          </p:val>
                                        </p:tav>
                                      </p:tavLst>
                                    </p:anim>
                                    <p:anim calcmode="lin" valueType="num">
                                      <p:cBhvr>
                                        <p:cTn id="15" dur="1000" fill="hold"/>
                                        <p:tgtEl>
                                          <p:spTgt spid="147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420888"/>
            <a:ext cx="517903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50"/>
          <p:cNvSpPr txBox="1">
            <a:spLocks noChangeArrowheads="1"/>
          </p:cNvSpPr>
          <p:nvPr/>
        </p:nvSpPr>
        <p:spPr bwMode="auto">
          <a:xfrm>
            <a:off x="179512" y="188640"/>
            <a:ext cx="87849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4000" b="1" dirty="0" smtClean="0">
                <a:solidFill>
                  <a:srgbClr val="0C788E"/>
                </a:solidFill>
                <a:latin typeface="Calibri" pitchFamily="34" charset="0"/>
              </a:rPr>
              <a:t>In </a:t>
            </a:r>
            <a:r>
              <a:rPr lang="es-ES" sz="4000" b="1" dirty="0" err="1" smtClean="0">
                <a:solidFill>
                  <a:srgbClr val="0C788E"/>
                </a:solidFill>
                <a:latin typeface="Calibri" pitchFamily="34" charset="0"/>
              </a:rPr>
              <a:t>previous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lessons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you</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learned</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that</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uneven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heating</a:t>
            </a:r>
            <a:r>
              <a:rPr lang="es-ES" sz="4000" b="1" dirty="0" smtClean="0">
                <a:solidFill>
                  <a:srgbClr val="0C788E"/>
                </a:solidFill>
                <a:latin typeface="Calibri" pitchFamily="34" charset="0"/>
              </a:rPr>
              <a:t> of </a:t>
            </a:r>
            <a:r>
              <a:rPr lang="es-ES" sz="4000" b="1" dirty="0" err="1" smtClean="0">
                <a:solidFill>
                  <a:srgbClr val="0C788E"/>
                </a:solidFill>
                <a:latin typeface="Calibri" pitchFamily="34" charset="0"/>
              </a:rPr>
              <a:t>Earth’s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surface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by</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Sun</a:t>
            </a:r>
            <a:r>
              <a:rPr lang="es-ES" sz="4000" b="1" dirty="0" smtClean="0">
                <a:solidFill>
                  <a:srgbClr val="0C788E"/>
                </a:solidFill>
                <a:latin typeface="Calibri" pitchFamily="34" charset="0"/>
              </a:rPr>
              <a:t> causes </a:t>
            </a:r>
            <a:r>
              <a:rPr lang="es-ES" sz="4000" b="1" dirty="0" err="1" smtClean="0">
                <a:solidFill>
                  <a:srgbClr val="0C788E"/>
                </a:solidFill>
                <a:latin typeface="Calibri" pitchFamily="34" charset="0"/>
              </a:rPr>
              <a:t>some</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areas</a:t>
            </a:r>
            <a:r>
              <a:rPr lang="es-ES" sz="4000" b="1" dirty="0" smtClean="0">
                <a:solidFill>
                  <a:srgbClr val="0C788E"/>
                </a:solidFill>
                <a:latin typeface="Calibri" pitchFamily="34" charset="0"/>
              </a:rPr>
              <a:t> to be </a:t>
            </a:r>
            <a:r>
              <a:rPr lang="es-ES" sz="4000" b="1" dirty="0" err="1" smtClean="0">
                <a:solidFill>
                  <a:srgbClr val="0C788E"/>
                </a:solidFill>
                <a:latin typeface="Calibri" pitchFamily="34" charset="0"/>
              </a:rPr>
              <a:t>warmer</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than</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others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This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is</a:t>
            </a:r>
            <a:r>
              <a:rPr lang="es-ES" sz="4000" b="1" dirty="0" smtClean="0">
                <a:solidFill>
                  <a:srgbClr val="0C788E"/>
                </a:solidFill>
                <a:latin typeface="Calibri" pitchFamily="34" charset="0"/>
              </a:rPr>
              <a:t> </a:t>
            </a:r>
            <a:r>
              <a:rPr lang="es-ES" sz="4000" b="1" dirty="0" err="1" smtClean="0">
                <a:solidFill>
                  <a:srgbClr val="0C788E"/>
                </a:solidFill>
                <a:latin typeface="Calibri" pitchFamily="34" charset="0"/>
              </a:rPr>
              <a:t>due</a:t>
            </a:r>
            <a:r>
              <a:rPr lang="es-ES" sz="4000" b="1" dirty="0" smtClean="0">
                <a:solidFill>
                  <a:srgbClr val="0C788E"/>
                </a:solidFill>
                <a:latin typeface="Calibri" pitchFamily="34" charset="0"/>
              </a:rPr>
              <a:t> to </a:t>
            </a:r>
            <a:r>
              <a:rPr lang="es-ES" sz="4000" b="1" u="sng" dirty="0" err="1" smtClean="0">
                <a:solidFill>
                  <a:srgbClr val="0C788E"/>
                </a:solidFill>
                <a:latin typeface="Calibri" pitchFamily="34" charset="0"/>
              </a:rPr>
              <a:t>some</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areas</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receive</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direct</a:t>
            </a:r>
            <a:r>
              <a:rPr lang="es-ES" sz="4000" b="1" u="sng" dirty="0" smtClean="0">
                <a:solidFill>
                  <a:srgbClr val="0C788E"/>
                </a:solidFill>
                <a:latin typeface="Calibri" pitchFamily="34" charset="0"/>
              </a:rPr>
              <a:t> and </a:t>
            </a:r>
            <a:r>
              <a:rPr lang="es-ES" sz="4000" b="1" u="sng" dirty="0" err="1" smtClean="0">
                <a:solidFill>
                  <a:srgbClr val="0C788E"/>
                </a:solidFill>
                <a:latin typeface="Calibri" pitchFamily="34" charset="0"/>
              </a:rPr>
              <a:t>indirect</a:t>
            </a:r>
            <a:r>
              <a:rPr lang="es-ES" sz="4000" b="1" u="sng" dirty="0" smtClean="0">
                <a:solidFill>
                  <a:srgbClr val="0C788E"/>
                </a:solidFill>
                <a:latin typeface="Calibri" pitchFamily="34" charset="0"/>
              </a:rPr>
              <a:t> </a:t>
            </a:r>
            <a:r>
              <a:rPr lang="es-ES" sz="4000" b="1" u="sng" dirty="0" err="1" smtClean="0">
                <a:solidFill>
                  <a:srgbClr val="0C788E"/>
                </a:solidFill>
                <a:latin typeface="Calibri" pitchFamily="34" charset="0"/>
              </a:rPr>
              <a:t>sunlight</a:t>
            </a:r>
            <a:r>
              <a:rPr lang="es-ES" sz="4000" b="1" dirty="0" smtClean="0">
                <a:solidFill>
                  <a:srgbClr val="0C788E"/>
                </a:solidFill>
                <a:latin typeface="Calibri" pitchFamily="34" charset="0"/>
              </a:rPr>
              <a:t>.</a:t>
            </a:r>
            <a:endParaRPr lang="es-ES" sz="4000" b="1" dirty="0">
              <a:solidFill>
                <a:srgbClr val="0C788E"/>
              </a:solidFill>
              <a:latin typeface="Calibri" pitchFamily="34" charset="0"/>
            </a:endParaRPr>
          </a:p>
        </p:txBody>
      </p:sp>
      <p:sp>
        <p:nvSpPr>
          <p:cNvPr id="2" name="Rectangle 1"/>
          <p:cNvSpPr/>
          <p:nvPr/>
        </p:nvSpPr>
        <p:spPr>
          <a:xfrm>
            <a:off x="323528" y="6359597"/>
            <a:ext cx="8350487" cy="369332"/>
          </a:xfrm>
          <a:prstGeom prst="rect">
            <a:avLst/>
          </a:prstGeom>
        </p:spPr>
        <p:txBody>
          <a:bodyPr wrap="square">
            <a:spAutoFit/>
          </a:bodyPr>
          <a:lstStyle/>
          <a:p>
            <a:pPr algn="ctr"/>
            <a:r>
              <a:rPr lang="en-US" dirty="0">
                <a:hlinkClick r:id="rId4"/>
              </a:rPr>
              <a:t>http://</a:t>
            </a:r>
            <a:r>
              <a:rPr lang="en-US" dirty="0" smtClean="0">
                <a:hlinkClick r:id="rId4"/>
              </a:rPr>
              <a:t>www.atmosedu.com/meteor/Animations/43_Angle%20of%20Sun/43.html</a:t>
            </a:r>
            <a:r>
              <a:rPr lang="en-US" dirty="0" smtClean="0"/>
              <a:t> </a:t>
            </a:r>
            <a:endParaRPr lang="en-US" dirty="0"/>
          </a:p>
        </p:txBody>
      </p:sp>
    </p:spTree>
    <p:extLst>
      <p:ext uri="{BB962C8B-B14F-4D97-AF65-F5344CB8AC3E}">
        <p14:creationId xmlns:p14="http://schemas.microsoft.com/office/powerpoint/2010/main" val="134827974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6120680"/>
          </a:xfrm>
        </p:spPr>
        <p:txBody>
          <a:bodyPr/>
          <a:lstStyle/>
          <a:p>
            <a:r>
              <a:rPr lang="en-US" b="1" dirty="0" smtClean="0">
                <a:solidFill>
                  <a:srgbClr val="0C788E"/>
                </a:solidFill>
                <a:latin typeface="Calibri" pitchFamily="34" charset="0"/>
              </a:rPr>
              <a:t>The sinking of cold, dense air and the rising of warm, less dense air do not explain everything about wind.</a:t>
            </a:r>
            <a:br>
              <a:rPr lang="en-US" b="1" dirty="0" smtClean="0">
                <a:solidFill>
                  <a:srgbClr val="0C788E"/>
                </a:solidFill>
                <a:latin typeface="Calibri" pitchFamily="34" charset="0"/>
              </a:rPr>
            </a:br>
            <a:r>
              <a:rPr lang="en-US" dirty="0">
                <a:solidFill>
                  <a:srgbClr val="0C788E"/>
                </a:solidFill>
              </a:rPr>
              <a:t/>
            </a:r>
            <a:br>
              <a:rPr lang="en-US" dirty="0">
                <a:solidFill>
                  <a:srgbClr val="0C788E"/>
                </a:solidFill>
              </a:rPr>
            </a:br>
            <a:r>
              <a:rPr lang="en-US" b="1" dirty="0" smtClean="0">
                <a:solidFill>
                  <a:srgbClr val="0C788E"/>
                </a:solidFill>
                <a:latin typeface="Calibri" pitchFamily="34" charset="0"/>
              </a:rPr>
              <a:t>What other factor have we discussed previously that affects the direction of winds on the earth’s surface?</a:t>
            </a:r>
            <a:endParaRPr lang="en-US" b="1" dirty="0">
              <a:solidFill>
                <a:srgbClr val="0C788E"/>
              </a:solidFill>
              <a:latin typeface="Calibri" pitchFamily="34" charset="0"/>
            </a:endParaRPr>
          </a:p>
        </p:txBody>
      </p:sp>
    </p:spTree>
    <p:extLst>
      <p:ext uri="{BB962C8B-B14F-4D97-AF65-F5344CB8AC3E}">
        <p14:creationId xmlns:p14="http://schemas.microsoft.com/office/powerpoint/2010/main" val="1166196822"/>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712968" cy="5256584"/>
          </a:xfrm>
        </p:spPr>
        <p:txBody>
          <a:bodyPr/>
          <a:lstStyle/>
          <a:p>
            <a:pPr marL="0" indent="0" algn="ctr">
              <a:buNone/>
            </a:pPr>
            <a:r>
              <a:rPr lang="en-US" sz="4000" b="1" dirty="0" smtClean="0">
                <a:solidFill>
                  <a:srgbClr val="0C788E"/>
                </a:solidFill>
                <a:latin typeface="Calibri" pitchFamily="34" charset="0"/>
              </a:rPr>
              <a:t>Surface winds and surface currents are affected by the rotation of the Earth (the </a:t>
            </a:r>
            <a:r>
              <a:rPr lang="en-US" sz="4000" b="1" dirty="0" err="1" smtClean="0">
                <a:solidFill>
                  <a:srgbClr val="0C788E"/>
                </a:solidFill>
                <a:latin typeface="Calibri" pitchFamily="34" charset="0"/>
              </a:rPr>
              <a:t>Coriolis</a:t>
            </a:r>
            <a:r>
              <a:rPr lang="en-US" sz="4000" b="1" dirty="0" smtClean="0">
                <a:solidFill>
                  <a:srgbClr val="0C788E"/>
                </a:solidFill>
                <a:latin typeface="Calibri" pitchFamily="34" charset="0"/>
              </a:rPr>
              <a:t> Effect)</a:t>
            </a:r>
          </a:p>
          <a:p>
            <a:pPr marL="0" indent="0" algn="ctr">
              <a:buNone/>
            </a:pPr>
            <a:endParaRPr lang="en-US" b="1" dirty="0" smtClean="0">
              <a:solidFill>
                <a:srgbClr val="0C788E"/>
              </a:solidFill>
              <a:latin typeface="Calibri" pitchFamily="34" charset="0"/>
            </a:endParaRPr>
          </a:p>
          <a:p>
            <a:pPr marL="0" indent="0" algn="ctr">
              <a:buNone/>
            </a:pPr>
            <a:r>
              <a:rPr lang="en-US" sz="4000" b="1" dirty="0" smtClean="0">
                <a:solidFill>
                  <a:srgbClr val="0C788E"/>
                </a:solidFill>
                <a:latin typeface="Calibri" pitchFamily="34" charset="0"/>
              </a:rPr>
              <a:t>Because </a:t>
            </a:r>
            <a:r>
              <a:rPr lang="en-US" sz="4000" b="1" u="sng" dirty="0" smtClean="0">
                <a:solidFill>
                  <a:srgbClr val="0C788E"/>
                </a:solidFill>
                <a:latin typeface="Calibri" pitchFamily="34" charset="0"/>
              </a:rPr>
              <a:t>Earth rotates toward the east, winds appear to curve to the right in the northern hemisphere and to the left in the southern hemisphere</a:t>
            </a:r>
          </a:p>
        </p:txBody>
      </p:sp>
    </p:spTree>
    <p:extLst>
      <p:ext uri="{BB962C8B-B14F-4D97-AF65-F5344CB8AC3E}">
        <p14:creationId xmlns:p14="http://schemas.microsoft.com/office/powerpoint/2010/main" val="122066084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3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300" y="116632"/>
            <a:ext cx="8712968" cy="1296144"/>
          </a:xfrm>
        </p:spPr>
        <p:txBody>
          <a:bodyPr/>
          <a:lstStyle/>
          <a:p>
            <a:pPr marL="0" indent="0" algn="ctr">
              <a:buNone/>
            </a:pPr>
            <a:r>
              <a:rPr lang="en-US" sz="3600" b="1" dirty="0" smtClean="0">
                <a:solidFill>
                  <a:srgbClr val="0C788E"/>
                </a:solidFill>
                <a:latin typeface="Calibri" pitchFamily="34" charset="0"/>
              </a:rPr>
              <a:t> </a:t>
            </a:r>
            <a:r>
              <a:rPr lang="en-US" sz="4400" b="1" dirty="0" smtClean="0">
                <a:solidFill>
                  <a:srgbClr val="0C788E"/>
                </a:solidFill>
                <a:latin typeface="Calibri" pitchFamily="34" charset="0"/>
              </a:rPr>
              <a:t>The effect of the earth’s rotation (</a:t>
            </a:r>
            <a:r>
              <a:rPr lang="en-US" sz="4400" b="1" dirty="0" err="1" smtClean="0">
                <a:solidFill>
                  <a:srgbClr val="0C788E"/>
                </a:solidFill>
                <a:latin typeface="Calibri" pitchFamily="34" charset="0"/>
              </a:rPr>
              <a:t>Coriolis</a:t>
            </a:r>
            <a:r>
              <a:rPr lang="en-US" sz="4400" b="1" dirty="0" smtClean="0">
                <a:solidFill>
                  <a:srgbClr val="0C788E"/>
                </a:solidFill>
                <a:latin typeface="Calibri" pitchFamily="34" charset="0"/>
              </a:rPr>
              <a:t> Effect) on Winds</a:t>
            </a:r>
            <a:endParaRPr lang="en-US" sz="3600" b="1" dirty="0" smtClean="0">
              <a:solidFill>
                <a:srgbClr val="0C788E"/>
              </a:solidFill>
              <a:latin typeface="Calibri" pitchFamily="34" charset="0"/>
            </a:endParaRPr>
          </a:p>
          <a:p>
            <a:pPr marL="0" indent="0" algn="ctr">
              <a:buNone/>
            </a:pPr>
            <a:endParaRPr lang="en-US" sz="1600" b="1" dirty="0" smtClean="0">
              <a:solidFill>
                <a:srgbClr val="0C788E"/>
              </a:solidFill>
              <a:latin typeface="Calibri" pitchFamily="34" charset="0"/>
            </a:endParaRPr>
          </a:p>
        </p:txBody>
      </p:sp>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1700808"/>
            <a:ext cx="3914000" cy="3744416"/>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6352" y="5517232"/>
            <a:ext cx="7776864" cy="584775"/>
          </a:xfrm>
          <a:prstGeom prst="rect">
            <a:avLst/>
          </a:prstGeom>
        </p:spPr>
        <p:txBody>
          <a:bodyPr wrap="square">
            <a:spAutoFit/>
          </a:bodyPr>
          <a:lstStyle/>
          <a:p>
            <a:pPr algn="ctr"/>
            <a:r>
              <a:rPr lang="en-US" sz="1600" dirty="0" smtClean="0">
                <a:hlinkClick r:id="rId5"/>
              </a:rPr>
              <a:t>http://www.classzone.com/books/earth_science/terc/content/visualizations/es1904/es1904page01.cfm?chapter_no=visualization</a:t>
            </a:r>
            <a:r>
              <a:rPr lang="en-US" sz="1600" dirty="0" smtClean="0"/>
              <a:t> </a:t>
            </a:r>
            <a:endParaRPr lang="en-US" sz="1600" dirty="0"/>
          </a:p>
        </p:txBody>
      </p:sp>
      <p:sp>
        <p:nvSpPr>
          <p:cNvPr id="5" name="Rectangle 4"/>
          <p:cNvSpPr/>
          <p:nvPr/>
        </p:nvSpPr>
        <p:spPr>
          <a:xfrm>
            <a:off x="827584" y="6202599"/>
            <a:ext cx="7560840" cy="584775"/>
          </a:xfrm>
          <a:prstGeom prst="rect">
            <a:avLst/>
          </a:prstGeom>
        </p:spPr>
        <p:txBody>
          <a:bodyPr wrap="square">
            <a:spAutoFit/>
          </a:bodyPr>
          <a:lstStyle/>
          <a:p>
            <a:pPr algn="ctr"/>
            <a:r>
              <a:rPr lang="en-US" sz="1600" dirty="0" smtClean="0">
                <a:hlinkClick r:id="rId6"/>
              </a:rPr>
              <a:t>http://www.classzone.com/books/earth_science/terc/content/visualizations/es1905/es1905page01.cfm?chapter_no=visualization</a:t>
            </a:r>
            <a:r>
              <a:rPr lang="en-US" sz="1600" dirty="0" smtClean="0"/>
              <a:t> </a:t>
            </a:r>
            <a:endParaRPr lang="en-US" sz="1600" dirty="0"/>
          </a:p>
        </p:txBody>
      </p:sp>
    </p:spTree>
    <p:extLst>
      <p:ext uri="{BB962C8B-B14F-4D97-AF65-F5344CB8AC3E}">
        <p14:creationId xmlns:p14="http://schemas.microsoft.com/office/powerpoint/2010/main" val="42691666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10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40960" cy="3456384"/>
          </a:xfrm>
        </p:spPr>
        <p:txBody>
          <a:bodyPr/>
          <a:lstStyle/>
          <a:p>
            <a:r>
              <a:rPr lang="en-US" sz="4200" b="1" dirty="0" smtClean="0">
                <a:solidFill>
                  <a:srgbClr val="0C788E"/>
                </a:solidFill>
                <a:latin typeface="Calibri" pitchFamily="34" charset="0"/>
              </a:rPr>
              <a:t>The flow of air caused by </a:t>
            </a:r>
            <a:r>
              <a:rPr lang="en-US" sz="4200" b="1" u="sng" dirty="0" smtClean="0">
                <a:solidFill>
                  <a:srgbClr val="0C788E"/>
                </a:solidFill>
                <a:latin typeface="Calibri" pitchFamily="34" charset="0"/>
              </a:rPr>
              <a:t>unequal heating of the Earth’s surface</a:t>
            </a:r>
            <a:r>
              <a:rPr lang="en-US" sz="4200" b="1" dirty="0" smtClean="0">
                <a:solidFill>
                  <a:srgbClr val="0C788E"/>
                </a:solidFill>
                <a:latin typeface="Calibri" pitchFamily="34" charset="0"/>
              </a:rPr>
              <a:t> and the rotation of the Earth (</a:t>
            </a:r>
            <a:r>
              <a:rPr lang="en-US" sz="4200" b="1" u="sng" dirty="0" err="1" smtClean="0">
                <a:solidFill>
                  <a:srgbClr val="0C788E"/>
                </a:solidFill>
                <a:latin typeface="Calibri" pitchFamily="34" charset="0"/>
              </a:rPr>
              <a:t>Coriolis</a:t>
            </a:r>
            <a:r>
              <a:rPr lang="en-US" sz="4200" b="1" u="sng" dirty="0" smtClean="0">
                <a:solidFill>
                  <a:srgbClr val="0C788E"/>
                </a:solidFill>
                <a:latin typeface="Calibri" pitchFamily="34" charset="0"/>
              </a:rPr>
              <a:t> Effect</a:t>
            </a:r>
            <a:r>
              <a:rPr lang="en-US" sz="4200" b="1" dirty="0" smtClean="0">
                <a:solidFill>
                  <a:srgbClr val="0C788E"/>
                </a:solidFill>
                <a:latin typeface="Calibri" pitchFamily="34" charset="0"/>
              </a:rPr>
              <a:t>) creates distinct </a:t>
            </a:r>
            <a:r>
              <a:rPr lang="en-US" sz="4200" b="1" u="sng" dirty="0" smtClean="0">
                <a:solidFill>
                  <a:srgbClr val="0C788E"/>
                </a:solidFill>
                <a:latin typeface="Calibri" pitchFamily="34" charset="0"/>
              </a:rPr>
              <a:t>wind patterns</a:t>
            </a:r>
            <a:r>
              <a:rPr lang="en-US" sz="4200" b="1" dirty="0" smtClean="0">
                <a:solidFill>
                  <a:srgbClr val="0C788E"/>
                </a:solidFill>
                <a:latin typeface="Calibri" pitchFamily="34" charset="0"/>
              </a:rPr>
              <a:t> on Earth’s surface.</a:t>
            </a:r>
            <a:endParaRPr lang="en-US" sz="4200" b="1" dirty="0">
              <a:solidFill>
                <a:srgbClr val="0C788E"/>
              </a:solidFill>
              <a:latin typeface="Calibri" pitchFamily="34" charset="0"/>
            </a:endParaRPr>
          </a:p>
        </p:txBody>
      </p:sp>
      <p:sp>
        <p:nvSpPr>
          <p:cNvPr id="3" name="Rectangle 2"/>
          <p:cNvSpPr/>
          <p:nvPr/>
        </p:nvSpPr>
        <p:spPr>
          <a:xfrm>
            <a:off x="395536" y="3933056"/>
            <a:ext cx="8352928" cy="2677656"/>
          </a:xfrm>
          <a:prstGeom prst="rect">
            <a:avLst/>
          </a:prstGeom>
        </p:spPr>
        <p:txBody>
          <a:bodyPr wrap="square">
            <a:spAutoFit/>
          </a:bodyPr>
          <a:lstStyle/>
          <a:p>
            <a:pPr algn="ctr"/>
            <a:r>
              <a:rPr lang="en-US" sz="4200" b="1" kern="0" dirty="0">
                <a:solidFill>
                  <a:srgbClr val="0C788E"/>
                </a:solidFill>
                <a:latin typeface="Calibri" pitchFamily="34" charset="0"/>
                <a:ea typeface="+mj-ea"/>
                <a:cs typeface="Arial"/>
              </a:rPr>
              <a:t>These wind systems not only influence the weather, they also determine when and where ships and planes travel most efficiently.</a:t>
            </a:r>
            <a:endParaRPr lang="en-US" dirty="0"/>
          </a:p>
        </p:txBody>
      </p:sp>
    </p:spTree>
    <p:extLst>
      <p:ext uri="{BB962C8B-B14F-4D97-AF65-F5344CB8AC3E}">
        <p14:creationId xmlns:p14="http://schemas.microsoft.com/office/powerpoint/2010/main" val="23508416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2531"/>
            <a:ext cx="8856984" cy="1800200"/>
          </a:xfrm>
        </p:spPr>
        <p:txBody>
          <a:bodyPr/>
          <a:lstStyle/>
          <a:p>
            <a:r>
              <a:rPr lang="en-US" sz="3500" b="1" dirty="0" smtClean="0">
                <a:solidFill>
                  <a:srgbClr val="0C788E"/>
                </a:solidFill>
                <a:latin typeface="Calibri" pitchFamily="34" charset="0"/>
              </a:rPr>
              <a:t>Below is a diagram showing the global wind patterns that distribute heat and moisture around the globe.  </a:t>
            </a:r>
            <a:endParaRPr lang="en-US" sz="3500" b="1" dirty="0">
              <a:solidFill>
                <a:srgbClr val="0C788E"/>
              </a:solidFill>
              <a:latin typeface="Calibri" pitchFamily="34" charset="0"/>
            </a:endParaRPr>
          </a:p>
        </p:txBody>
      </p:sp>
      <p:pic>
        <p:nvPicPr>
          <p:cNvPr id="166914" name="Picture 2" descr="http://essayweb.net/geology/quicknotes/images/tradewin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988840"/>
            <a:ext cx="5238750" cy="4610100"/>
          </a:xfrm>
          <a:prstGeom prst="rect">
            <a:avLst/>
          </a:prstGeom>
          <a:noFill/>
          <a:ln>
            <a:solidFill>
              <a:srgbClr val="0066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5584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500"/>
                                  </p:stCondLst>
                                  <p:childTnLst>
                                    <p:set>
                                      <p:cBhvr>
                                        <p:cTn id="12" dur="1" fill="hold">
                                          <p:stCondLst>
                                            <p:cond delay="0"/>
                                          </p:stCondLst>
                                        </p:cTn>
                                        <p:tgtEl>
                                          <p:spTgt spid="166914"/>
                                        </p:tgtEl>
                                        <p:attrNameLst>
                                          <p:attrName>style.visibility</p:attrName>
                                        </p:attrNameLst>
                                      </p:cBhvr>
                                      <p:to>
                                        <p:strVal val="visible"/>
                                      </p:to>
                                    </p:set>
                                    <p:animEffect transition="in" filter="fade">
                                      <p:cBhvr>
                                        <p:cTn id="13" dur="1000"/>
                                        <p:tgtEl>
                                          <p:spTgt spid="166914"/>
                                        </p:tgtEl>
                                      </p:cBhvr>
                                    </p:animEffect>
                                    <p:anim calcmode="lin" valueType="num">
                                      <p:cBhvr>
                                        <p:cTn id="14" dur="1000" fill="hold"/>
                                        <p:tgtEl>
                                          <p:spTgt spid="166914"/>
                                        </p:tgtEl>
                                        <p:attrNameLst>
                                          <p:attrName>ppt_x</p:attrName>
                                        </p:attrNameLst>
                                      </p:cBhvr>
                                      <p:tavLst>
                                        <p:tav tm="0">
                                          <p:val>
                                            <p:strVal val="#ppt_x"/>
                                          </p:val>
                                        </p:tav>
                                        <p:tav tm="100000">
                                          <p:val>
                                            <p:strVal val="#ppt_x"/>
                                          </p:val>
                                        </p:tav>
                                      </p:tavLst>
                                    </p:anim>
                                    <p:anim calcmode="lin" valueType="num">
                                      <p:cBhvr>
                                        <p:cTn id="15" dur="1000" fill="hold"/>
                                        <p:tgtEl>
                                          <p:spTgt spid="1669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6436" name="Picture 4" descr="http://edtech2.boisestate.edu/johnfuller1/502/506_final_project/Adam/images/global_win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32656"/>
            <a:ext cx="6264696" cy="6264696"/>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3264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sz="5400" b="1" dirty="0" smtClean="0">
                <a:solidFill>
                  <a:srgbClr val="006666"/>
                </a:solidFill>
                <a:latin typeface="Calibri" pitchFamily="34" charset="0"/>
              </a:rPr>
              <a:t>Distributed Summarizing:</a:t>
            </a:r>
            <a:endParaRPr lang="en-US" sz="5400" b="1" dirty="0">
              <a:solidFill>
                <a:srgbClr val="006666"/>
              </a:solidFill>
              <a:latin typeface="Calibri" pitchFamily="34" charset="0"/>
            </a:endParaRPr>
          </a:p>
        </p:txBody>
      </p:sp>
      <p:sp>
        <p:nvSpPr>
          <p:cNvPr id="3" name="Title 1"/>
          <p:cNvSpPr txBox="1">
            <a:spLocks/>
          </p:cNvSpPr>
          <p:nvPr/>
        </p:nvSpPr>
        <p:spPr bwMode="auto">
          <a:xfrm>
            <a:off x="539552" y="1556792"/>
            <a:ext cx="822960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5400" b="1" dirty="0" smtClean="0">
                <a:solidFill>
                  <a:srgbClr val="006666"/>
                </a:solidFill>
                <a:latin typeface="Calibri" pitchFamily="34" charset="0"/>
              </a:rPr>
              <a:t>Turn to a seat partner and describe the factors that influence global wind patterns.</a:t>
            </a:r>
            <a:endParaRPr lang="en-US" sz="5400" b="1" dirty="0">
              <a:solidFill>
                <a:srgbClr val="006666"/>
              </a:solidFill>
              <a:latin typeface="Calibri" pitchFamily="34" charset="0"/>
            </a:endParaRPr>
          </a:p>
        </p:txBody>
      </p:sp>
    </p:spTree>
    <p:extLst>
      <p:ext uri="{BB962C8B-B14F-4D97-AF65-F5344CB8AC3E}">
        <p14:creationId xmlns:p14="http://schemas.microsoft.com/office/powerpoint/2010/main" val="85835914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sz="5400" b="1" dirty="0" smtClean="0">
                <a:solidFill>
                  <a:srgbClr val="006666"/>
                </a:solidFill>
                <a:latin typeface="Calibri" pitchFamily="34" charset="0"/>
              </a:rPr>
              <a:t>Warm Up:</a:t>
            </a:r>
            <a:endParaRPr lang="en-US" sz="5400" b="1" dirty="0">
              <a:solidFill>
                <a:srgbClr val="006666"/>
              </a:solidFill>
              <a:latin typeface="Calibri" pitchFamily="34" charset="0"/>
            </a:endParaRPr>
          </a:p>
        </p:txBody>
      </p:sp>
      <p:sp>
        <p:nvSpPr>
          <p:cNvPr id="3" name="Title 1"/>
          <p:cNvSpPr txBox="1">
            <a:spLocks/>
          </p:cNvSpPr>
          <p:nvPr/>
        </p:nvSpPr>
        <p:spPr bwMode="auto">
          <a:xfrm>
            <a:off x="251520" y="2852936"/>
            <a:ext cx="851763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914400" indent="-914400" algn="l">
              <a:buAutoNum type="arabicPeriod"/>
            </a:pPr>
            <a:r>
              <a:rPr lang="en-US" sz="5400" b="1" dirty="0" smtClean="0">
                <a:solidFill>
                  <a:srgbClr val="006666"/>
                </a:solidFill>
                <a:latin typeface="Calibri" pitchFamily="34" charset="0"/>
              </a:rPr>
              <a:t>Describe the factors that influence global wind patterns. (use your notes and infer what happens!)</a:t>
            </a:r>
          </a:p>
          <a:p>
            <a:pPr marL="914400" indent="-914400" algn="l">
              <a:buAutoNum type="arabicPeriod"/>
            </a:pPr>
            <a:r>
              <a:rPr lang="en-US" sz="5400" b="1" dirty="0" smtClean="0">
                <a:solidFill>
                  <a:srgbClr val="006666"/>
                </a:solidFill>
                <a:latin typeface="Calibri" pitchFamily="34" charset="0"/>
              </a:rPr>
              <a:t>Work on activity from yesterday.</a:t>
            </a:r>
            <a:endParaRPr lang="en-US" sz="5400" b="1" dirty="0">
              <a:solidFill>
                <a:srgbClr val="006666"/>
              </a:solidFill>
              <a:latin typeface="Calibri" pitchFamily="34" charset="0"/>
            </a:endParaRPr>
          </a:p>
        </p:txBody>
      </p:sp>
    </p:spTree>
    <p:extLst>
      <p:ext uri="{BB962C8B-B14F-4D97-AF65-F5344CB8AC3E}">
        <p14:creationId xmlns:p14="http://schemas.microsoft.com/office/powerpoint/2010/main" val="111927844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sz="5400" b="1" dirty="0" smtClean="0">
                <a:solidFill>
                  <a:srgbClr val="006666"/>
                </a:solidFill>
                <a:latin typeface="Calibri" pitchFamily="34" charset="0"/>
              </a:rPr>
              <a:t>Work Session:</a:t>
            </a:r>
            <a:endParaRPr lang="en-US" sz="5400" b="1" dirty="0">
              <a:solidFill>
                <a:srgbClr val="006666"/>
              </a:solidFill>
              <a:latin typeface="Calibri" pitchFamily="34" charset="0"/>
            </a:endParaRPr>
          </a:p>
        </p:txBody>
      </p:sp>
      <p:sp>
        <p:nvSpPr>
          <p:cNvPr id="3" name="Title 1"/>
          <p:cNvSpPr txBox="1">
            <a:spLocks/>
          </p:cNvSpPr>
          <p:nvPr/>
        </p:nvSpPr>
        <p:spPr bwMode="auto">
          <a:xfrm>
            <a:off x="251520" y="764704"/>
            <a:ext cx="851763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914400" indent="-914400" algn="l">
              <a:buAutoNum type="arabicPeriod"/>
            </a:pPr>
            <a:endParaRPr lang="en-US" sz="5400" b="1" dirty="0" smtClean="0">
              <a:solidFill>
                <a:srgbClr val="006666"/>
              </a:solidFill>
              <a:latin typeface="Calibri" pitchFamily="34" charset="0"/>
            </a:endParaRPr>
          </a:p>
          <a:p>
            <a:pPr marL="914400" indent="-914400" algn="l">
              <a:buAutoNum type="arabicPeriod"/>
            </a:pPr>
            <a:r>
              <a:rPr lang="en-US" b="1" smtClean="0">
                <a:solidFill>
                  <a:srgbClr val="006666"/>
                </a:solidFill>
                <a:latin typeface="Calibri" pitchFamily="34" charset="0"/>
              </a:rPr>
              <a:t>Bill </a:t>
            </a:r>
            <a:r>
              <a:rPr lang="en-US" b="1" dirty="0" smtClean="0">
                <a:solidFill>
                  <a:srgbClr val="006666"/>
                </a:solidFill>
                <a:latin typeface="Calibri" pitchFamily="34" charset="0"/>
              </a:rPr>
              <a:t>Nye Video “Wind”</a:t>
            </a:r>
          </a:p>
          <a:p>
            <a:pPr marL="914400" indent="-914400" algn="l">
              <a:buAutoNum type="arabicPeriod"/>
            </a:pPr>
            <a:r>
              <a:rPr lang="en-US" b="1" dirty="0" smtClean="0">
                <a:solidFill>
                  <a:srgbClr val="006666"/>
                </a:solidFill>
                <a:latin typeface="Calibri" pitchFamily="34" charset="0"/>
              </a:rPr>
              <a:t>Complete any unfinished work (Directed Reading &amp; Activity from yesterday)</a:t>
            </a:r>
            <a:endParaRPr lang="en-US" b="1" dirty="0">
              <a:solidFill>
                <a:srgbClr val="006666"/>
              </a:solidFill>
              <a:latin typeface="Calibri" pitchFamily="34" charset="0"/>
            </a:endParaRPr>
          </a:p>
        </p:txBody>
      </p:sp>
    </p:spTree>
    <p:extLst>
      <p:ext uri="{BB962C8B-B14F-4D97-AF65-F5344CB8AC3E}">
        <p14:creationId xmlns:p14="http://schemas.microsoft.com/office/powerpoint/2010/main" val="35042911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957"/>
            <a:ext cx="8784976" cy="2169852"/>
          </a:xfrm>
        </p:spPr>
        <p:txBody>
          <a:bodyPr/>
          <a:lstStyle/>
          <a:p>
            <a:r>
              <a:rPr lang="en-US" sz="4300" b="1" u="sng" dirty="0" smtClean="0">
                <a:solidFill>
                  <a:srgbClr val="0C788E"/>
                </a:solidFill>
                <a:latin typeface="Calibri" pitchFamily="34" charset="0"/>
              </a:rPr>
              <a:t>Global wind systems</a:t>
            </a:r>
            <a:r>
              <a:rPr lang="en-US" sz="4300" b="1" dirty="0" smtClean="0">
                <a:solidFill>
                  <a:srgbClr val="0C788E"/>
                </a:solidFill>
                <a:latin typeface="Calibri" pitchFamily="34" charset="0"/>
              </a:rPr>
              <a:t> determine </a:t>
            </a:r>
            <a:br>
              <a:rPr lang="en-US" sz="4300" b="1" dirty="0" smtClean="0">
                <a:solidFill>
                  <a:srgbClr val="0C788E"/>
                </a:solidFill>
                <a:latin typeface="Calibri" pitchFamily="34" charset="0"/>
              </a:rPr>
            </a:br>
            <a:r>
              <a:rPr lang="en-US" sz="4300" b="1" dirty="0" smtClean="0">
                <a:solidFill>
                  <a:srgbClr val="0C788E"/>
                </a:solidFill>
                <a:latin typeface="Calibri" pitchFamily="34" charset="0"/>
              </a:rPr>
              <a:t>the major </a:t>
            </a:r>
            <a:r>
              <a:rPr lang="en-US" sz="4300" b="1" u="sng" dirty="0" smtClean="0">
                <a:solidFill>
                  <a:srgbClr val="0C788E"/>
                </a:solidFill>
                <a:latin typeface="Calibri" pitchFamily="34" charset="0"/>
              </a:rPr>
              <a:t>weather patterns</a:t>
            </a:r>
            <a:r>
              <a:rPr lang="en-US" sz="4300" b="1" dirty="0" smtClean="0">
                <a:solidFill>
                  <a:srgbClr val="0C788E"/>
                </a:solidFill>
                <a:latin typeface="Calibri" pitchFamily="34" charset="0"/>
              </a:rPr>
              <a:t> for </a:t>
            </a:r>
            <a:br>
              <a:rPr lang="en-US" sz="4300" b="1" dirty="0" smtClean="0">
                <a:solidFill>
                  <a:srgbClr val="0C788E"/>
                </a:solidFill>
                <a:latin typeface="Calibri" pitchFamily="34" charset="0"/>
              </a:rPr>
            </a:br>
            <a:r>
              <a:rPr lang="en-US" sz="4300" b="1" dirty="0" smtClean="0">
                <a:solidFill>
                  <a:srgbClr val="0C788E"/>
                </a:solidFill>
                <a:latin typeface="Calibri" pitchFamily="34" charset="0"/>
              </a:rPr>
              <a:t>the entire planet.</a:t>
            </a:r>
            <a:endParaRPr lang="en-US" sz="4300" b="1" dirty="0">
              <a:solidFill>
                <a:srgbClr val="0C788E"/>
              </a:solidFill>
              <a:latin typeface="Calibri" pitchFamily="34" charset="0"/>
            </a:endParaRPr>
          </a:p>
        </p:txBody>
      </p:sp>
      <p:sp>
        <p:nvSpPr>
          <p:cNvPr id="3" name="Rectangle 2"/>
          <p:cNvSpPr/>
          <p:nvPr/>
        </p:nvSpPr>
        <p:spPr>
          <a:xfrm>
            <a:off x="683568" y="2439547"/>
            <a:ext cx="7920880" cy="2077492"/>
          </a:xfrm>
          <a:prstGeom prst="rect">
            <a:avLst/>
          </a:prstGeom>
        </p:spPr>
        <p:txBody>
          <a:bodyPr wrap="square">
            <a:spAutoFit/>
          </a:bodyPr>
          <a:lstStyle/>
          <a:p>
            <a:pPr algn="ctr"/>
            <a:r>
              <a:rPr lang="en-US" sz="4300" b="1" kern="0" dirty="0">
                <a:solidFill>
                  <a:srgbClr val="0C788E"/>
                </a:solidFill>
                <a:latin typeface="Calibri" pitchFamily="34" charset="0"/>
                <a:ea typeface="+mj-ea"/>
                <a:cs typeface="Arial"/>
              </a:rPr>
              <a:t>Smaller </a:t>
            </a:r>
            <a:r>
              <a:rPr lang="en-US" sz="4300" b="1" u="sng" kern="0" dirty="0">
                <a:solidFill>
                  <a:srgbClr val="0C788E"/>
                </a:solidFill>
                <a:latin typeface="Calibri" pitchFamily="34" charset="0"/>
                <a:ea typeface="+mj-ea"/>
                <a:cs typeface="Arial"/>
              </a:rPr>
              <a:t>wind systems</a:t>
            </a:r>
            <a:r>
              <a:rPr lang="en-US" sz="4300" b="1" kern="0" dirty="0">
                <a:solidFill>
                  <a:srgbClr val="0C788E"/>
                </a:solidFill>
                <a:latin typeface="Calibri" pitchFamily="34" charset="0"/>
                <a:ea typeface="+mj-ea"/>
                <a:cs typeface="Arial"/>
              </a:rPr>
              <a:t> affect local </a:t>
            </a:r>
            <a:r>
              <a:rPr lang="en-US" sz="4300" b="1" u="sng" kern="0" dirty="0">
                <a:solidFill>
                  <a:srgbClr val="0C788E"/>
                </a:solidFill>
                <a:latin typeface="Calibri" pitchFamily="34" charset="0"/>
                <a:ea typeface="+mj-ea"/>
                <a:cs typeface="Arial"/>
              </a:rPr>
              <a:t>weather</a:t>
            </a:r>
            <a:r>
              <a:rPr lang="en-US" sz="4300" b="1" kern="0" dirty="0">
                <a:solidFill>
                  <a:srgbClr val="0C788E"/>
                </a:solidFill>
                <a:latin typeface="Calibri" pitchFamily="34" charset="0"/>
                <a:ea typeface="+mj-ea"/>
                <a:cs typeface="Arial"/>
              </a:rPr>
              <a:t>. Two such wind systems are </a:t>
            </a:r>
            <a:r>
              <a:rPr lang="en-US" sz="4300" b="1" u="sng" kern="0" dirty="0">
                <a:solidFill>
                  <a:srgbClr val="0C788E"/>
                </a:solidFill>
                <a:latin typeface="Calibri" pitchFamily="34" charset="0"/>
                <a:ea typeface="+mj-ea"/>
                <a:cs typeface="Arial"/>
              </a:rPr>
              <a:t>sea breezes</a:t>
            </a:r>
            <a:r>
              <a:rPr lang="en-US" sz="4300" b="1" kern="0" dirty="0">
                <a:solidFill>
                  <a:srgbClr val="0C788E"/>
                </a:solidFill>
                <a:latin typeface="Calibri" pitchFamily="34" charset="0"/>
                <a:ea typeface="+mj-ea"/>
                <a:cs typeface="Arial"/>
              </a:rPr>
              <a:t> and </a:t>
            </a:r>
            <a:r>
              <a:rPr lang="en-US" sz="4300" b="1" u="sng" kern="0" dirty="0">
                <a:solidFill>
                  <a:srgbClr val="0C788E"/>
                </a:solidFill>
                <a:latin typeface="Calibri" pitchFamily="34" charset="0"/>
                <a:ea typeface="+mj-ea"/>
                <a:cs typeface="Arial"/>
              </a:rPr>
              <a:t>land breezes</a:t>
            </a:r>
            <a:r>
              <a:rPr lang="en-US" sz="4300" b="1" kern="0" dirty="0">
                <a:solidFill>
                  <a:srgbClr val="0C788E"/>
                </a:solidFill>
                <a:latin typeface="Calibri" pitchFamily="34" charset="0"/>
                <a:ea typeface="+mj-ea"/>
                <a:cs typeface="Arial"/>
              </a:rPr>
              <a:t>.</a:t>
            </a:r>
            <a:endParaRPr lang="en-US" dirty="0"/>
          </a:p>
        </p:txBody>
      </p:sp>
    </p:spTree>
    <p:extLst>
      <p:ext uri="{BB962C8B-B14F-4D97-AF65-F5344CB8AC3E}">
        <p14:creationId xmlns:p14="http://schemas.microsoft.com/office/powerpoint/2010/main" val="228563220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76872"/>
            <a:ext cx="5904656" cy="451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50"/>
          <p:cNvSpPr txBox="1">
            <a:spLocks noChangeArrowheads="1"/>
          </p:cNvSpPr>
          <p:nvPr/>
        </p:nvSpPr>
        <p:spPr bwMode="auto">
          <a:xfrm>
            <a:off x="179512" y="116632"/>
            <a:ext cx="878497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ES" sz="6000" b="1" dirty="0" err="1" smtClean="0">
                <a:solidFill>
                  <a:srgbClr val="0C788E"/>
                </a:solidFill>
                <a:latin typeface="Calibri" pitchFamily="34" charset="0"/>
              </a:rPr>
              <a:t>This</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uneven</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heating</a:t>
            </a:r>
            <a:r>
              <a:rPr lang="es-ES" sz="6000" b="1" dirty="0" smtClean="0">
                <a:solidFill>
                  <a:srgbClr val="0C788E"/>
                </a:solidFill>
                <a:latin typeface="Calibri" pitchFamily="34" charset="0"/>
              </a:rPr>
              <a:t> of </a:t>
            </a:r>
            <a:r>
              <a:rPr lang="es-ES" sz="6000" b="1" dirty="0" err="1" smtClean="0">
                <a:solidFill>
                  <a:srgbClr val="0C788E"/>
                </a:solidFill>
                <a:latin typeface="Calibri" pitchFamily="34" charset="0"/>
              </a:rPr>
              <a:t>land</a:t>
            </a:r>
            <a:r>
              <a:rPr lang="es-ES" sz="6000" b="1" dirty="0" smtClean="0">
                <a:solidFill>
                  <a:srgbClr val="0C788E"/>
                </a:solidFill>
                <a:latin typeface="Calibri" pitchFamily="34" charset="0"/>
              </a:rPr>
              <a:t> </a:t>
            </a:r>
            <a:r>
              <a:rPr lang="es-ES" sz="6000" b="1" dirty="0" err="1" smtClean="0">
                <a:solidFill>
                  <a:srgbClr val="0C788E"/>
                </a:solidFill>
                <a:latin typeface="Calibri" pitchFamily="34" charset="0"/>
              </a:rPr>
              <a:t>forms</a:t>
            </a:r>
            <a:r>
              <a:rPr lang="es-ES" sz="6000" b="1" dirty="0" smtClean="0">
                <a:solidFill>
                  <a:srgbClr val="0C788E"/>
                </a:solidFill>
                <a:latin typeface="Calibri" pitchFamily="34" charset="0"/>
              </a:rPr>
              <a:t> </a:t>
            </a:r>
            <a:r>
              <a:rPr lang="es-ES" sz="6000" b="1" u="sng" dirty="0" err="1" smtClean="0">
                <a:solidFill>
                  <a:srgbClr val="0C788E"/>
                </a:solidFill>
                <a:latin typeface="Calibri" pitchFamily="34" charset="0"/>
              </a:rPr>
              <a:t>wind</a:t>
            </a:r>
            <a:r>
              <a:rPr lang="es-ES" sz="6000" b="1" u="sng" dirty="0" smtClean="0">
                <a:solidFill>
                  <a:srgbClr val="0C788E"/>
                </a:solidFill>
                <a:latin typeface="Calibri" pitchFamily="34" charset="0"/>
              </a:rPr>
              <a:t> </a:t>
            </a:r>
            <a:r>
              <a:rPr lang="es-ES" sz="6000" b="1" u="sng" dirty="0" err="1" smtClean="0">
                <a:solidFill>
                  <a:srgbClr val="0C788E"/>
                </a:solidFill>
                <a:latin typeface="Calibri" pitchFamily="34" charset="0"/>
              </a:rPr>
              <a:t>systems</a:t>
            </a:r>
            <a:r>
              <a:rPr lang="es-ES" sz="6000" b="1" dirty="0" smtClean="0">
                <a:solidFill>
                  <a:srgbClr val="0C788E"/>
                </a:solidFill>
                <a:latin typeface="Calibri" pitchFamily="34" charset="0"/>
              </a:rPr>
              <a:t>.</a:t>
            </a:r>
            <a:endParaRPr lang="es-ES" sz="6000" b="1" dirty="0">
              <a:solidFill>
                <a:srgbClr val="0C788E"/>
              </a:solidFill>
              <a:latin typeface="Calibri" pitchFamily="34" charset="0"/>
            </a:endParaRPr>
          </a:p>
        </p:txBody>
      </p:sp>
    </p:spTree>
    <p:extLst>
      <p:ext uri="{BB962C8B-B14F-4D97-AF65-F5344CB8AC3E}">
        <p14:creationId xmlns:p14="http://schemas.microsoft.com/office/powerpoint/2010/main" val="360792827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4941168"/>
            <a:ext cx="8856984" cy="1786210"/>
          </a:xfrm>
        </p:spPr>
        <p:txBody>
          <a:bodyPr/>
          <a:lstStyle/>
          <a:p>
            <a:r>
              <a:rPr lang="en-US" sz="4000" b="1" dirty="0" smtClean="0">
                <a:solidFill>
                  <a:srgbClr val="006666"/>
                </a:solidFill>
                <a:latin typeface="Calibri" pitchFamily="34" charset="0"/>
              </a:rPr>
              <a:t>Look at the temperatures of the land and the sea in this diagram. Which direction would the wind blow? Why?</a:t>
            </a:r>
            <a:endParaRPr lang="en-US" sz="6000" b="1" dirty="0">
              <a:solidFill>
                <a:srgbClr val="006666"/>
              </a:solidFill>
              <a:latin typeface="Calibri" pitchFamily="34" charset="0"/>
            </a:endParaRPr>
          </a:p>
        </p:txBody>
      </p:sp>
      <p:sp>
        <p:nvSpPr>
          <p:cNvPr id="4" name="TextBox 3"/>
          <p:cNvSpPr txBox="1"/>
          <p:nvPr/>
        </p:nvSpPr>
        <p:spPr>
          <a:xfrm>
            <a:off x="2467318" y="3068960"/>
            <a:ext cx="1224136" cy="707886"/>
          </a:xfrm>
          <a:prstGeom prst="rect">
            <a:avLst/>
          </a:prstGeom>
          <a:solidFill>
            <a:schemeClr val="bg1">
              <a:alpha val="86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85°F</a:t>
            </a:r>
            <a:endParaRPr lang="en-US" sz="4000" b="1" dirty="0">
              <a:solidFill>
                <a:srgbClr val="006666"/>
              </a:solidFill>
              <a:latin typeface="Calibri" pitchFamily="34" charset="0"/>
            </a:endParaRPr>
          </a:p>
        </p:txBody>
      </p:sp>
      <p:sp>
        <p:nvSpPr>
          <p:cNvPr id="6" name="TextBox 5"/>
          <p:cNvSpPr txBox="1"/>
          <p:nvPr/>
        </p:nvSpPr>
        <p:spPr>
          <a:xfrm>
            <a:off x="5650777" y="2715017"/>
            <a:ext cx="1224136"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65°F</a:t>
            </a:r>
            <a:endParaRPr lang="en-US" sz="4000" b="1" dirty="0">
              <a:solidFill>
                <a:srgbClr val="006666"/>
              </a:solidFill>
              <a:latin typeface="Calibri" pitchFamily="34" charset="0"/>
            </a:endParaRPr>
          </a:p>
        </p:txBody>
      </p:sp>
      <p:sp>
        <p:nvSpPr>
          <p:cNvPr id="5" name="Curved Right Arrow 4"/>
          <p:cNvSpPr/>
          <p:nvPr/>
        </p:nvSpPr>
        <p:spPr>
          <a:xfrm rot="5030607">
            <a:off x="3937739" y="502464"/>
            <a:ext cx="1022955" cy="3540656"/>
          </a:xfrm>
          <a:prstGeom prst="curvedRight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175189" y="3924517"/>
            <a:ext cx="3600400"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Low Pressure</a:t>
            </a:r>
            <a:endParaRPr lang="en-US" sz="4000" b="1" dirty="0">
              <a:solidFill>
                <a:srgbClr val="006666"/>
              </a:solidFill>
              <a:latin typeface="Calibri" pitchFamily="34" charset="0"/>
            </a:endParaRPr>
          </a:p>
        </p:txBody>
      </p:sp>
      <p:sp>
        <p:nvSpPr>
          <p:cNvPr id="10" name="TextBox 9"/>
          <p:cNvSpPr txBox="1"/>
          <p:nvPr/>
        </p:nvSpPr>
        <p:spPr>
          <a:xfrm>
            <a:off x="7020272" y="2453407"/>
            <a:ext cx="2016224" cy="1323439"/>
          </a:xfrm>
          <a:prstGeom prst="rect">
            <a:avLst/>
          </a:prstGeom>
          <a:solidFill>
            <a:schemeClr val="bg1">
              <a:alpha val="87000"/>
            </a:schemeClr>
          </a:solidFill>
          <a:ln>
            <a:solidFill>
              <a:srgbClr val="006666"/>
            </a:solidFill>
          </a:ln>
        </p:spPr>
        <p:txBody>
          <a:bodyPr wrap="square" rtlCol="0">
            <a:spAutoFit/>
          </a:bodyPr>
          <a:lstStyle/>
          <a:p>
            <a:pPr algn="ctr"/>
            <a:r>
              <a:rPr lang="en-US" sz="4000" b="1" dirty="0" smtClean="0">
                <a:solidFill>
                  <a:srgbClr val="006666"/>
                </a:solidFill>
                <a:latin typeface="Calibri" pitchFamily="34" charset="0"/>
              </a:rPr>
              <a:t>High </a:t>
            </a:r>
          </a:p>
          <a:p>
            <a:pPr algn="ctr"/>
            <a:r>
              <a:rPr lang="en-US" sz="4000" b="1" dirty="0" smtClean="0">
                <a:solidFill>
                  <a:srgbClr val="006666"/>
                </a:solidFill>
                <a:latin typeface="Calibri" pitchFamily="34" charset="0"/>
              </a:rPr>
              <a:t>Pressure</a:t>
            </a:r>
            <a:endParaRPr lang="en-US" sz="4000" b="1" dirty="0">
              <a:solidFill>
                <a:srgbClr val="006666"/>
              </a:solidFill>
              <a:latin typeface="Calibri" pitchFamily="34" charset="0"/>
            </a:endParaRPr>
          </a:p>
        </p:txBody>
      </p:sp>
    </p:spTree>
    <p:extLst>
      <p:ext uri="{BB962C8B-B14F-4D97-AF65-F5344CB8AC3E}">
        <p14:creationId xmlns:p14="http://schemas.microsoft.com/office/powerpoint/2010/main" val="339035434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5"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4941168"/>
            <a:ext cx="8856984" cy="1786210"/>
          </a:xfrm>
        </p:spPr>
        <p:txBody>
          <a:bodyPr/>
          <a:lstStyle/>
          <a:p>
            <a:r>
              <a:rPr lang="en-US" b="1" dirty="0" smtClean="0">
                <a:solidFill>
                  <a:srgbClr val="006666"/>
                </a:solidFill>
                <a:latin typeface="Calibri" pitchFamily="34" charset="0"/>
              </a:rPr>
              <a:t>A sea breeze occurs when wind is moving from the sea towards land.</a:t>
            </a:r>
            <a:endParaRPr lang="en-US" sz="6600" b="1" dirty="0">
              <a:solidFill>
                <a:srgbClr val="006666"/>
              </a:solidFill>
              <a:latin typeface="Calibri" pitchFamily="34" charset="0"/>
            </a:endParaRPr>
          </a:p>
        </p:txBody>
      </p:sp>
      <p:sp>
        <p:nvSpPr>
          <p:cNvPr id="4" name="TextBox 3"/>
          <p:cNvSpPr txBox="1"/>
          <p:nvPr/>
        </p:nvSpPr>
        <p:spPr>
          <a:xfrm>
            <a:off x="2467318" y="3068960"/>
            <a:ext cx="1224136" cy="707886"/>
          </a:xfrm>
          <a:prstGeom prst="rect">
            <a:avLst/>
          </a:prstGeom>
          <a:solidFill>
            <a:schemeClr val="bg1">
              <a:alpha val="86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85°F</a:t>
            </a:r>
          </a:p>
        </p:txBody>
      </p:sp>
      <p:sp>
        <p:nvSpPr>
          <p:cNvPr id="6" name="TextBox 5"/>
          <p:cNvSpPr txBox="1"/>
          <p:nvPr/>
        </p:nvSpPr>
        <p:spPr>
          <a:xfrm>
            <a:off x="5650777" y="2715017"/>
            <a:ext cx="1224136"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65°F</a:t>
            </a:r>
          </a:p>
        </p:txBody>
      </p:sp>
      <p:sp>
        <p:nvSpPr>
          <p:cNvPr id="5" name="Curved Right Arrow 4"/>
          <p:cNvSpPr/>
          <p:nvPr/>
        </p:nvSpPr>
        <p:spPr>
          <a:xfrm rot="5030607">
            <a:off x="3937739" y="502464"/>
            <a:ext cx="1022955" cy="3540656"/>
          </a:xfrm>
          <a:prstGeom prst="curvedRightArrow">
            <a:avLst/>
          </a:prstGeom>
          <a:solidFill>
            <a:srgbClr val="0066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TextBox 7"/>
          <p:cNvSpPr txBox="1"/>
          <p:nvPr/>
        </p:nvSpPr>
        <p:spPr>
          <a:xfrm>
            <a:off x="1175189" y="3924517"/>
            <a:ext cx="3600400" cy="707886"/>
          </a:xfrm>
          <a:prstGeom prst="rect">
            <a:avLst/>
          </a:prstGeom>
          <a:solidFill>
            <a:schemeClr val="bg1">
              <a:alpha val="87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Low Pressure</a:t>
            </a:r>
          </a:p>
        </p:txBody>
      </p:sp>
      <p:sp>
        <p:nvSpPr>
          <p:cNvPr id="10" name="TextBox 9"/>
          <p:cNvSpPr txBox="1"/>
          <p:nvPr/>
        </p:nvSpPr>
        <p:spPr>
          <a:xfrm>
            <a:off x="7020272" y="2453407"/>
            <a:ext cx="2016224" cy="1323439"/>
          </a:xfrm>
          <a:prstGeom prst="rect">
            <a:avLst/>
          </a:prstGeom>
          <a:solidFill>
            <a:schemeClr val="bg1">
              <a:alpha val="87000"/>
            </a:schemeClr>
          </a:solidFill>
          <a:ln>
            <a:solidFill>
              <a:srgbClr val="006666"/>
            </a:solidFill>
          </a:ln>
        </p:spPr>
        <p:txBody>
          <a:bodyPr wrap="square" rtlCol="0">
            <a:spAutoFit/>
          </a:bodyPr>
          <a:lstStyle/>
          <a:p>
            <a:pPr algn="ctr"/>
            <a:r>
              <a:rPr lang="en-US" sz="4000" b="1" dirty="0">
                <a:solidFill>
                  <a:srgbClr val="006666"/>
                </a:solidFill>
                <a:latin typeface="Calibri" pitchFamily="34" charset="0"/>
              </a:rPr>
              <a:t>High </a:t>
            </a:r>
          </a:p>
          <a:p>
            <a:pPr algn="ctr"/>
            <a:r>
              <a:rPr lang="en-US" sz="4000" b="1" dirty="0">
                <a:solidFill>
                  <a:srgbClr val="006666"/>
                </a:solidFill>
                <a:latin typeface="Calibri" pitchFamily="34" charset="0"/>
              </a:rPr>
              <a:t>Pressure</a:t>
            </a:r>
          </a:p>
        </p:txBody>
      </p:sp>
    </p:spTree>
    <p:extLst>
      <p:ext uri="{BB962C8B-B14F-4D97-AF65-F5344CB8AC3E}">
        <p14:creationId xmlns:p14="http://schemas.microsoft.com/office/powerpoint/2010/main" val="237480452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2" fill="hold" grpId="0" nodeType="after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5"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3861048"/>
            <a:ext cx="8229600" cy="2780928"/>
          </a:xfrm>
        </p:spPr>
        <p:txBody>
          <a:bodyPr/>
          <a:lstStyle/>
          <a:p>
            <a:r>
              <a:rPr lang="en-US" sz="5400" b="1" dirty="0" smtClean="0">
                <a:solidFill>
                  <a:srgbClr val="006666"/>
                </a:solidFill>
                <a:latin typeface="Calibri" pitchFamily="34" charset="0"/>
              </a:rPr>
              <a:t>Land</a:t>
            </a:r>
            <a:r>
              <a:rPr lang="en-US" sz="8000" b="1" dirty="0" smtClean="0">
                <a:solidFill>
                  <a:srgbClr val="006666"/>
                </a:solidFill>
                <a:latin typeface="Calibri" pitchFamily="34" charset="0"/>
              </a:rPr>
              <a:t> </a:t>
            </a:r>
            <a:r>
              <a:rPr lang="en-US" sz="5400" b="1" dirty="0" smtClean="0">
                <a:solidFill>
                  <a:srgbClr val="006666"/>
                </a:solidFill>
                <a:latin typeface="Calibri" pitchFamily="34" charset="0"/>
              </a:rPr>
              <a:t>heats up and cools down faster than water. How does this affect wind?</a:t>
            </a:r>
            <a:endParaRPr lang="en-US" sz="8000" b="1" dirty="0">
              <a:solidFill>
                <a:srgbClr val="006666"/>
              </a:solidFill>
              <a:latin typeface="Calibri" pitchFamily="34" charset="0"/>
            </a:endParaRPr>
          </a:p>
        </p:txBody>
      </p:sp>
    </p:spTree>
    <p:extLst>
      <p:ext uri="{BB962C8B-B14F-4D97-AF65-F5344CB8AC3E}">
        <p14:creationId xmlns:p14="http://schemas.microsoft.com/office/powerpoint/2010/main" val="382999182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2280" y="4186129"/>
            <a:ext cx="9128776" cy="2780928"/>
          </a:xfrm>
        </p:spPr>
        <p:txBody>
          <a:bodyPr/>
          <a:lstStyle/>
          <a:p>
            <a:r>
              <a:rPr lang="en-US" sz="3500" b="1" dirty="0" smtClean="0">
                <a:solidFill>
                  <a:schemeClr val="tx1"/>
                </a:solidFill>
                <a:effectLst>
                  <a:outerShdw blurRad="38100" dist="38100" dir="2700000" algn="tl">
                    <a:schemeClr val="bg1">
                      <a:alpha val="43000"/>
                    </a:schemeClr>
                  </a:outerShdw>
                </a:effectLst>
                <a:latin typeface="Calibri" pitchFamily="34" charset="0"/>
              </a:rPr>
              <a:t>At night when the earth’s surface </a:t>
            </a:r>
            <a:br>
              <a:rPr lang="en-US" sz="3500" b="1" dirty="0" smtClean="0">
                <a:solidFill>
                  <a:schemeClr val="tx1"/>
                </a:solidFill>
                <a:effectLst>
                  <a:outerShdw blurRad="38100" dist="38100" dir="2700000" algn="tl">
                    <a:schemeClr val="bg1">
                      <a:alpha val="43000"/>
                    </a:schemeClr>
                  </a:outerShdw>
                </a:effectLst>
                <a:latin typeface="Calibri" pitchFamily="34" charset="0"/>
              </a:rPr>
            </a:br>
            <a:r>
              <a:rPr lang="en-US" sz="3500" b="1" dirty="0" smtClean="0">
                <a:solidFill>
                  <a:schemeClr val="tx1"/>
                </a:solidFill>
                <a:effectLst>
                  <a:outerShdw blurRad="38100" dist="38100" dir="2700000" algn="tl">
                    <a:schemeClr val="bg1">
                      <a:alpha val="43000"/>
                    </a:schemeClr>
                  </a:outerShdw>
                </a:effectLst>
                <a:latin typeface="Calibri" pitchFamily="34" charset="0"/>
              </a:rPr>
              <a:t>is no longer being heated by the sun, </a:t>
            </a:r>
            <a:br>
              <a:rPr lang="en-US" sz="3500" b="1" dirty="0" smtClean="0">
                <a:solidFill>
                  <a:schemeClr val="tx1"/>
                </a:solidFill>
                <a:effectLst>
                  <a:outerShdw blurRad="38100" dist="38100" dir="2700000" algn="tl">
                    <a:schemeClr val="bg1">
                      <a:alpha val="43000"/>
                    </a:schemeClr>
                  </a:outerShdw>
                </a:effectLst>
                <a:latin typeface="Calibri" pitchFamily="34" charset="0"/>
              </a:rPr>
            </a:br>
            <a:r>
              <a:rPr lang="en-US" sz="3500" b="1" dirty="0" smtClean="0">
                <a:solidFill>
                  <a:schemeClr val="tx1"/>
                </a:solidFill>
                <a:effectLst>
                  <a:outerShdw blurRad="38100" dist="38100" dir="2700000" algn="tl">
                    <a:schemeClr val="bg1">
                      <a:alpha val="43000"/>
                    </a:schemeClr>
                  </a:outerShdw>
                </a:effectLst>
                <a:latin typeface="Calibri" pitchFamily="34" charset="0"/>
              </a:rPr>
              <a:t>the land cools much more rapidly than </a:t>
            </a:r>
            <a:br>
              <a:rPr lang="en-US" sz="3500" b="1" dirty="0" smtClean="0">
                <a:solidFill>
                  <a:schemeClr val="tx1"/>
                </a:solidFill>
                <a:effectLst>
                  <a:outerShdw blurRad="38100" dist="38100" dir="2700000" algn="tl">
                    <a:schemeClr val="bg1">
                      <a:alpha val="43000"/>
                    </a:schemeClr>
                  </a:outerShdw>
                </a:effectLst>
                <a:latin typeface="Calibri" pitchFamily="34" charset="0"/>
              </a:rPr>
            </a:br>
            <a:r>
              <a:rPr lang="en-US" sz="3500" b="1" dirty="0" smtClean="0">
                <a:solidFill>
                  <a:schemeClr val="tx1"/>
                </a:solidFill>
                <a:effectLst>
                  <a:outerShdw blurRad="38100" dist="38100" dir="2700000" algn="tl">
                    <a:schemeClr val="bg1">
                      <a:alpha val="43000"/>
                    </a:schemeClr>
                  </a:outerShdw>
                </a:effectLst>
                <a:latin typeface="Calibri" pitchFamily="34" charset="0"/>
              </a:rPr>
              <a:t>ocean water. What happens to the wind?</a:t>
            </a:r>
            <a:endParaRPr lang="en-US" sz="3500" b="1" dirty="0">
              <a:solidFill>
                <a:schemeClr val="tx1"/>
              </a:solidFill>
              <a:effectLst>
                <a:outerShdw blurRad="38100" dist="38100" dir="2700000" algn="tl">
                  <a:schemeClr val="bg1">
                    <a:alpha val="43000"/>
                  </a:schemeClr>
                </a:outerShdw>
              </a:effectLst>
              <a:latin typeface="Calibri" pitchFamily="34" charset="0"/>
            </a:endParaRPr>
          </a:p>
        </p:txBody>
      </p:sp>
      <p:sp>
        <p:nvSpPr>
          <p:cNvPr id="4" name="TextBox 3"/>
          <p:cNvSpPr txBox="1"/>
          <p:nvPr/>
        </p:nvSpPr>
        <p:spPr>
          <a:xfrm>
            <a:off x="5652120" y="2564904"/>
            <a:ext cx="1224136"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latin typeface="Calibri" pitchFamily="34" charset="0"/>
              </a:rPr>
              <a:t>65°F</a:t>
            </a:r>
            <a:endParaRPr lang="en-US" sz="4000" b="1" dirty="0">
              <a:latin typeface="Calibri" pitchFamily="34" charset="0"/>
            </a:endParaRPr>
          </a:p>
        </p:txBody>
      </p:sp>
      <p:sp>
        <p:nvSpPr>
          <p:cNvPr id="5" name="TextBox 4"/>
          <p:cNvSpPr txBox="1"/>
          <p:nvPr/>
        </p:nvSpPr>
        <p:spPr>
          <a:xfrm>
            <a:off x="2123728" y="2780928"/>
            <a:ext cx="1224136" cy="707886"/>
          </a:xfrm>
          <a:prstGeom prst="rect">
            <a:avLst/>
          </a:prstGeom>
          <a:solidFill>
            <a:schemeClr val="bg1">
              <a:alpha val="86000"/>
            </a:schemeClr>
          </a:solidFill>
          <a:ln>
            <a:solidFill>
              <a:schemeClr val="tx1"/>
            </a:solidFill>
          </a:ln>
        </p:spPr>
        <p:txBody>
          <a:bodyPr wrap="square" rtlCol="0">
            <a:spAutoFit/>
          </a:bodyPr>
          <a:lstStyle/>
          <a:p>
            <a:pPr algn="ctr"/>
            <a:r>
              <a:rPr lang="en-US" sz="4000" b="1" dirty="0" smtClean="0">
                <a:latin typeface="Calibri" pitchFamily="34" charset="0"/>
              </a:rPr>
              <a:t>55°F</a:t>
            </a:r>
            <a:endParaRPr lang="en-US" sz="4000" b="1" dirty="0">
              <a:latin typeface="Calibri" pitchFamily="34" charset="0"/>
            </a:endParaRPr>
          </a:p>
        </p:txBody>
      </p:sp>
      <p:sp>
        <p:nvSpPr>
          <p:cNvPr id="6" name="Curved Right Arrow 5"/>
          <p:cNvSpPr/>
          <p:nvPr/>
        </p:nvSpPr>
        <p:spPr>
          <a:xfrm rot="16007636" flipH="1">
            <a:off x="4008033" y="87231"/>
            <a:ext cx="1026893" cy="4010325"/>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 name="TextBox 6"/>
          <p:cNvSpPr txBox="1"/>
          <p:nvPr/>
        </p:nvSpPr>
        <p:spPr>
          <a:xfrm>
            <a:off x="755576" y="3562304"/>
            <a:ext cx="3600400"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latin typeface="Calibri" pitchFamily="34" charset="0"/>
              </a:rPr>
              <a:t>High </a:t>
            </a:r>
            <a:r>
              <a:rPr lang="en-US" sz="4000" b="1" dirty="0">
                <a:latin typeface="Calibri" pitchFamily="34" charset="0"/>
              </a:rPr>
              <a:t>Pressure</a:t>
            </a:r>
          </a:p>
        </p:txBody>
      </p:sp>
      <p:sp>
        <p:nvSpPr>
          <p:cNvPr id="8" name="TextBox 7"/>
          <p:cNvSpPr txBox="1"/>
          <p:nvPr/>
        </p:nvSpPr>
        <p:spPr>
          <a:xfrm>
            <a:off x="7012033" y="2298536"/>
            <a:ext cx="2088232" cy="1323439"/>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latin typeface="Calibri" pitchFamily="34" charset="0"/>
              </a:rPr>
              <a:t>Low </a:t>
            </a:r>
            <a:endParaRPr lang="en-US" sz="4000" b="1" dirty="0">
              <a:latin typeface="Calibri" pitchFamily="34" charset="0"/>
            </a:endParaRPr>
          </a:p>
          <a:p>
            <a:pPr algn="ctr"/>
            <a:r>
              <a:rPr lang="en-US" sz="4000" b="1" dirty="0">
                <a:latin typeface="Calibri" pitchFamily="34" charset="0"/>
              </a:rPr>
              <a:t>Pressure</a:t>
            </a:r>
          </a:p>
        </p:txBody>
      </p:sp>
    </p:spTree>
    <p:extLst>
      <p:ext uri="{BB962C8B-B14F-4D97-AF65-F5344CB8AC3E}">
        <p14:creationId xmlns:p14="http://schemas.microsoft.com/office/powerpoint/2010/main" val="42357323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59" y="4725144"/>
            <a:ext cx="8064897" cy="1737857"/>
          </a:xfrm>
        </p:spPr>
        <p:txBody>
          <a:bodyPr/>
          <a:lstStyle/>
          <a:p>
            <a:r>
              <a:rPr lang="en-US" sz="4000" b="1" dirty="0" smtClean="0">
                <a:solidFill>
                  <a:schemeClr val="tx1"/>
                </a:solidFill>
                <a:effectLst>
                  <a:outerShdw blurRad="38100" dist="38100" dir="2700000" algn="tl">
                    <a:schemeClr val="bg1">
                      <a:alpha val="43000"/>
                    </a:schemeClr>
                  </a:outerShdw>
                </a:effectLst>
                <a:latin typeface="Calibri" pitchFamily="34" charset="0"/>
              </a:rPr>
              <a:t>A land breeze occurs when wind is moving from the land to the sea. </a:t>
            </a:r>
            <a:endParaRPr lang="en-US" sz="4000" b="1" dirty="0">
              <a:solidFill>
                <a:schemeClr val="tx1"/>
              </a:solidFill>
              <a:effectLst>
                <a:outerShdw blurRad="38100" dist="38100" dir="2700000" algn="tl">
                  <a:schemeClr val="bg1">
                    <a:alpha val="43000"/>
                  </a:schemeClr>
                </a:outerShdw>
              </a:effectLst>
              <a:latin typeface="Calibri" pitchFamily="34" charset="0"/>
            </a:endParaRPr>
          </a:p>
        </p:txBody>
      </p:sp>
      <p:sp>
        <p:nvSpPr>
          <p:cNvPr id="4" name="TextBox 3"/>
          <p:cNvSpPr txBox="1"/>
          <p:nvPr/>
        </p:nvSpPr>
        <p:spPr>
          <a:xfrm>
            <a:off x="5652120" y="2564904"/>
            <a:ext cx="1224136"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a:solidFill>
                  <a:srgbClr val="000000"/>
                </a:solidFill>
                <a:latin typeface="Calibri" pitchFamily="34" charset="0"/>
              </a:rPr>
              <a:t>65°F</a:t>
            </a:r>
          </a:p>
        </p:txBody>
      </p:sp>
      <p:sp>
        <p:nvSpPr>
          <p:cNvPr id="5" name="TextBox 4"/>
          <p:cNvSpPr txBox="1"/>
          <p:nvPr/>
        </p:nvSpPr>
        <p:spPr>
          <a:xfrm>
            <a:off x="2123728" y="2780928"/>
            <a:ext cx="1224136" cy="707886"/>
          </a:xfrm>
          <a:prstGeom prst="rect">
            <a:avLst/>
          </a:prstGeom>
          <a:solidFill>
            <a:schemeClr val="bg1">
              <a:alpha val="86000"/>
            </a:schemeClr>
          </a:solidFill>
          <a:ln>
            <a:solidFill>
              <a:schemeClr val="tx1"/>
            </a:solidFill>
          </a:ln>
        </p:spPr>
        <p:txBody>
          <a:bodyPr wrap="square" rtlCol="0">
            <a:spAutoFit/>
          </a:bodyPr>
          <a:lstStyle/>
          <a:p>
            <a:pPr algn="ctr"/>
            <a:r>
              <a:rPr lang="en-US" sz="4000" b="1" dirty="0">
                <a:solidFill>
                  <a:srgbClr val="000000"/>
                </a:solidFill>
                <a:latin typeface="Calibri" pitchFamily="34" charset="0"/>
              </a:rPr>
              <a:t>55°F</a:t>
            </a:r>
          </a:p>
        </p:txBody>
      </p:sp>
      <p:sp>
        <p:nvSpPr>
          <p:cNvPr id="6" name="Curved Right Arrow 5"/>
          <p:cNvSpPr/>
          <p:nvPr/>
        </p:nvSpPr>
        <p:spPr>
          <a:xfrm rot="16007636" flipH="1">
            <a:off x="4008033" y="87231"/>
            <a:ext cx="1026893" cy="4010325"/>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 name="TextBox 6"/>
          <p:cNvSpPr txBox="1"/>
          <p:nvPr/>
        </p:nvSpPr>
        <p:spPr>
          <a:xfrm>
            <a:off x="755576" y="3562304"/>
            <a:ext cx="3600400" cy="707886"/>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solidFill>
                  <a:srgbClr val="000000"/>
                </a:solidFill>
                <a:latin typeface="Calibri" pitchFamily="34" charset="0"/>
              </a:rPr>
              <a:t>High </a:t>
            </a:r>
            <a:r>
              <a:rPr lang="en-US" sz="4000" b="1" dirty="0">
                <a:solidFill>
                  <a:srgbClr val="000000"/>
                </a:solidFill>
                <a:latin typeface="Calibri" pitchFamily="34" charset="0"/>
              </a:rPr>
              <a:t>Pressure</a:t>
            </a:r>
          </a:p>
        </p:txBody>
      </p:sp>
      <p:sp>
        <p:nvSpPr>
          <p:cNvPr id="8" name="TextBox 7"/>
          <p:cNvSpPr txBox="1"/>
          <p:nvPr/>
        </p:nvSpPr>
        <p:spPr>
          <a:xfrm>
            <a:off x="7012033" y="2298536"/>
            <a:ext cx="2088232" cy="1323439"/>
          </a:xfrm>
          <a:prstGeom prst="rect">
            <a:avLst/>
          </a:prstGeom>
          <a:solidFill>
            <a:schemeClr val="bg1">
              <a:alpha val="87000"/>
            </a:schemeClr>
          </a:solidFill>
          <a:ln>
            <a:solidFill>
              <a:schemeClr val="tx1"/>
            </a:solidFill>
          </a:ln>
        </p:spPr>
        <p:txBody>
          <a:bodyPr wrap="square" rtlCol="0">
            <a:spAutoFit/>
          </a:bodyPr>
          <a:lstStyle/>
          <a:p>
            <a:pPr algn="ctr"/>
            <a:r>
              <a:rPr lang="en-US" sz="4000" b="1" dirty="0" smtClean="0">
                <a:solidFill>
                  <a:srgbClr val="000000"/>
                </a:solidFill>
                <a:latin typeface="Calibri" pitchFamily="34" charset="0"/>
              </a:rPr>
              <a:t>Low </a:t>
            </a:r>
            <a:endParaRPr lang="en-US" sz="4000" b="1" dirty="0">
              <a:solidFill>
                <a:srgbClr val="000000"/>
              </a:solidFill>
              <a:latin typeface="Calibri" pitchFamily="34" charset="0"/>
            </a:endParaRPr>
          </a:p>
          <a:p>
            <a:pPr algn="ctr"/>
            <a:r>
              <a:rPr lang="en-US" sz="4000" b="1" dirty="0">
                <a:solidFill>
                  <a:srgbClr val="000000"/>
                </a:solidFill>
                <a:latin typeface="Calibri" pitchFamily="34" charset="0"/>
              </a:rPr>
              <a:t>Pressure</a:t>
            </a:r>
          </a:p>
        </p:txBody>
      </p:sp>
    </p:spTree>
    <p:extLst>
      <p:ext uri="{BB962C8B-B14F-4D97-AF65-F5344CB8AC3E}">
        <p14:creationId xmlns:p14="http://schemas.microsoft.com/office/powerpoint/2010/main" val="353571280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10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8" fill="hold" grpId="0"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0"/>
                                        <p:tgtEl>
                                          <p:spTgt spid="6"/>
                                        </p:tgtEl>
                                      </p:cBhvr>
                                    </p:animEffect>
                                  </p:childTnLst>
                                </p:cTn>
                              </p:par>
                            </p:childTnLst>
                          </p:cTn>
                        </p:par>
                        <p:par>
                          <p:cTn id="30" fill="hold">
                            <p:stCondLst>
                              <p:cond delay="6500"/>
                            </p:stCondLst>
                            <p:childTnLst>
                              <p:par>
                                <p:cTn id="31" presetID="42" presetClass="entr" presetSubtype="0" fill="hold" grpId="0" nodeType="afterEffect">
                                  <p:stCondLst>
                                    <p:cond delay="150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pic>
        <p:nvPicPr>
          <p:cNvPr id="160770" name="Picture 2" descr="https://ws.elance.com/file/Sea-beach-sky.png?crypted=Y3R4JTNEcG9ydGZvbGlvJTI2ZmlkJTNENzQzNTE2MDklMjZyaWQlM0QtMSUyNnBpZCUzRDU2MDUwMj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31640"/>
            <a:ext cx="9189640" cy="9189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4149080"/>
            <a:ext cx="8640960" cy="2016224"/>
          </a:xfrm>
        </p:spPr>
        <p:txBody>
          <a:bodyPr/>
          <a:lstStyle/>
          <a:p>
            <a:r>
              <a:rPr lang="en-US" sz="5400" b="1" dirty="0" smtClean="0">
                <a:solidFill>
                  <a:srgbClr val="006666"/>
                </a:solidFill>
                <a:latin typeface="Calibri" pitchFamily="34" charset="0"/>
              </a:rPr>
              <a:t>How do sea breezes and land breezes affect local weather?</a:t>
            </a:r>
            <a:endParaRPr lang="en-US" sz="8000" b="1" dirty="0">
              <a:solidFill>
                <a:srgbClr val="006666"/>
              </a:solidFill>
              <a:latin typeface="Calibri" pitchFamily="34" charset="0"/>
            </a:endParaRPr>
          </a:p>
        </p:txBody>
      </p:sp>
      <p:sp>
        <p:nvSpPr>
          <p:cNvPr id="3" name="Rectangle 2"/>
          <p:cNvSpPr/>
          <p:nvPr/>
        </p:nvSpPr>
        <p:spPr>
          <a:xfrm>
            <a:off x="660431" y="6093296"/>
            <a:ext cx="7704856" cy="461665"/>
          </a:xfrm>
          <a:prstGeom prst="rect">
            <a:avLst/>
          </a:prstGeom>
        </p:spPr>
        <p:txBody>
          <a:bodyPr wrap="square">
            <a:spAutoFit/>
          </a:bodyPr>
          <a:lstStyle/>
          <a:p>
            <a:pPr algn="ctr"/>
            <a:r>
              <a:rPr lang="en-US" sz="2400" dirty="0" smtClean="0">
                <a:hlinkClick r:id="rId5"/>
              </a:rPr>
              <a:t>http://www.nc-climate.ncsu.edu/edu/k12/.breezes</a:t>
            </a:r>
            <a:r>
              <a:rPr lang="en-US" sz="2400" dirty="0" smtClean="0"/>
              <a:t> </a:t>
            </a:r>
            <a:endParaRPr lang="en-US" sz="2400" dirty="0"/>
          </a:p>
        </p:txBody>
      </p:sp>
    </p:spTree>
    <p:extLst>
      <p:ext uri="{BB962C8B-B14F-4D97-AF65-F5344CB8AC3E}">
        <p14:creationId xmlns:p14="http://schemas.microsoft.com/office/powerpoint/2010/main" val="413460034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745" y="1484784"/>
            <a:ext cx="7488831" cy="1077218"/>
          </a:xfrm>
          <a:prstGeom prst="rect">
            <a:avLst/>
          </a:prstGeom>
        </p:spPr>
        <p:txBody>
          <a:bodyPr wrap="square">
            <a:spAutoFit/>
          </a:bodyPr>
          <a:lstStyle/>
          <a:p>
            <a:pPr algn="ctr"/>
            <a:r>
              <a:rPr lang="en-US" sz="3200" dirty="0" smtClean="0">
                <a:hlinkClick r:id="rId3"/>
              </a:rPr>
              <a:t>https://www.youtube.com/watch?v=ZQV72Yzmjyc</a:t>
            </a:r>
            <a:r>
              <a:rPr lang="en-US" sz="3200" dirty="0" smtClean="0"/>
              <a:t> </a:t>
            </a:r>
            <a:endParaRPr lang="en-US" sz="3200" dirty="0"/>
          </a:p>
        </p:txBody>
      </p:sp>
      <p:sp>
        <p:nvSpPr>
          <p:cNvPr id="4" name="Title 3"/>
          <p:cNvSpPr>
            <a:spLocks noGrp="1"/>
          </p:cNvSpPr>
          <p:nvPr>
            <p:ph type="title"/>
          </p:nvPr>
        </p:nvSpPr>
        <p:spPr>
          <a:xfrm>
            <a:off x="467544" y="116632"/>
            <a:ext cx="8229600" cy="1143000"/>
          </a:xfrm>
        </p:spPr>
        <p:txBody>
          <a:bodyPr/>
          <a:lstStyle/>
          <a:p>
            <a:r>
              <a:rPr lang="en-US" sz="5400" b="1" u="sng" dirty="0" smtClean="0">
                <a:solidFill>
                  <a:srgbClr val="006666"/>
                </a:solidFill>
                <a:latin typeface="Calibri" pitchFamily="34" charset="0"/>
              </a:rPr>
              <a:t>Sea Breeze and Land Breeze</a:t>
            </a:r>
            <a:endParaRPr lang="en-US" sz="5400" b="1" u="sng" dirty="0">
              <a:solidFill>
                <a:srgbClr val="006666"/>
              </a:solidFill>
              <a:latin typeface="Calibri" pitchFamily="34" charset="0"/>
            </a:endParaRPr>
          </a:p>
        </p:txBody>
      </p:sp>
      <p:sp>
        <p:nvSpPr>
          <p:cNvPr id="5" name="Rectangle 4"/>
          <p:cNvSpPr/>
          <p:nvPr/>
        </p:nvSpPr>
        <p:spPr>
          <a:xfrm>
            <a:off x="986676" y="2780928"/>
            <a:ext cx="7374968" cy="2062103"/>
          </a:xfrm>
          <a:prstGeom prst="rect">
            <a:avLst/>
          </a:prstGeom>
        </p:spPr>
        <p:txBody>
          <a:bodyPr wrap="square">
            <a:spAutoFit/>
          </a:bodyPr>
          <a:lstStyle/>
          <a:p>
            <a:pPr algn="ctr"/>
            <a:r>
              <a:rPr lang="en-US" sz="3200" dirty="0" smtClean="0">
                <a:hlinkClick r:id="rId4"/>
              </a:rPr>
              <a:t>http://www.classzone.com/books/earth_science/terc/content/visualizations/es1903/es1903page01.cfm?chapter_no=visualization</a:t>
            </a:r>
            <a:r>
              <a:rPr lang="en-US" sz="3200" dirty="0" smtClean="0"/>
              <a:t> </a:t>
            </a:r>
            <a:endParaRPr lang="en-US" sz="3200" dirty="0"/>
          </a:p>
        </p:txBody>
      </p:sp>
    </p:spTree>
    <p:extLst>
      <p:ext uri="{BB962C8B-B14F-4D97-AF65-F5344CB8AC3E}">
        <p14:creationId xmlns:p14="http://schemas.microsoft.com/office/powerpoint/2010/main" val="16345114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5650" name="Picture 2" descr="http://www.propertiesofmatter.si.edu/images/L5/conv_cell_atmos_label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712" y="142774"/>
            <a:ext cx="4804288" cy="29000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206e9.medialib.glogster.com/media/3c0cf1d8db6b42ddec5ad3a43f681fa64c25a8ec8c646a7e7aecbadbd89ef1cd/chap01-conve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89" y="3212976"/>
            <a:ext cx="3515859" cy="34455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487782" y="158828"/>
            <a:ext cx="3377072" cy="269410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8800" b="1" u="sng" dirty="0" smtClean="0">
                <a:solidFill>
                  <a:srgbClr val="006666"/>
                </a:solidFill>
                <a:latin typeface="Calibri" pitchFamily="34" charset="0"/>
              </a:rPr>
              <a:t>Sea </a:t>
            </a:r>
          </a:p>
          <a:p>
            <a:r>
              <a:rPr lang="en-US" sz="8800" b="1" u="sng" dirty="0" smtClean="0">
                <a:solidFill>
                  <a:srgbClr val="006666"/>
                </a:solidFill>
                <a:latin typeface="Calibri" pitchFamily="34" charset="0"/>
              </a:rPr>
              <a:t>Breeze</a:t>
            </a:r>
            <a:endParaRPr lang="en-US" sz="8800" b="1" u="sng" dirty="0">
              <a:solidFill>
                <a:srgbClr val="006666"/>
              </a:solidFill>
              <a:latin typeface="Calibri" pitchFamily="34" charset="0"/>
            </a:endParaRPr>
          </a:p>
        </p:txBody>
      </p:sp>
      <p:sp>
        <p:nvSpPr>
          <p:cNvPr id="6" name="Title 3"/>
          <p:cNvSpPr txBox="1">
            <a:spLocks/>
          </p:cNvSpPr>
          <p:nvPr/>
        </p:nvSpPr>
        <p:spPr>
          <a:xfrm>
            <a:off x="4716016" y="3429000"/>
            <a:ext cx="3841731" cy="280831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8800" b="1" u="sng" dirty="0" smtClean="0">
                <a:solidFill>
                  <a:srgbClr val="006666"/>
                </a:solidFill>
                <a:latin typeface="Calibri" pitchFamily="34" charset="0"/>
              </a:rPr>
              <a:t>Land </a:t>
            </a:r>
          </a:p>
          <a:p>
            <a:r>
              <a:rPr lang="en-US" sz="8800" b="1" u="sng" dirty="0" smtClean="0">
                <a:solidFill>
                  <a:srgbClr val="006666"/>
                </a:solidFill>
                <a:latin typeface="Calibri" pitchFamily="34" charset="0"/>
              </a:rPr>
              <a:t>Breeze</a:t>
            </a:r>
            <a:endParaRPr lang="en-US" sz="8800" b="1" u="sng" dirty="0">
              <a:solidFill>
                <a:srgbClr val="006666"/>
              </a:solidFill>
              <a:latin typeface="Calibri" pitchFamily="34" charset="0"/>
            </a:endParaRPr>
          </a:p>
        </p:txBody>
      </p:sp>
    </p:spTree>
    <p:extLst>
      <p:ext uri="{BB962C8B-B14F-4D97-AF65-F5344CB8AC3E}">
        <p14:creationId xmlns:p14="http://schemas.microsoft.com/office/powerpoint/2010/main" val="612920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childTnLst>
                                    <p:set>
                                      <p:cBhvr>
                                        <p:cTn id="24" dur="1" fill="hold">
                                          <p:stCondLst>
                                            <p:cond delay="0"/>
                                          </p:stCondLst>
                                        </p:cTn>
                                        <p:tgtEl>
                                          <p:spTgt spid="155650"/>
                                        </p:tgtEl>
                                        <p:attrNameLst>
                                          <p:attrName>style.visibility</p:attrName>
                                        </p:attrNameLst>
                                      </p:cBhvr>
                                      <p:to>
                                        <p:strVal val="visible"/>
                                      </p:to>
                                    </p:set>
                                    <p:animEffect transition="in" filter="fade">
                                      <p:cBhvr>
                                        <p:cTn id="25" dur="1000"/>
                                        <p:tgtEl>
                                          <p:spTgt spid="155650"/>
                                        </p:tgtEl>
                                      </p:cBhvr>
                                    </p:animEffect>
                                    <p:anim calcmode="lin" valueType="num">
                                      <p:cBhvr>
                                        <p:cTn id="26" dur="1000" fill="hold"/>
                                        <p:tgtEl>
                                          <p:spTgt spid="155650"/>
                                        </p:tgtEl>
                                        <p:attrNameLst>
                                          <p:attrName>ppt_x</p:attrName>
                                        </p:attrNameLst>
                                      </p:cBhvr>
                                      <p:tavLst>
                                        <p:tav tm="0">
                                          <p:val>
                                            <p:strVal val="#ppt_x"/>
                                          </p:val>
                                        </p:tav>
                                        <p:tav tm="100000">
                                          <p:val>
                                            <p:strVal val="#ppt_x"/>
                                          </p:val>
                                        </p:tav>
                                      </p:tavLst>
                                    </p:anim>
                                    <p:anim calcmode="lin" valueType="num">
                                      <p:cBhvr>
                                        <p:cTn id="27" dur="1000" fill="hold"/>
                                        <p:tgtEl>
                                          <p:spTgt spid="155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599517"/>
            <a:ext cx="8995499" cy="5630738"/>
            <a:chOff x="0" y="599517"/>
            <a:chExt cx="8995499" cy="5630738"/>
          </a:xfrm>
        </p:grpSpPr>
        <p:pic>
          <p:nvPicPr>
            <p:cNvPr id="157700" name="Picture 4" descr="http://upload.wikimedia.org/wikipedia/commons/thumb/9/96/Diagrama_de_formacion_de_la_brisa-breeze.png/500px-Diagrama_de_formacion_de_la_brisa-bree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829655"/>
              <a:ext cx="4927555" cy="540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599517"/>
              <a:ext cx="4035881" cy="563073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4000" b="1" dirty="0" smtClean="0">
                  <a:solidFill>
                    <a:srgbClr val="006666"/>
                  </a:solidFill>
                  <a:latin typeface="Calibri" pitchFamily="34" charset="0"/>
                </a:rPr>
                <a:t>Identify which diagram illustrates a Sea Breeze and a Land Breeze. Explain why. Include high and low air pressure in your explanation.</a:t>
              </a:r>
              <a:endParaRPr lang="en-US" sz="4000" b="1" dirty="0">
                <a:solidFill>
                  <a:srgbClr val="006666"/>
                </a:solidFill>
                <a:latin typeface="Calibri" pitchFamily="34" charset="0"/>
              </a:endParaRPr>
            </a:p>
          </p:txBody>
        </p:sp>
      </p:grpSp>
    </p:spTree>
    <p:extLst>
      <p:ext uri="{BB962C8B-B14F-4D97-AF65-F5344CB8AC3E}">
        <p14:creationId xmlns:p14="http://schemas.microsoft.com/office/powerpoint/2010/main" val="431982848"/>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024" y="332656"/>
            <a:ext cx="8229600" cy="864096"/>
          </a:xfrm>
        </p:spPr>
        <p:txBody>
          <a:bodyPr/>
          <a:lstStyle/>
          <a:p>
            <a:r>
              <a:rPr lang="en-US" sz="5400" b="1" dirty="0" smtClean="0">
                <a:solidFill>
                  <a:srgbClr val="0C788E"/>
                </a:solidFill>
                <a:latin typeface="Calibri" pitchFamily="34" charset="0"/>
              </a:rPr>
              <a:t>Warm Up:</a:t>
            </a:r>
            <a:endParaRPr lang="en-US" sz="5400" b="1" dirty="0">
              <a:solidFill>
                <a:srgbClr val="0C788E"/>
              </a:solidFill>
              <a:latin typeface="Calibri" pitchFamily="34" charset="0"/>
            </a:endParaRPr>
          </a:p>
        </p:txBody>
      </p:sp>
      <p:sp>
        <p:nvSpPr>
          <p:cNvPr id="3" name="Title 1"/>
          <p:cNvSpPr txBox="1">
            <a:spLocks/>
          </p:cNvSpPr>
          <p:nvPr/>
        </p:nvSpPr>
        <p:spPr bwMode="auto">
          <a:xfrm>
            <a:off x="319348" y="1988840"/>
            <a:ext cx="856895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914400" indent="-914400" algn="l">
              <a:buAutoNum type="arabicPeriod"/>
            </a:pPr>
            <a:r>
              <a:rPr lang="en-US" sz="4800" b="1" dirty="0" smtClean="0">
                <a:solidFill>
                  <a:srgbClr val="0C788E"/>
                </a:solidFill>
                <a:latin typeface="Calibri" pitchFamily="34" charset="0"/>
              </a:rPr>
              <a:t>Air moves from an area of ______ pressure to ____ pressure.</a:t>
            </a:r>
          </a:p>
          <a:p>
            <a:pPr marL="914400" indent="-914400" algn="l">
              <a:buAutoNum type="arabicPeriod"/>
            </a:pPr>
            <a:r>
              <a:rPr lang="en-US" sz="4800" b="1" dirty="0" smtClean="0">
                <a:solidFill>
                  <a:srgbClr val="0C788E"/>
                </a:solidFill>
                <a:latin typeface="Calibri" pitchFamily="34" charset="0"/>
              </a:rPr>
              <a:t>As temperature increases, air pressure ________.</a:t>
            </a:r>
          </a:p>
          <a:p>
            <a:pPr marL="914400" indent="-914400" algn="l">
              <a:buAutoNum type="arabicPeriod"/>
            </a:pPr>
            <a:r>
              <a:rPr lang="en-US" sz="4800" b="1" dirty="0" smtClean="0">
                <a:solidFill>
                  <a:srgbClr val="0C788E"/>
                </a:solidFill>
                <a:latin typeface="Calibri" pitchFamily="34" charset="0"/>
              </a:rPr>
              <a:t>The ______ _______ causes wind to have a curved path.</a:t>
            </a:r>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238342914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2968" cy="3096344"/>
          </a:xfrm>
        </p:spPr>
        <p:txBody>
          <a:bodyPr/>
          <a:lstStyle/>
          <a:p>
            <a:r>
              <a:rPr lang="en-US" sz="5400" b="1" dirty="0" smtClean="0">
                <a:solidFill>
                  <a:srgbClr val="006666"/>
                </a:solidFill>
                <a:latin typeface="Calibri" pitchFamily="34" charset="0"/>
              </a:rPr>
              <a:t>Wind is caused by </a:t>
            </a:r>
            <a:r>
              <a:rPr lang="en-US" sz="5400" b="1" u="sng" dirty="0" smtClean="0">
                <a:solidFill>
                  <a:srgbClr val="006666"/>
                </a:solidFill>
                <a:latin typeface="Calibri" pitchFamily="34" charset="0"/>
              </a:rPr>
              <a:t>differences in air pressure. Areas of high pressure move to areas of low pressure</a:t>
            </a:r>
            <a:r>
              <a:rPr lang="en-US" sz="5400" b="1" dirty="0" smtClean="0">
                <a:solidFill>
                  <a:srgbClr val="006666"/>
                </a:solidFill>
                <a:latin typeface="Calibri" pitchFamily="34" charset="0"/>
              </a:rPr>
              <a:t>.</a:t>
            </a:r>
            <a:endParaRPr lang="en-US" sz="5400" b="1" dirty="0">
              <a:solidFill>
                <a:srgbClr val="006666"/>
              </a:solidFill>
              <a:latin typeface="Calibri" pitchFamily="34" charset="0"/>
            </a:endParaRPr>
          </a:p>
        </p:txBody>
      </p:sp>
      <p:sp>
        <p:nvSpPr>
          <p:cNvPr id="3" name="Rectangle 2"/>
          <p:cNvSpPr/>
          <p:nvPr/>
        </p:nvSpPr>
        <p:spPr>
          <a:xfrm>
            <a:off x="982795" y="4077072"/>
            <a:ext cx="6984776" cy="2585323"/>
          </a:xfrm>
          <a:prstGeom prst="rect">
            <a:avLst/>
          </a:prstGeom>
        </p:spPr>
        <p:txBody>
          <a:bodyPr wrap="square">
            <a:spAutoFit/>
          </a:bodyPr>
          <a:lstStyle/>
          <a:p>
            <a:pPr algn="ctr"/>
            <a:r>
              <a:rPr lang="en-US" sz="5400" b="1" dirty="0" smtClean="0">
                <a:solidFill>
                  <a:srgbClr val="006666"/>
                </a:solidFill>
                <a:latin typeface="Calibri" pitchFamily="34" charset="0"/>
              </a:rPr>
              <a:t>Air pressure is related to density. Let’s review density.</a:t>
            </a:r>
            <a:endParaRPr lang="en-US" sz="5400" b="1" dirty="0">
              <a:solidFill>
                <a:srgbClr val="006666"/>
              </a:solidFill>
              <a:latin typeface="Calibri" pitchFamily="34" charset="0"/>
            </a:endParaRPr>
          </a:p>
        </p:txBody>
      </p:sp>
    </p:spTree>
    <p:extLst>
      <p:ext uri="{BB962C8B-B14F-4D97-AF65-F5344CB8AC3E}">
        <p14:creationId xmlns:p14="http://schemas.microsoft.com/office/powerpoint/2010/main" val="365032427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3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024" y="332656"/>
            <a:ext cx="8229600" cy="864096"/>
          </a:xfrm>
        </p:spPr>
        <p:txBody>
          <a:bodyPr/>
          <a:lstStyle/>
          <a:p>
            <a:r>
              <a:rPr lang="en-US" sz="5400" b="1" dirty="0" smtClean="0">
                <a:solidFill>
                  <a:srgbClr val="0C788E"/>
                </a:solidFill>
                <a:latin typeface="Calibri" pitchFamily="34" charset="0"/>
              </a:rPr>
              <a:t>Work Session:</a:t>
            </a:r>
            <a:endParaRPr lang="en-US" sz="5400" b="1" dirty="0">
              <a:solidFill>
                <a:srgbClr val="0C788E"/>
              </a:solidFill>
              <a:latin typeface="Calibri" pitchFamily="34" charset="0"/>
            </a:endParaRPr>
          </a:p>
        </p:txBody>
      </p:sp>
      <p:sp>
        <p:nvSpPr>
          <p:cNvPr id="3" name="Title 1"/>
          <p:cNvSpPr txBox="1">
            <a:spLocks/>
          </p:cNvSpPr>
          <p:nvPr/>
        </p:nvSpPr>
        <p:spPr bwMode="auto">
          <a:xfrm>
            <a:off x="319348" y="1988840"/>
            <a:ext cx="856895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914400" indent="-914400" algn="l">
              <a:buAutoNum type="arabicPeriod"/>
            </a:pPr>
            <a:r>
              <a:rPr lang="en-US" sz="4800" b="1" dirty="0" smtClean="0">
                <a:solidFill>
                  <a:srgbClr val="0C788E"/>
                </a:solidFill>
                <a:latin typeface="Calibri" pitchFamily="34" charset="0"/>
              </a:rPr>
              <a:t>Check Study Guide</a:t>
            </a:r>
          </a:p>
          <a:p>
            <a:pPr marL="914400" indent="-914400" algn="l">
              <a:buAutoNum type="arabicPeriod"/>
            </a:pPr>
            <a:r>
              <a:rPr lang="en-US" sz="4800" b="1" dirty="0" smtClean="0">
                <a:solidFill>
                  <a:srgbClr val="0C788E"/>
                </a:solidFill>
                <a:latin typeface="Calibri" pitchFamily="34" charset="0"/>
              </a:rPr>
              <a:t>Wind Test</a:t>
            </a:r>
          </a:p>
          <a:p>
            <a:pPr marL="914400" indent="-914400" algn="l">
              <a:buAutoNum type="arabicPeriod"/>
            </a:pPr>
            <a:r>
              <a:rPr lang="en-US" sz="4800" b="1" dirty="0" smtClean="0">
                <a:solidFill>
                  <a:srgbClr val="0C788E"/>
                </a:solidFill>
                <a:latin typeface="Calibri" pitchFamily="34" charset="0"/>
              </a:rPr>
              <a:t>Atmosphere Test</a:t>
            </a:r>
          </a:p>
          <a:p>
            <a:pPr marL="914400" indent="-914400" algn="l">
              <a:buAutoNum type="arabicPeriod"/>
            </a:pPr>
            <a:r>
              <a:rPr lang="en-US" sz="4800" b="1" dirty="0" smtClean="0">
                <a:solidFill>
                  <a:srgbClr val="0C788E"/>
                </a:solidFill>
                <a:latin typeface="Calibri" pitchFamily="34" charset="0"/>
              </a:rPr>
              <a:t>Rd. pg. </a:t>
            </a:r>
            <a:r>
              <a:rPr lang="en-US" sz="4800" b="1" smtClean="0">
                <a:solidFill>
                  <a:srgbClr val="0C788E"/>
                </a:solidFill>
                <a:latin typeface="Calibri" pitchFamily="34" charset="0"/>
              </a:rPr>
              <a:t>490-495 questions 1-9</a:t>
            </a:r>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238845689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98073"/>
            <a:ext cx="4320480" cy="302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2833" y="3645024"/>
            <a:ext cx="4176676"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z="2800" b="1" dirty="0">
                <a:solidFill>
                  <a:srgbClr val="0C788E"/>
                </a:solidFill>
                <a:latin typeface="Calibri" pitchFamily="34" charset="0"/>
              </a:rPr>
              <a:t>Label and draw the following in the diagrams </a:t>
            </a:r>
            <a:r>
              <a:rPr lang="en-US" sz="2800" b="1" dirty="0" smtClean="0">
                <a:solidFill>
                  <a:srgbClr val="0C788E"/>
                </a:solidFill>
                <a:latin typeface="Calibri" pitchFamily="34" charset="0"/>
              </a:rPr>
              <a:t>on your notes: </a:t>
            </a:r>
            <a:r>
              <a:rPr lang="en-US" sz="2800" b="1" dirty="0">
                <a:solidFill>
                  <a:srgbClr val="0C788E"/>
                </a:solidFill>
                <a:latin typeface="Calibri" pitchFamily="34" charset="0"/>
              </a:rPr>
              <a:t>sea breeze, land breeze, high pressure, low pressure, arrows showing the direction of the wind.</a:t>
            </a:r>
          </a:p>
        </p:txBody>
      </p:sp>
    </p:spTree>
    <p:extLst>
      <p:ext uri="{BB962C8B-B14F-4D97-AF65-F5344CB8AC3E}">
        <p14:creationId xmlns:p14="http://schemas.microsoft.com/office/powerpoint/2010/main" val="38208597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201104" y="188640"/>
            <a:ext cx="8915609" cy="6531713"/>
            <a:chOff x="201104" y="188640"/>
            <a:chExt cx="8915609" cy="6531713"/>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201104" y="188640"/>
              <a:ext cx="4602480" cy="3261360"/>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521853" y="3443753"/>
              <a:ext cx="4594860" cy="3276600"/>
            </a:xfrm>
            <a:prstGeom prst="rect">
              <a:avLst/>
            </a:prstGeom>
            <a:noFill/>
            <a:ln>
              <a:noFill/>
            </a:ln>
          </p:spPr>
        </p:pic>
      </p:grpSp>
      <p:sp>
        <p:nvSpPr>
          <p:cNvPr id="3" name="TextBox 2"/>
          <p:cNvSpPr txBox="1"/>
          <p:nvPr/>
        </p:nvSpPr>
        <p:spPr>
          <a:xfrm>
            <a:off x="827584" y="3350831"/>
            <a:ext cx="2952328" cy="769441"/>
          </a:xfrm>
          <a:prstGeom prst="rect">
            <a:avLst/>
          </a:prstGeom>
          <a:noFill/>
        </p:spPr>
        <p:txBody>
          <a:bodyPr wrap="square" rtlCol="0">
            <a:spAutoFit/>
          </a:bodyPr>
          <a:lstStyle/>
          <a:p>
            <a:pPr algn="ctr"/>
            <a:r>
              <a:rPr lang="en-US" sz="4400" b="1" dirty="0" smtClean="0">
                <a:latin typeface="Calibri" pitchFamily="34" charset="0"/>
              </a:rPr>
              <a:t>Sea Breeze</a:t>
            </a:r>
            <a:endParaRPr lang="en-US" sz="4400" b="1" dirty="0">
              <a:latin typeface="Calibri" pitchFamily="34" charset="0"/>
            </a:endParaRPr>
          </a:p>
        </p:txBody>
      </p:sp>
      <p:sp>
        <p:nvSpPr>
          <p:cNvPr id="7" name="TextBox 6"/>
          <p:cNvSpPr txBox="1"/>
          <p:nvPr/>
        </p:nvSpPr>
        <p:spPr>
          <a:xfrm>
            <a:off x="5292080" y="2789138"/>
            <a:ext cx="3168352" cy="769441"/>
          </a:xfrm>
          <a:prstGeom prst="rect">
            <a:avLst/>
          </a:prstGeom>
          <a:noFill/>
        </p:spPr>
        <p:txBody>
          <a:bodyPr wrap="square" rtlCol="0">
            <a:spAutoFit/>
          </a:bodyPr>
          <a:lstStyle/>
          <a:p>
            <a:pPr algn="ctr"/>
            <a:r>
              <a:rPr lang="en-US" sz="4400" b="1" dirty="0" smtClean="0">
                <a:latin typeface="Calibri" pitchFamily="34" charset="0"/>
              </a:rPr>
              <a:t>Land Breeze</a:t>
            </a:r>
            <a:endParaRPr lang="en-US" sz="4400" b="1" dirty="0">
              <a:latin typeface="Calibri" pitchFamily="34" charset="0"/>
            </a:endParaRPr>
          </a:p>
        </p:txBody>
      </p:sp>
      <p:sp>
        <p:nvSpPr>
          <p:cNvPr id="8" name="TextBox 7"/>
          <p:cNvSpPr txBox="1"/>
          <p:nvPr/>
        </p:nvSpPr>
        <p:spPr>
          <a:xfrm>
            <a:off x="395536" y="1556792"/>
            <a:ext cx="1497575" cy="646331"/>
          </a:xfrm>
          <a:prstGeom prst="rect">
            <a:avLst/>
          </a:prstGeom>
          <a:noFill/>
        </p:spPr>
        <p:txBody>
          <a:bodyPr wrap="square" rtlCol="0">
            <a:spAutoFit/>
          </a:bodyPr>
          <a:lstStyle/>
          <a:p>
            <a:pPr algn="ctr"/>
            <a:r>
              <a:rPr lang="en-US" b="1" dirty="0" smtClean="0">
                <a:latin typeface="Calibri" pitchFamily="34" charset="0"/>
              </a:rPr>
              <a:t>High </a:t>
            </a:r>
            <a:br>
              <a:rPr lang="en-US" b="1" dirty="0" smtClean="0">
                <a:latin typeface="Calibri" pitchFamily="34" charset="0"/>
              </a:rPr>
            </a:br>
            <a:r>
              <a:rPr lang="en-US" b="1" dirty="0" smtClean="0">
                <a:latin typeface="Calibri" pitchFamily="34" charset="0"/>
              </a:rPr>
              <a:t>Pressure</a:t>
            </a:r>
            <a:endParaRPr lang="en-US" b="1" dirty="0">
              <a:latin typeface="Calibri" pitchFamily="34" charset="0"/>
            </a:endParaRPr>
          </a:p>
        </p:txBody>
      </p:sp>
      <p:sp>
        <p:nvSpPr>
          <p:cNvPr id="10" name="TextBox 9"/>
          <p:cNvSpPr txBox="1"/>
          <p:nvPr/>
        </p:nvSpPr>
        <p:spPr>
          <a:xfrm>
            <a:off x="2770445" y="2996888"/>
            <a:ext cx="1440160" cy="353943"/>
          </a:xfrm>
          <a:prstGeom prst="rect">
            <a:avLst/>
          </a:prstGeom>
          <a:solidFill>
            <a:schemeClr val="bg1">
              <a:alpha val="49000"/>
            </a:schemeClr>
          </a:solidFill>
          <a:ln>
            <a:noFill/>
          </a:ln>
        </p:spPr>
        <p:txBody>
          <a:bodyPr wrap="square" rtlCol="0">
            <a:spAutoFit/>
          </a:bodyPr>
          <a:lstStyle/>
          <a:p>
            <a:pPr algn="ctr"/>
            <a:r>
              <a:rPr lang="en-US" sz="1700" b="1" dirty="0" smtClean="0">
                <a:latin typeface="Calibri" pitchFamily="34" charset="0"/>
              </a:rPr>
              <a:t>Low Pressure</a:t>
            </a:r>
            <a:endParaRPr lang="en-US" sz="1700" b="1" dirty="0">
              <a:latin typeface="Calibri" pitchFamily="34" charset="0"/>
            </a:endParaRPr>
          </a:p>
        </p:txBody>
      </p:sp>
      <p:sp>
        <p:nvSpPr>
          <p:cNvPr id="11" name="TextBox 10"/>
          <p:cNvSpPr txBox="1"/>
          <p:nvPr/>
        </p:nvSpPr>
        <p:spPr>
          <a:xfrm>
            <a:off x="4860032" y="4897387"/>
            <a:ext cx="1204157" cy="646331"/>
          </a:xfrm>
          <a:prstGeom prst="rect">
            <a:avLst/>
          </a:prstGeom>
          <a:noFill/>
        </p:spPr>
        <p:txBody>
          <a:bodyPr wrap="square" rtlCol="0">
            <a:spAutoFit/>
          </a:bodyPr>
          <a:lstStyle/>
          <a:p>
            <a:pPr algn="ctr"/>
            <a:r>
              <a:rPr lang="en-US" b="1" dirty="0" smtClean="0">
                <a:latin typeface="Calibri" pitchFamily="34" charset="0"/>
              </a:rPr>
              <a:t>Low </a:t>
            </a:r>
            <a:br>
              <a:rPr lang="en-US" b="1" dirty="0" smtClean="0">
                <a:latin typeface="Calibri" pitchFamily="34" charset="0"/>
              </a:rPr>
            </a:br>
            <a:r>
              <a:rPr lang="en-US" b="1" dirty="0" smtClean="0">
                <a:latin typeface="Calibri" pitchFamily="34" charset="0"/>
              </a:rPr>
              <a:t>Pressure</a:t>
            </a:r>
            <a:endParaRPr lang="en-US" b="1" dirty="0">
              <a:latin typeface="Calibri" pitchFamily="34" charset="0"/>
            </a:endParaRPr>
          </a:p>
        </p:txBody>
      </p:sp>
      <p:sp>
        <p:nvSpPr>
          <p:cNvPr id="12" name="TextBox 11"/>
          <p:cNvSpPr txBox="1"/>
          <p:nvPr/>
        </p:nvSpPr>
        <p:spPr>
          <a:xfrm>
            <a:off x="7164288" y="6237312"/>
            <a:ext cx="1440160" cy="353943"/>
          </a:xfrm>
          <a:prstGeom prst="rect">
            <a:avLst/>
          </a:prstGeom>
          <a:solidFill>
            <a:schemeClr val="bg1">
              <a:alpha val="49000"/>
            </a:schemeClr>
          </a:solidFill>
          <a:ln>
            <a:noFill/>
          </a:ln>
        </p:spPr>
        <p:txBody>
          <a:bodyPr wrap="square" rtlCol="0">
            <a:spAutoFit/>
          </a:bodyPr>
          <a:lstStyle/>
          <a:p>
            <a:pPr algn="ctr"/>
            <a:r>
              <a:rPr lang="en-US" sz="1700" b="1" dirty="0" smtClean="0">
                <a:latin typeface="Calibri" pitchFamily="34" charset="0"/>
              </a:rPr>
              <a:t>High Pressure</a:t>
            </a:r>
            <a:endParaRPr lang="en-US" sz="1700" b="1" dirty="0">
              <a:latin typeface="Calibri" pitchFamily="34" charset="0"/>
            </a:endParaRPr>
          </a:p>
        </p:txBody>
      </p:sp>
    </p:spTree>
    <p:extLst>
      <p:ext uri="{BB962C8B-B14F-4D97-AF65-F5344CB8AC3E}">
        <p14:creationId xmlns:p14="http://schemas.microsoft.com/office/powerpoint/2010/main" val="80569144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animBg="1"/>
      <p:bldP spid="11"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67543" y="404664"/>
            <a:ext cx="8229600" cy="9180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6000" b="1" u="sng" dirty="0" smtClean="0">
                <a:solidFill>
                  <a:srgbClr val="006666"/>
                </a:solidFill>
                <a:latin typeface="Calibri" pitchFamily="34" charset="0"/>
              </a:rPr>
              <a:t>Summarizing Strategy:</a:t>
            </a:r>
            <a:endParaRPr lang="en-US" sz="6000" b="1" u="sng" dirty="0">
              <a:solidFill>
                <a:srgbClr val="006666"/>
              </a:solidFill>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657" y="1916832"/>
            <a:ext cx="6829373" cy="43451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4026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ES" sz="5400" b="1" dirty="0" err="1" smtClean="0">
                <a:solidFill>
                  <a:srgbClr val="0C788E"/>
                </a:solidFill>
                <a:latin typeface="Calibri" pitchFamily="34" charset="0"/>
              </a:rPr>
              <a:t>Warm</a:t>
            </a:r>
            <a:r>
              <a:rPr lang="es-ES" sz="5400" b="1" dirty="0" smtClean="0">
                <a:solidFill>
                  <a:srgbClr val="0C788E"/>
                </a:solidFill>
                <a:latin typeface="Calibri" pitchFamily="34" charset="0"/>
              </a:rPr>
              <a:t> Up:</a:t>
            </a:r>
            <a:endParaRPr lang="es-ES" sz="5400" b="1" dirty="0">
              <a:solidFill>
                <a:srgbClr val="0C788E"/>
              </a:solidFill>
              <a:latin typeface="Calibri" pitchFamily="34" charset="0"/>
            </a:endParaRPr>
          </a:p>
        </p:txBody>
      </p:sp>
      <p:sp>
        <p:nvSpPr>
          <p:cNvPr id="8" name="Rectangle 7"/>
          <p:cNvSpPr/>
          <p:nvPr/>
        </p:nvSpPr>
        <p:spPr>
          <a:xfrm>
            <a:off x="107505" y="1268761"/>
            <a:ext cx="8928991" cy="4832092"/>
          </a:xfrm>
          <a:prstGeom prst="rect">
            <a:avLst/>
          </a:prstGeom>
        </p:spPr>
        <p:txBody>
          <a:bodyPr wrap="square">
            <a:spAutoFit/>
          </a:bodyPr>
          <a:lstStyle/>
          <a:p>
            <a:pPr marL="742950" lvl="0" indent="-742950">
              <a:buAutoNum type="arabicPeriod"/>
            </a:pPr>
            <a:r>
              <a:rPr lang="en-US" sz="4400" b="1" dirty="0" smtClean="0">
                <a:solidFill>
                  <a:srgbClr val="0C788E"/>
                </a:solidFill>
                <a:latin typeface="Calibri" pitchFamily="34" charset="0"/>
              </a:rPr>
              <a:t>Name the layers of the atmosphere in order beginning with the layer closest to the Earth.</a:t>
            </a:r>
          </a:p>
          <a:p>
            <a:pPr marL="742950" lvl="0" indent="-742950">
              <a:buAutoNum type="arabicPeriod"/>
            </a:pPr>
            <a:r>
              <a:rPr lang="en-US" sz="4400" b="1" dirty="0" smtClean="0">
                <a:solidFill>
                  <a:srgbClr val="0C788E"/>
                </a:solidFill>
                <a:latin typeface="Calibri" pitchFamily="34" charset="0"/>
              </a:rPr>
              <a:t>What gas makes up most of our atmosphere?</a:t>
            </a:r>
          </a:p>
          <a:p>
            <a:pPr marL="742950" lvl="0" indent="-742950">
              <a:buAutoNum type="arabicPeriod"/>
            </a:pPr>
            <a:r>
              <a:rPr lang="en-US" sz="4400" b="1" dirty="0" smtClean="0">
                <a:solidFill>
                  <a:srgbClr val="0C788E"/>
                </a:solidFill>
                <a:latin typeface="Calibri" pitchFamily="34" charset="0"/>
              </a:rPr>
              <a:t>What is the second most abundant gas in our atmosphere?</a:t>
            </a:r>
            <a:endParaRPr lang="en-US" sz="4400" b="1" dirty="0">
              <a:solidFill>
                <a:srgbClr val="0C788E"/>
              </a:solidFill>
              <a:latin typeface="Calibri" pitchFamily="34" charset="0"/>
            </a:endParaRPr>
          </a:p>
        </p:txBody>
      </p:sp>
    </p:spTree>
    <p:extLst>
      <p:ext uri="{BB962C8B-B14F-4D97-AF65-F5344CB8AC3E}">
        <p14:creationId xmlns:p14="http://schemas.microsoft.com/office/powerpoint/2010/main" val="21428177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ES" sz="5400" b="1" dirty="0" err="1" smtClean="0">
                <a:solidFill>
                  <a:srgbClr val="0C788E"/>
                </a:solidFill>
                <a:latin typeface="Calibri" pitchFamily="34" charset="0"/>
              </a:rPr>
              <a:t>Work</a:t>
            </a:r>
            <a:r>
              <a:rPr lang="es-ES" sz="5400" b="1" dirty="0" smtClean="0">
                <a:solidFill>
                  <a:srgbClr val="0C788E"/>
                </a:solidFill>
                <a:latin typeface="Calibri" pitchFamily="34" charset="0"/>
              </a:rPr>
              <a:t> </a:t>
            </a:r>
            <a:r>
              <a:rPr lang="es-ES" sz="5400" b="1" dirty="0" err="1" smtClean="0">
                <a:solidFill>
                  <a:srgbClr val="0C788E"/>
                </a:solidFill>
                <a:latin typeface="Calibri" pitchFamily="34" charset="0"/>
              </a:rPr>
              <a:t>Session</a:t>
            </a:r>
            <a:r>
              <a:rPr lang="es-ES" sz="5400" b="1" dirty="0" smtClean="0">
                <a:solidFill>
                  <a:srgbClr val="0C788E"/>
                </a:solidFill>
                <a:latin typeface="Calibri" pitchFamily="34" charset="0"/>
              </a:rPr>
              <a:t>: </a:t>
            </a:r>
            <a:endParaRPr lang="es-ES" sz="5400" b="1" dirty="0">
              <a:solidFill>
                <a:srgbClr val="0C788E"/>
              </a:solidFill>
              <a:latin typeface="Calibri" pitchFamily="34" charset="0"/>
            </a:endParaRPr>
          </a:p>
        </p:txBody>
      </p:sp>
      <p:sp>
        <p:nvSpPr>
          <p:cNvPr id="8" name="Rectangle 7"/>
          <p:cNvSpPr/>
          <p:nvPr/>
        </p:nvSpPr>
        <p:spPr>
          <a:xfrm>
            <a:off x="107505" y="1268761"/>
            <a:ext cx="8928991" cy="6001643"/>
          </a:xfrm>
          <a:prstGeom prst="rect">
            <a:avLst/>
          </a:prstGeom>
        </p:spPr>
        <p:txBody>
          <a:bodyPr wrap="square">
            <a:spAutoFit/>
          </a:bodyPr>
          <a:lstStyle/>
          <a:p>
            <a:pPr marL="742950" lvl="0" indent="-742950">
              <a:buAutoNum type="arabicPeriod"/>
            </a:pPr>
            <a:r>
              <a:rPr lang="en-US" sz="4800" b="1" dirty="0" smtClean="0">
                <a:solidFill>
                  <a:srgbClr val="0C788E"/>
                </a:solidFill>
                <a:latin typeface="Calibri" pitchFamily="34" charset="0"/>
              </a:rPr>
              <a:t>Review/Questions</a:t>
            </a:r>
          </a:p>
          <a:p>
            <a:pPr marL="742950" lvl="0" indent="-742950">
              <a:buAutoNum type="arabicPeriod"/>
            </a:pPr>
            <a:r>
              <a:rPr lang="en-US" sz="4800" b="1" dirty="0" smtClean="0">
                <a:solidFill>
                  <a:srgbClr val="0C788E"/>
                </a:solidFill>
                <a:latin typeface="Calibri" pitchFamily="34" charset="0"/>
              </a:rPr>
              <a:t>Atmosphere Test</a:t>
            </a:r>
          </a:p>
          <a:p>
            <a:pPr marL="742950" lvl="0" indent="-742950">
              <a:buAutoNum type="arabicPeriod"/>
            </a:pPr>
            <a:r>
              <a:rPr lang="en-US" sz="4800" b="1" dirty="0" smtClean="0">
                <a:solidFill>
                  <a:srgbClr val="0C788E"/>
                </a:solidFill>
                <a:latin typeface="Calibri" pitchFamily="34" charset="0"/>
              </a:rPr>
              <a:t>Finish the directed reading on Atmosphere</a:t>
            </a:r>
            <a:endParaRPr lang="en-US" sz="4800" b="1" dirty="0">
              <a:solidFill>
                <a:srgbClr val="0C788E"/>
              </a:solidFill>
              <a:latin typeface="Calibri" pitchFamily="34" charset="0"/>
            </a:endParaRPr>
          </a:p>
          <a:p>
            <a:pPr marL="742950" lvl="0" indent="-742950">
              <a:buAutoNum type="arabicPeriod"/>
            </a:pPr>
            <a:r>
              <a:rPr lang="en-US" sz="4800" b="1" dirty="0" smtClean="0">
                <a:solidFill>
                  <a:srgbClr val="0C788E"/>
                </a:solidFill>
                <a:latin typeface="Calibri" pitchFamily="34" charset="0"/>
              </a:rPr>
              <a:t>Finish Enrichment Activity</a:t>
            </a:r>
          </a:p>
          <a:p>
            <a:pPr marL="742950" lvl="0" indent="-742950">
              <a:buAutoNum type="arabicPeriod"/>
            </a:pPr>
            <a:r>
              <a:rPr lang="en-US" sz="4800" b="1" dirty="0" smtClean="0">
                <a:solidFill>
                  <a:srgbClr val="0C788E"/>
                </a:solidFill>
                <a:latin typeface="Calibri" pitchFamily="34" charset="0"/>
              </a:rPr>
              <a:t>Wind Study Guide</a:t>
            </a:r>
          </a:p>
          <a:p>
            <a:pPr marL="742950" lvl="0" indent="-742950">
              <a:buAutoNum type="arabicPeriod"/>
            </a:pPr>
            <a:r>
              <a:rPr lang="en-US" sz="4800" b="1" dirty="0" smtClean="0">
                <a:solidFill>
                  <a:srgbClr val="0C788E"/>
                </a:solidFill>
                <a:latin typeface="Calibri" pitchFamily="34" charset="0"/>
              </a:rPr>
              <a:t>Weather </a:t>
            </a:r>
            <a:r>
              <a:rPr lang="en-US" sz="4800" b="1" smtClean="0">
                <a:solidFill>
                  <a:srgbClr val="0C788E"/>
                </a:solidFill>
                <a:latin typeface="Calibri" pitchFamily="34" charset="0"/>
              </a:rPr>
              <a:t>Fortune Teller</a:t>
            </a:r>
            <a:endParaRPr lang="en-US" sz="4800" b="1" dirty="0" smtClean="0">
              <a:solidFill>
                <a:srgbClr val="0C788E"/>
              </a:solidFill>
              <a:latin typeface="Calibri" pitchFamily="34" charset="0"/>
            </a:endParaRPr>
          </a:p>
          <a:p>
            <a:pPr marL="742950" lvl="0" indent="-742950">
              <a:buAutoNum type="arabicPeriod"/>
            </a:pPr>
            <a:endParaRPr lang="en-US" sz="4800" b="1" dirty="0" smtClean="0">
              <a:solidFill>
                <a:srgbClr val="0C788E"/>
              </a:solidFill>
              <a:latin typeface="Calibri" pitchFamily="34" charset="0"/>
            </a:endParaRPr>
          </a:p>
        </p:txBody>
      </p:sp>
    </p:spTree>
    <p:extLst>
      <p:ext uri="{BB962C8B-B14F-4D97-AF65-F5344CB8AC3E}">
        <p14:creationId xmlns:p14="http://schemas.microsoft.com/office/powerpoint/2010/main" val="125852354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ES" sz="5400" b="1" dirty="0" err="1" smtClean="0">
                <a:solidFill>
                  <a:srgbClr val="0C788E"/>
                </a:solidFill>
                <a:latin typeface="Calibri" pitchFamily="34" charset="0"/>
              </a:rPr>
              <a:t>Closing</a:t>
            </a:r>
            <a:r>
              <a:rPr lang="es-ES" sz="5400" b="1" dirty="0" smtClean="0">
                <a:solidFill>
                  <a:srgbClr val="0C788E"/>
                </a:solidFill>
                <a:latin typeface="Calibri" pitchFamily="34" charset="0"/>
              </a:rPr>
              <a:t>:</a:t>
            </a:r>
            <a:endParaRPr lang="es-ES" sz="5400" b="1" dirty="0">
              <a:solidFill>
                <a:srgbClr val="0C788E"/>
              </a:solidFill>
              <a:latin typeface="Calibri" pitchFamily="34" charset="0"/>
            </a:endParaRPr>
          </a:p>
        </p:txBody>
      </p:sp>
      <p:sp>
        <p:nvSpPr>
          <p:cNvPr id="8" name="Rectangle 7"/>
          <p:cNvSpPr/>
          <p:nvPr/>
        </p:nvSpPr>
        <p:spPr>
          <a:xfrm>
            <a:off x="107505" y="1268761"/>
            <a:ext cx="8928991" cy="3046988"/>
          </a:xfrm>
          <a:prstGeom prst="rect">
            <a:avLst/>
          </a:prstGeom>
        </p:spPr>
        <p:txBody>
          <a:bodyPr wrap="square">
            <a:spAutoFit/>
          </a:bodyPr>
          <a:lstStyle/>
          <a:p>
            <a:pPr marL="742950" indent="-742950">
              <a:buFontTx/>
              <a:buAutoNum type="arabicPeriod"/>
            </a:pPr>
            <a:r>
              <a:rPr lang="en-US" sz="4800" b="1" dirty="0">
                <a:solidFill>
                  <a:srgbClr val="0C788E"/>
                </a:solidFill>
                <a:latin typeface="Calibri" pitchFamily="34" charset="0"/>
              </a:rPr>
              <a:t>Homework: Wind Study Guide due Friday (5 pts. on test)</a:t>
            </a:r>
          </a:p>
          <a:p>
            <a:pPr marL="742950" lvl="0" indent="-742950">
              <a:buAutoNum type="arabicPeriod"/>
            </a:pPr>
            <a:r>
              <a:rPr lang="en-US" sz="4800" b="1" dirty="0" smtClean="0">
                <a:solidFill>
                  <a:srgbClr val="0C788E"/>
                </a:solidFill>
                <a:latin typeface="Calibri" pitchFamily="34" charset="0"/>
              </a:rPr>
              <a:t>“Wind” Test Friday (you will not pass unless you study!)</a:t>
            </a:r>
          </a:p>
        </p:txBody>
      </p:sp>
    </p:spTree>
    <p:extLst>
      <p:ext uri="{BB962C8B-B14F-4D97-AF65-F5344CB8AC3E}">
        <p14:creationId xmlns:p14="http://schemas.microsoft.com/office/powerpoint/2010/main" val="1541866186"/>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ES" sz="5400" b="1" dirty="0" err="1" smtClean="0">
                <a:solidFill>
                  <a:srgbClr val="0C788E"/>
                </a:solidFill>
                <a:latin typeface="Calibri" pitchFamily="34" charset="0"/>
              </a:rPr>
              <a:t>Warm</a:t>
            </a:r>
            <a:r>
              <a:rPr lang="es-ES" sz="5400" b="1" dirty="0" smtClean="0">
                <a:solidFill>
                  <a:srgbClr val="0C788E"/>
                </a:solidFill>
                <a:latin typeface="Calibri" pitchFamily="34" charset="0"/>
              </a:rPr>
              <a:t> Up:</a:t>
            </a:r>
            <a:endParaRPr lang="es-ES" sz="5400" b="1" dirty="0">
              <a:solidFill>
                <a:srgbClr val="0C788E"/>
              </a:solidFill>
              <a:latin typeface="Calibri" pitchFamily="34" charset="0"/>
            </a:endParaRPr>
          </a:p>
        </p:txBody>
      </p:sp>
      <p:sp>
        <p:nvSpPr>
          <p:cNvPr id="8" name="Rectangle 7"/>
          <p:cNvSpPr/>
          <p:nvPr/>
        </p:nvSpPr>
        <p:spPr>
          <a:xfrm>
            <a:off x="107505" y="1268761"/>
            <a:ext cx="8928991" cy="5016758"/>
          </a:xfrm>
          <a:prstGeom prst="rect">
            <a:avLst/>
          </a:prstGeom>
        </p:spPr>
        <p:txBody>
          <a:bodyPr wrap="square">
            <a:spAutoFit/>
          </a:bodyPr>
          <a:lstStyle/>
          <a:p>
            <a:pPr marL="742950" lvl="0" indent="-742950">
              <a:buAutoNum type="arabicPeriod"/>
            </a:pPr>
            <a:r>
              <a:rPr lang="en-US" sz="4000" b="1" dirty="0" smtClean="0">
                <a:solidFill>
                  <a:srgbClr val="0C788E"/>
                </a:solidFill>
                <a:latin typeface="Calibri" pitchFamily="34" charset="0"/>
              </a:rPr>
              <a:t>Trade Winds blow from _______ to ______ and are found between the _______ degree and _____ degree latitude line.</a:t>
            </a:r>
          </a:p>
          <a:p>
            <a:pPr marL="742950" lvl="0" indent="-742950">
              <a:buAutoNum type="arabicPeriod"/>
            </a:pPr>
            <a:r>
              <a:rPr lang="en-US" sz="4000" b="1" dirty="0" smtClean="0">
                <a:solidFill>
                  <a:srgbClr val="0C788E"/>
                </a:solidFill>
                <a:latin typeface="Calibri" pitchFamily="34" charset="0"/>
              </a:rPr>
              <a:t>Westerlies blow from ________ to __________ and are found between the _______ degree and _______ degree latitude line.</a:t>
            </a:r>
            <a:endParaRPr lang="en-US" sz="3600" b="1" dirty="0">
              <a:solidFill>
                <a:srgbClr val="0C788E"/>
              </a:solidFill>
              <a:latin typeface="Calibri" pitchFamily="34" charset="0"/>
            </a:endParaRPr>
          </a:p>
        </p:txBody>
      </p:sp>
    </p:spTree>
    <p:extLst>
      <p:ext uri="{BB962C8B-B14F-4D97-AF65-F5344CB8AC3E}">
        <p14:creationId xmlns:p14="http://schemas.microsoft.com/office/powerpoint/2010/main" val="310193710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ES" sz="5400" b="1" dirty="0" err="1" smtClean="0">
                <a:solidFill>
                  <a:srgbClr val="0C788E"/>
                </a:solidFill>
                <a:latin typeface="Calibri" pitchFamily="34" charset="0"/>
              </a:rPr>
              <a:t>Work</a:t>
            </a:r>
            <a:r>
              <a:rPr lang="es-ES" sz="5400" b="1" dirty="0" smtClean="0">
                <a:solidFill>
                  <a:srgbClr val="0C788E"/>
                </a:solidFill>
                <a:latin typeface="Calibri" pitchFamily="34" charset="0"/>
              </a:rPr>
              <a:t> </a:t>
            </a:r>
            <a:r>
              <a:rPr lang="es-ES" sz="5400" b="1" dirty="0" err="1" smtClean="0">
                <a:solidFill>
                  <a:srgbClr val="0C788E"/>
                </a:solidFill>
                <a:latin typeface="Calibri" pitchFamily="34" charset="0"/>
              </a:rPr>
              <a:t>Session</a:t>
            </a:r>
            <a:r>
              <a:rPr lang="es-ES" sz="5400" b="1" dirty="0" smtClean="0">
                <a:solidFill>
                  <a:srgbClr val="0C788E"/>
                </a:solidFill>
                <a:latin typeface="Calibri" pitchFamily="34" charset="0"/>
              </a:rPr>
              <a:t>:</a:t>
            </a:r>
            <a:endParaRPr lang="es-ES" sz="5400" b="1" dirty="0">
              <a:solidFill>
                <a:srgbClr val="0C788E"/>
              </a:solidFill>
              <a:latin typeface="Calibri" pitchFamily="34" charset="0"/>
            </a:endParaRPr>
          </a:p>
        </p:txBody>
      </p:sp>
      <p:sp>
        <p:nvSpPr>
          <p:cNvPr id="8" name="Rectangle 7"/>
          <p:cNvSpPr/>
          <p:nvPr/>
        </p:nvSpPr>
        <p:spPr>
          <a:xfrm>
            <a:off x="107505" y="1268761"/>
            <a:ext cx="8928991" cy="4524315"/>
          </a:xfrm>
          <a:prstGeom prst="rect">
            <a:avLst/>
          </a:prstGeom>
        </p:spPr>
        <p:txBody>
          <a:bodyPr wrap="square">
            <a:spAutoFit/>
          </a:bodyPr>
          <a:lstStyle/>
          <a:p>
            <a:pPr lvl="0"/>
            <a:r>
              <a:rPr lang="en-US" sz="4800" b="1" dirty="0" smtClean="0">
                <a:solidFill>
                  <a:srgbClr val="0C788E"/>
                </a:solidFill>
                <a:latin typeface="Calibri" pitchFamily="34" charset="0"/>
              </a:rPr>
              <a:t>1. Review PPT/Notes</a:t>
            </a:r>
          </a:p>
          <a:p>
            <a:pPr lvl="0"/>
            <a:r>
              <a:rPr lang="en-US" sz="4800" b="1" dirty="0" smtClean="0">
                <a:solidFill>
                  <a:srgbClr val="0C788E"/>
                </a:solidFill>
                <a:latin typeface="Calibri" pitchFamily="34" charset="0"/>
              </a:rPr>
              <a:t>2. Study Jam Video/GO</a:t>
            </a:r>
          </a:p>
          <a:p>
            <a:pPr lvl="0"/>
            <a:r>
              <a:rPr lang="en-US" sz="4800" b="1" dirty="0" smtClean="0">
                <a:solidFill>
                  <a:srgbClr val="0C788E"/>
                </a:solidFill>
                <a:latin typeface="Calibri" pitchFamily="34" charset="0"/>
              </a:rPr>
              <a:t>3. Land/sea breeze practice drawings</a:t>
            </a:r>
          </a:p>
          <a:p>
            <a:pPr lvl="0"/>
            <a:r>
              <a:rPr lang="en-US" sz="4800" b="1" dirty="0" smtClean="0">
                <a:solidFill>
                  <a:srgbClr val="0C788E"/>
                </a:solidFill>
                <a:latin typeface="Calibri" pitchFamily="34" charset="0"/>
              </a:rPr>
              <a:t>4. Glue notes into IAN</a:t>
            </a:r>
          </a:p>
          <a:p>
            <a:pPr lvl="0"/>
            <a:r>
              <a:rPr lang="en-US" sz="4800" b="1" dirty="0" smtClean="0">
                <a:solidFill>
                  <a:srgbClr val="0C788E"/>
                </a:solidFill>
                <a:latin typeface="Calibri" pitchFamily="34" charset="0"/>
              </a:rPr>
              <a:t>5. Wind Summarizer</a:t>
            </a:r>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184134378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ES" sz="5400" b="1" dirty="0" err="1" smtClean="0">
                <a:solidFill>
                  <a:srgbClr val="0C788E"/>
                </a:solidFill>
                <a:latin typeface="Calibri" pitchFamily="34" charset="0"/>
              </a:rPr>
              <a:t>Missing</a:t>
            </a:r>
            <a:r>
              <a:rPr lang="es-ES" sz="5400" b="1" dirty="0" smtClean="0">
                <a:solidFill>
                  <a:srgbClr val="0C788E"/>
                </a:solidFill>
                <a:latin typeface="Calibri" pitchFamily="34" charset="0"/>
              </a:rPr>
              <a:t> </a:t>
            </a:r>
            <a:r>
              <a:rPr lang="es-ES" sz="5400" b="1" dirty="0" err="1" smtClean="0">
                <a:solidFill>
                  <a:srgbClr val="0C788E"/>
                </a:solidFill>
                <a:latin typeface="Calibri" pitchFamily="34" charset="0"/>
              </a:rPr>
              <a:t>Work</a:t>
            </a:r>
            <a:r>
              <a:rPr lang="es-ES" sz="5400" b="1" dirty="0" smtClean="0">
                <a:solidFill>
                  <a:srgbClr val="0C788E"/>
                </a:solidFill>
                <a:latin typeface="Calibri" pitchFamily="34" charset="0"/>
              </a:rPr>
              <a:t>: 1st </a:t>
            </a:r>
            <a:r>
              <a:rPr lang="es-ES" sz="5400" b="1" dirty="0" err="1" smtClean="0">
                <a:solidFill>
                  <a:srgbClr val="0C788E"/>
                </a:solidFill>
                <a:latin typeface="Calibri" pitchFamily="34" charset="0"/>
              </a:rPr>
              <a:t>Period</a:t>
            </a:r>
            <a:endParaRPr lang="es-ES" sz="5400" b="1" dirty="0">
              <a:solidFill>
                <a:srgbClr val="0C788E"/>
              </a:solidFill>
              <a:latin typeface="Calibri" pitchFamily="34" charset="0"/>
            </a:endParaRPr>
          </a:p>
        </p:txBody>
      </p:sp>
      <p:sp>
        <p:nvSpPr>
          <p:cNvPr id="8" name="Rectangle 7"/>
          <p:cNvSpPr/>
          <p:nvPr/>
        </p:nvSpPr>
        <p:spPr>
          <a:xfrm>
            <a:off x="107505" y="1268761"/>
            <a:ext cx="8928991" cy="4524315"/>
          </a:xfrm>
          <a:prstGeom prst="rect">
            <a:avLst/>
          </a:prstGeom>
        </p:spPr>
        <p:txBody>
          <a:bodyPr wrap="square">
            <a:spAutoFit/>
          </a:bodyPr>
          <a:lstStyle/>
          <a:p>
            <a:pPr marL="742950" lvl="0" indent="-742950">
              <a:buAutoNum type="arabicPeriod"/>
            </a:pPr>
            <a:r>
              <a:rPr lang="en-US" sz="4800" b="1" dirty="0" smtClean="0">
                <a:solidFill>
                  <a:srgbClr val="0C788E"/>
                </a:solidFill>
                <a:latin typeface="Calibri" pitchFamily="34" charset="0"/>
              </a:rPr>
              <a:t>Atmosphere/Wind Enrichment: (Jennifer, Jeremy, Eduardo, Malachi, Alex, Orlando, Alejandro, Marquis, Bryan, Elijah)</a:t>
            </a:r>
          </a:p>
          <a:p>
            <a:pPr lvl="0"/>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1560598767"/>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116632"/>
            <a:ext cx="8784976" cy="1800200"/>
          </a:xfrm>
        </p:spPr>
        <p:txBody>
          <a:bodyPr>
            <a:noAutofit/>
          </a:bodyPr>
          <a:lstStyle/>
          <a:p>
            <a:pPr marL="45720" indent="0" algn="ctr">
              <a:buNone/>
            </a:pPr>
            <a:r>
              <a:rPr lang="en-US" sz="5400" b="1" dirty="0" smtClean="0">
                <a:solidFill>
                  <a:srgbClr val="006666"/>
                </a:solidFill>
                <a:latin typeface="Calibri" pitchFamily="34" charset="0"/>
              </a:rPr>
              <a:t>Which one has greater density? Greater pressure?</a:t>
            </a:r>
            <a:endParaRPr lang="en-US" sz="5400" b="1" dirty="0">
              <a:solidFill>
                <a:srgbClr val="006666"/>
              </a:solidFill>
              <a:latin typeface="Calibri" pitchFamily="34" charset="0"/>
            </a:endParaRPr>
          </a:p>
        </p:txBody>
      </p:sp>
      <p:grpSp>
        <p:nvGrpSpPr>
          <p:cNvPr id="2" name="Group 1"/>
          <p:cNvGrpSpPr/>
          <p:nvPr/>
        </p:nvGrpSpPr>
        <p:grpSpPr>
          <a:xfrm>
            <a:off x="611560" y="1988840"/>
            <a:ext cx="7724328" cy="3352800"/>
            <a:chOff x="611560" y="1988840"/>
            <a:chExt cx="7724328" cy="335280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40"/>
              <a:ext cx="325966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047485"/>
              <a:ext cx="2971800" cy="317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Content Placeholder 2"/>
          <p:cNvSpPr txBox="1">
            <a:spLocks/>
          </p:cNvSpPr>
          <p:nvPr/>
        </p:nvSpPr>
        <p:spPr>
          <a:xfrm>
            <a:off x="467544" y="5085184"/>
            <a:ext cx="3744416" cy="151216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600" b="1" dirty="0" smtClean="0">
                <a:solidFill>
                  <a:srgbClr val="006666"/>
                </a:solidFill>
                <a:latin typeface="Calibri" pitchFamily="34" charset="0"/>
              </a:rPr>
              <a:t>Greater Density</a:t>
            </a:r>
          </a:p>
          <a:p>
            <a:pPr marL="45720" indent="0" algn="ctr">
              <a:buFont typeface="Georgia" pitchFamily="18" charset="0"/>
              <a:buNone/>
            </a:pPr>
            <a:r>
              <a:rPr lang="en-US" sz="3600" b="1" dirty="0" smtClean="0">
                <a:solidFill>
                  <a:srgbClr val="006666"/>
                </a:solidFill>
                <a:latin typeface="Calibri" pitchFamily="34" charset="0"/>
              </a:rPr>
              <a:t>Greater Pressure</a:t>
            </a:r>
            <a:endParaRPr lang="en-US" sz="3600" b="1" dirty="0">
              <a:solidFill>
                <a:srgbClr val="006666"/>
              </a:solidFill>
              <a:latin typeface="Calibri" pitchFamily="34" charset="0"/>
            </a:endParaRPr>
          </a:p>
        </p:txBody>
      </p:sp>
      <p:sp>
        <p:nvSpPr>
          <p:cNvPr id="7" name="Content Placeholder 2"/>
          <p:cNvSpPr txBox="1">
            <a:spLocks/>
          </p:cNvSpPr>
          <p:nvPr/>
        </p:nvSpPr>
        <p:spPr>
          <a:xfrm>
            <a:off x="5220072" y="5085184"/>
            <a:ext cx="3757748" cy="1512168"/>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3600" b="1" dirty="0" smtClean="0">
                <a:solidFill>
                  <a:srgbClr val="006666"/>
                </a:solidFill>
                <a:latin typeface="Calibri" pitchFamily="34" charset="0"/>
              </a:rPr>
              <a:t>Lower Density</a:t>
            </a:r>
          </a:p>
          <a:p>
            <a:pPr marL="45720" indent="0" algn="ctr">
              <a:buFont typeface="Georgia" pitchFamily="18" charset="0"/>
              <a:buNone/>
            </a:pPr>
            <a:r>
              <a:rPr lang="en-US" sz="3600" b="1" dirty="0" smtClean="0">
                <a:solidFill>
                  <a:srgbClr val="006666"/>
                </a:solidFill>
                <a:latin typeface="Calibri" pitchFamily="34" charset="0"/>
              </a:rPr>
              <a:t>Lower Pressure</a:t>
            </a:r>
            <a:endParaRPr lang="en-US" sz="3600" b="1" dirty="0">
              <a:solidFill>
                <a:srgbClr val="006666"/>
              </a:solidFill>
              <a:latin typeface="Calibri" pitchFamily="34" charset="0"/>
            </a:endParaRPr>
          </a:p>
        </p:txBody>
      </p:sp>
    </p:spTree>
    <p:extLst>
      <p:ext uri="{BB962C8B-B14F-4D97-AF65-F5344CB8AC3E}">
        <p14:creationId xmlns:p14="http://schemas.microsoft.com/office/powerpoint/2010/main" val="241920891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50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50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1000"/>
                                        <p:tgtEl>
                                          <p:spTgt spid="7">
                                            <p:txEl>
                                              <p:pRg st="1" end="1"/>
                                            </p:txEl>
                                          </p:spTgt>
                                        </p:tgtEl>
                                      </p:cBhvr>
                                    </p:animEffect>
                                    <p:anim calcmode="lin" valueType="num">
                                      <p:cBhvr>
                                        <p:cTn id="4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P spid="7"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ES" sz="5400" b="1" dirty="0" err="1" smtClean="0">
                <a:solidFill>
                  <a:srgbClr val="0C788E"/>
                </a:solidFill>
                <a:latin typeface="Calibri" pitchFamily="34" charset="0"/>
              </a:rPr>
              <a:t>Missing</a:t>
            </a:r>
            <a:r>
              <a:rPr lang="es-ES" sz="5400" b="1" dirty="0" smtClean="0">
                <a:solidFill>
                  <a:srgbClr val="0C788E"/>
                </a:solidFill>
                <a:latin typeface="Calibri" pitchFamily="34" charset="0"/>
              </a:rPr>
              <a:t> </a:t>
            </a:r>
            <a:r>
              <a:rPr lang="es-ES" sz="5400" b="1" dirty="0" err="1" smtClean="0">
                <a:solidFill>
                  <a:srgbClr val="0C788E"/>
                </a:solidFill>
                <a:latin typeface="Calibri" pitchFamily="34" charset="0"/>
              </a:rPr>
              <a:t>Work</a:t>
            </a:r>
            <a:r>
              <a:rPr lang="es-ES" sz="5400" b="1" dirty="0" smtClean="0">
                <a:solidFill>
                  <a:srgbClr val="0C788E"/>
                </a:solidFill>
                <a:latin typeface="Calibri" pitchFamily="34" charset="0"/>
              </a:rPr>
              <a:t>: 2nd </a:t>
            </a:r>
            <a:r>
              <a:rPr lang="es-ES" sz="5400" b="1" dirty="0" err="1" smtClean="0">
                <a:solidFill>
                  <a:srgbClr val="0C788E"/>
                </a:solidFill>
                <a:latin typeface="Calibri" pitchFamily="34" charset="0"/>
              </a:rPr>
              <a:t>Period</a:t>
            </a:r>
            <a:endParaRPr lang="es-ES" sz="5400" b="1" dirty="0">
              <a:solidFill>
                <a:srgbClr val="0C788E"/>
              </a:solidFill>
              <a:latin typeface="Calibri" pitchFamily="34" charset="0"/>
            </a:endParaRPr>
          </a:p>
        </p:txBody>
      </p:sp>
      <p:sp>
        <p:nvSpPr>
          <p:cNvPr id="8" name="Rectangle 7"/>
          <p:cNvSpPr/>
          <p:nvPr/>
        </p:nvSpPr>
        <p:spPr>
          <a:xfrm>
            <a:off x="107505" y="1268761"/>
            <a:ext cx="8928991" cy="2308324"/>
          </a:xfrm>
          <a:prstGeom prst="rect">
            <a:avLst/>
          </a:prstGeom>
        </p:spPr>
        <p:txBody>
          <a:bodyPr wrap="square">
            <a:spAutoFit/>
          </a:bodyPr>
          <a:lstStyle/>
          <a:p>
            <a:pPr marL="742950" lvl="0" indent="-742950">
              <a:buAutoNum type="arabicPeriod"/>
            </a:pPr>
            <a:r>
              <a:rPr lang="en-US" sz="4800" b="1" dirty="0" smtClean="0">
                <a:solidFill>
                  <a:srgbClr val="0C788E"/>
                </a:solidFill>
                <a:latin typeface="Calibri" pitchFamily="34" charset="0"/>
              </a:rPr>
              <a:t>Atmosphere/Wind Enrichment: ()</a:t>
            </a:r>
          </a:p>
          <a:p>
            <a:pPr lvl="0"/>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236885862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ES" sz="5400" b="1" dirty="0" err="1" smtClean="0">
                <a:solidFill>
                  <a:srgbClr val="0C788E"/>
                </a:solidFill>
                <a:latin typeface="Calibri" pitchFamily="34" charset="0"/>
              </a:rPr>
              <a:t>Missing</a:t>
            </a:r>
            <a:r>
              <a:rPr lang="es-ES" sz="5400" b="1" dirty="0" smtClean="0">
                <a:solidFill>
                  <a:srgbClr val="0C788E"/>
                </a:solidFill>
                <a:latin typeface="Calibri" pitchFamily="34" charset="0"/>
              </a:rPr>
              <a:t> </a:t>
            </a:r>
            <a:r>
              <a:rPr lang="es-ES" sz="5400" b="1" dirty="0" err="1" smtClean="0">
                <a:solidFill>
                  <a:srgbClr val="0C788E"/>
                </a:solidFill>
                <a:latin typeface="Calibri" pitchFamily="34" charset="0"/>
              </a:rPr>
              <a:t>Work</a:t>
            </a:r>
            <a:r>
              <a:rPr lang="es-ES" sz="5400" b="1" dirty="0" smtClean="0">
                <a:solidFill>
                  <a:srgbClr val="0C788E"/>
                </a:solidFill>
                <a:latin typeface="Calibri" pitchFamily="34" charset="0"/>
              </a:rPr>
              <a:t>: 3rd </a:t>
            </a:r>
            <a:r>
              <a:rPr lang="es-ES" sz="5400" b="1" dirty="0" err="1" smtClean="0">
                <a:solidFill>
                  <a:srgbClr val="0C788E"/>
                </a:solidFill>
                <a:latin typeface="Calibri" pitchFamily="34" charset="0"/>
              </a:rPr>
              <a:t>Period</a:t>
            </a:r>
            <a:endParaRPr lang="es-ES" sz="5400" b="1" dirty="0">
              <a:solidFill>
                <a:srgbClr val="0C788E"/>
              </a:solidFill>
              <a:latin typeface="Calibri" pitchFamily="34" charset="0"/>
            </a:endParaRPr>
          </a:p>
        </p:txBody>
      </p:sp>
      <p:sp>
        <p:nvSpPr>
          <p:cNvPr id="8" name="Rectangle 7"/>
          <p:cNvSpPr/>
          <p:nvPr/>
        </p:nvSpPr>
        <p:spPr>
          <a:xfrm>
            <a:off x="107505" y="1268761"/>
            <a:ext cx="8928991" cy="2308324"/>
          </a:xfrm>
          <a:prstGeom prst="rect">
            <a:avLst/>
          </a:prstGeom>
        </p:spPr>
        <p:txBody>
          <a:bodyPr wrap="square">
            <a:spAutoFit/>
          </a:bodyPr>
          <a:lstStyle/>
          <a:p>
            <a:pPr marL="742950" lvl="0" indent="-742950">
              <a:buAutoNum type="arabicPeriod"/>
            </a:pPr>
            <a:r>
              <a:rPr lang="en-US" sz="4800" b="1" dirty="0" smtClean="0">
                <a:solidFill>
                  <a:srgbClr val="0C788E"/>
                </a:solidFill>
                <a:latin typeface="Calibri" pitchFamily="34" charset="0"/>
              </a:rPr>
              <a:t>Atmosphere/Wind Enrichment: ()</a:t>
            </a:r>
          </a:p>
          <a:p>
            <a:pPr lvl="0"/>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3861119469"/>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ES" sz="5400" b="1" dirty="0" err="1" smtClean="0">
                <a:solidFill>
                  <a:srgbClr val="0C788E"/>
                </a:solidFill>
                <a:latin typeface="Calibri" pitchFamily="34" charset="0"/>
              </a:rPr>
              <a:t>Missing</a:t>
            </a:r>
            <a:r>
              <a:rPr lang="es-ES" sz="5400" b="1" dirty="0" smtClean="0">
                <a:solidFill>
                  <a:srgbClr val="0C788E"/>
                </a:solidFill>
                <a:latin typeface="Calibri" pitchFamily="34" charset="0"/>
              </a:rPr>
              <a:t> </a:t>
            </a:r>
            <a:r>
              <a:rPr lang="es-ES" sz="5400" b="1" dirty="0" err="1" smtClean="0">
                <a:solidFill>
                  <a:srgbClr val="0C788E"/>
                </a:solidFill>
                <a:latin typeface="Calibri" pitchFamily="34" charset="0"/>
              </a:rPr>
              <a:t>Work</a:t>
            </a:r>
            <a:r>
              <a:rPr lang="es-ES" sz="5400" b="1" dirty="0" smtClean="0">
                <a:solidFill>
                  <a:srgbClr val="0C788E"/>
                </a:solidFill>
                <a:latin typeface="Calibri" pitchFamily="34" charset="0"/>
              </a:rPr>
              <a:t>: 4th </a:t>
            </a:r>
            <a:r>
              <a:rPr lang="es-ES" sz="5400" b="1" dirty="0" err="1" smtClean="0">
                <a:solidFill>
                  <a:srgbClr val="0C788E"/>
                </a:solidFill>
                <a:latin typeface="Calibri" pitchFamily="34" charset="0"/>
              </a:rPr>
              <a:t>Period</a:t>
            </a:r>
            <a:endParaRPr lang="es-ES" sz="5400" b="1" dirty="0">
              <a:solidFill>
                <a:srgbClr val="0C788E"/>
              </a:solidFill>
              <a:latin typeface="Calibri" pitchFamily="34" charset="0"/>
            </a:endParaRPr>
          </a:p>
        </p:txBody>
      </p:sp>
      <p:sp>
        <p:nvSpPr>
          <p:cNvPr id="8" name="Rectangle 7"/>
          <p:cNvSpPr/>
          <p:nvPr/>
        </p:nvSpPr>
        <p:spPr>
          <a:xfrm>
            <a:off x="107505" y="1268761"/>
            <a:ext cx="8928991" cy="2308324"/>
          </a:xfrm>
          <a:prstGeom prst="rect">
            <a:avLst/>
          </a:prstGeom>
        </p:spPr>
        <p:txBody>
          <a:bodyPr wrap="square">
            <a:spAutoFit/>
          </a:bodyPr>
          <a:lstStyle/>
          <a:p>
            <a:pPr marL="742950" lvl="0" indent="-742950">
              <a:buAutoNum type="arabicPeriod"/>
            </a:pPr>
            <a:r>
              <a:rPr lang="en-US" sz="4800" b="1" dirty="0" smtClean="0">
                <a:solidFill>
                  <a:srgbClr val="0C788E"/>
                </a:solidFill>
                <a:latin typeface="Calibri" pitchFamily="34" charset="0"/>
              </a:rPr>
              <a:t>Atmosphere/Wind Enrichment: ()</a:t>
            </a:r>
          </a:p>
          <a:p>
            <a:pPr lvl="0"/>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3859291761"/>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77380" y="188640"/>
            <a:ext cx="8496746" cy="845885"/>
          </a:xfrm>
        </p:spPr>
        <p:txBody>
          <a:bodyPr/>
          <a:lstStyle/>
          <a:p>
            <a:r>
              <a:rPr lang="es-ES" sz="5400" b="1" dirty="0" err="1" smtClean="0">
                <a:solidFill>
                  <a:srgbClr val="0C788E"/>
                </a:solidFill>
                <a:latin typeface="Calibri" pitchFamily="34" charset="0"/>
              </a:rPr>
              <a:t>Closing</a:t>
            </a:r>
            <a:r>
              <a:rPr lang="es-ES" sz="5400" b="1" dirty="0" smtClean="0">
                <a:solidFill>
                  <a:srgbClr val="0C788E"/>
                </a:solidFill>
                <a:latin typeface="Calibri" pitchFamily="34" charset="0"/>
              </a:rPr>
              <a:t>:</a:t>
            </a:r>
            <a:endParaRPr lang="es-ES" sz="5400" b="1" dirty="0">
              <a:solidFill>
                <a:srgbClr val="0C788E"/>
              </a:solidFill>
              <a:latin typeface="Calibri" pitchFamily="34" charset="0"/>
            </a:endParaRPr>
          </a:p>
        </p:txBody>
      </p:sp>
      <p:sp>
        <p:nvSpPr>
          <p:cNvPr id="8" name="Rectangle 7"/>
          <p:cNvSpPr/>
          <p:nvPr/>
        </p:nvSpPr>
        <p:spPr>
          <a:xfrm>
            <a:off x="107505" y="1268761"/>
            <a:ext cx="8928991" cy="4524315"/>
          </a:xfrm>
          <a:prstGeom prst="rect">
            <a:avLst/>
          </a:prstGeom>
        </p:spPr>
        <p:txBody>
          <a:bodyPr wrap="square">
            <a:spAutoFit/>
          </a:bodyPr>
          <a:lstStyle/>
          <a:p>
            <a:pPr marL="742950" lvl="0" indent="-742950">
              <a:buAutoNum type="arabicPeriod"/>
            </a:pPr>
            <a:r>
              <a:rPr lang="en-US" sz="4800" b="1" dirty="0" smtClean="0">
                <a:solidFill>
                  <a:srgbClr val="0C788E"/>
                </a:solidFill>
                <a:latin typeface="Calibri" pitchFamily="34" charset="0"/>
              </a:rPr>
              <a:t>Go over “Wind Summarizer”.</a:t>
            </a:r>
          </a:p>
          <a:p>
            <a:pPr marL="742950" indent="-742950">
              <a:buFontTx/>
              <a:buAutoNum type="arabicPeriod"/>
            </a:pPr>
            <a:r>
              <a:rPr lang="en-US" sz="4800" b="1" dirty="0">
                <a:solidFill>
                  <a:srgbClr val="0C788E"/>
                </a:solidFill>
                <a:latin typeface="Calibri" pitchFamily="34" charset="0"/>
              </a:rPr>
              <a:t>Homework: Wind Study Guide due Friday (5 pts. on test)</a:t>
            </a:r>
          </a:p>
          <a:p>
            <a:pPr marL="742950" lvl="0" indent="-742950">
              <a:buAutoNum type="arabicPeriod"/>
            </a:pPr>
            <a:r>
              <a:rPr lang="en-US" sz="4800" b="1" dirty="0">
                <a:solidFill>
                  <a:srgbClr val="0C788E"/>
                </a:solidFill>
                <a:latin typeface="Calibri" pitchFamily="34" charset="0"/>
              </a:rPr>
              <a:t>“Wind” Test Friday (you will not pass unless you study!)</a:t>
            </a:r>
          </a:p>
          <a:p>
            <a:pPr marL="742950" lvl="0" indent="-742950">
              <a:buAutoNum type="arabicPeriod"/>
            </a:pPr>
            <a:endParaRPr lang="en-US" sz="4800" b="1" dirty="0">
              <a:solidFill>
                <a:srgbClr val="0C788E"/>
              </a:solidFill>
              <a:latin typeface="Calibri" pitchFamily="34" charset="0"/>
            </a:endParaRPr>
          </a:p>
        </p:txBody>
      </p:sp>
    </p:spTree>
    <p:extLst>
      <p:ext uri="{BB962C8B-B14F-4D97-AF65-F5344CB8AC3E}">
        <p14:creationId xmlns:p14="http://schemas.microsoft.com/office/powerpoint/2010/main" val="202441538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67543" y="404664"/>
            <a:ext cx="8229600" cy="9180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6000" b="1" u="sng" dirty="0" smtClean="0">
                <a:solidFill>
                  <a:srgbClr val="006666"/>
                </a:solidFill>
                <a:latin typeface="Calibri" pitchFamily="34" charset="0"/>
              </a:rPr>
              <a:t>Summarizing Strategy:</a:t>
            </a:r>
            <a:endParaRPr lang="en-US" sz="6000" b="1" u="sng" dirty="0">
              <a:solidFill>
                <a:srgbClr val="006666"/>
              </a:solidFill>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657" y="1916832"/>
            <a:ext cx="6829373" cy="43451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71767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712968" cy="2016224"/>
          </a:xfrm>
        </p:spPr>
        <p:txBody>
          <a:bodyPr/>
          <a:lstStyle/>
          <a:p>
            <a:r>
              <a:rPr lang="en-US" sz="5400" b="1" dirty="0" smtClean="0">
                <a:solidFill>
                  <a:srgbClr val="006666"/>
                </a:solidFill>
                <a:latin typeface="Calibri" pitchFamily="34" charset="0"/>
              </a:rPr>
              <a:t>We will consider Density and Pressure to be the same. </a:t>
            </a:r>
            <a:endParaRPr lang="en-US" sz="5400" b="1" dirty="0">
              <a:solidFill>
                <a:srgbClr val="006666"/>
              </a:solidFill>
              <a:latin typeface="Calibri" pitchFamily="34" charset="0"/>
            </a:endParaRPr>
          </a:p>
        </p:txBody>
      </p:sp>
      <p:sp>
        <p:nvSpPr>
          <p:cNvPr id="4" name="Rectangle 3"/>
          <p:cNvSpPr/>
          <p:nvPr/>
        </p:nvSpPr>
        <p:spPr>
          <a:xfrm>
            <a:off x="395536" y="3212976"/>
            <a:ext cx="8208912" cy="2585323"/>
          </a:xfrm>
          <a:prstGeom prst="rect">
            <a:avLst/>
          </a:prstGeom>
        </p:spPr>
        <p:txBody>
          <a:bodyPr wrap="square">
            <a:spAutoFit/>
          </a:bodyPr>
          <a:lstStyle/>
          <a:p>
            <a:pPr algn="ctr"/>
            <a:r>
              <a:rPr kumimoji="0" lang="en-US" sz="5400" b="1" i="0" u="none" strike="noStrike" kern="0" cap="none" spc="0" normalizeH="0" baseline="0" noProof="0" dirty="0" smtClean="0">
                <a:ln>
                  <a:noFill/>
                </a:ln>
                <a:solidFill>
                  <a:srgbClr val="006666"/>
                </a:solidFill>
                <a:effectLst/>
                <a:uLnTx/>
                <a:uFillTx/>
                <a:latin typeface="Calibri" pitchFamily="34" charset="0"/>
                <a:ea typeface="+mj-ea"/>
                <a:cs typeface="Arial"/>
              </a:rPr>
              <a:t>What about temperature? What did you learn about temperature and density?</a:t>
            </a:r>
            <a:endParaRPr lang="en-US" dirty="0"/>
          </a:p>
        </p:txBody>
      </p:sp>
    </p:spTree>
    <p:extLst>
      <p:ext uri="{BB962C8B-B14F-4D97-AF65-F5344CB8AC3E}">
        <p14:creationId xmlns:p14="http://schemas.microsoft.com/office/powerpoint/2010/main" val="3216267620"/>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24936" cy="1800200"/>
          </a:xfrm>
        </p:spPr>
        <p:txBody>
          <a:bodyPr/>
          <a:lstStyle/>
          <a:p>
            <a:r>
              <a:rPr lang="en-US" sz="3600" b="1" dirty="0" smtClean="0">
                <a:solidFill>
                  <a:srgbClr val="006666"/>
                </a:solidFill>
                <a:latin typeface="Calibri" pitchFamily="34" charset="0"/>
              </a:rPr>
              <a:t>Look at the images below. Identify which image has: Higher Temperature, Higher Density, Higher Pressure.</a:t>
            </a:r>
            <a:endParaRPr lang="en-US" sz="3600" b="1" dirty="0">
              <a:solidFill>
                <a:srgbClr val="006666"/>
              </a:solidFill>
              <a:latin typeface="Calibri" pitchFamily="34" charset="0"/>
            </a:endParaRPr>
          </a:p>
        </p:txBody>
      </p:sp>
      <p:grpSp>
        <p:nvGrpSpPr>
          <p:cNvPr id="11" name="Group 10"/>
          <p:cNvGrpSpPr/>
          <p:nvPr/>
        </p:nvGrpSpPr>
        <p:grpSpPr>
          <a:xfrm>
            <a:off x="1043608" y="2132855"/>
            <a:ext cx="7066606" cy="2722112"/>
            <a:chOff x="1043608" y="2132855"/>
            <a:chExt cx="7066606" cy="2722112"/>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132856"/>
              <a:ext cx="2914434" cy="27221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231" y="2132855"/>
              <a:ext cx="2938983" cy="27221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tle 1"/>
          <p:cNvSpPr txBox="1">
            <a:spLocks/>
          </p:cNvSpPr>
          <p:nvPr/>
        </p:nvSpPr>
        <p:spPr bwMode="auto">
          <a:xfrm>
            <a:off x="880645" y="4849375"/>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Higher Temperature</a:t>
            </a:r>
            <a:endParaRPr lang="en-US" sz="3600" b="1" dirty="0">
              <a:solidFill>
                <a:srgbClr val="006666"/>
              </a:solidFill>
              <a:latin typeface="Calibri" pitchFamily="34" charset="0"/>
            </a:endParaRPr>
          </a:p>
        </p:txBody>
      </p:sp>
      <p:sp>
        <p:nvSpPr>
          <p:cNvPr id="6" name="Title 1"/>
          <p:cNvSpPr txBox="1">
            <a:spLocks/>
          </p:cNvSpPr>
          <p:nvPr/>
        </p:nvSpPr>
        <p:spPr bwMode="auto">
          <a:xfrm>
            <a:off x="5019915" y="4859527"/>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Lower Temperature</a:t>
            </a:r>
            <a:endParaRPr lang="en-US" sz="3600" b="1" dirty="0">
              <a:solidFill>
                <a:srgbClr val="006666"/>
              </a:solidFill>
              <a:latin typeface="Calibri" pitchFamily="34" charset="0"/>
            </a:endParaRPr>
          </a:p>
        </p:txBody>
      </p:sp>
      <p:sp>
        <p:nvSpPr>
          <p:cNvPr id="7" name="Title 1"/>
          <p:cNvSpPr txBox="1">
            <a:spLocks/>
          </p:cNvSpPr>
          <p:nvPr/>
        </p:nvSpPr>
        <p:spPr bwMode="auto">
          <a:xfrm>
            <a:off x="1240600" y="5442960"/>
            <a:ext cx="2492386" cy="60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Lower Density</a:t>
            </a:r>
            <a:endParaRPr lang="en-US" sz="2800" b="1" dirty="0">
              <a:solidFill>
                <a:srgbClr val="006666"/>
              </a:solidFill>
              <a:latin typeface="Calibri" pitchFamily="34" charset="0"/>
            </a:endParaRPr>
          </a:p>
        </p:txBody>
      </p:sp>
      <p:sp>
        <p:nvSpPr>
          <p:cNvPr id="8" name="Title 1"/>
          <p:cNvSpPr txBox="1">
            <a:spLocks/>
          </p:cNvSpPr>
          <p:nvPr/>
        </p:nvSpPr>
        <p:spPr bwMode="auto">
          <a:xfrm>
            <a:off x="5436096" y="5331885"/>
            <a:ext cx="253450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Higher Density</a:t>
            </a:r>
            <a:endParaRPr lang="en-US" sz="3600" b="1" dirty="0">
              <a:solidFill>
                <a:srgbClr val="006666"/>
              </a:solidFill>
              <a:latin typeface="Calibri" pitchFamily="34" charset="0"/>
            </a:endParaRPr>
          </a:p>
        </p:txBody>
      </p:sp>
      <p:sp>
        <p:nvSpPr>
          <p:cNvPr id="9" name="Title 1"/>
          <p:cNvSpPr txBox="1">
            <a:spLocks/>
          </p:cNvSpPr>
          <p:nvPr/>
        </p:nvSpPr>
        <p:spPr bwMode="auto">
          <a:xfrm>
            <a:off x="1201088" y="5877272"/>
            <a:ext cx="257141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Lower Pressure</a:t>
            </a:r>
            <a:endParaRPr lang="en-US" sz="3600" b="1" dirty="0">
              <a:solidFill>
                <a:srgbClr val="006666"/>
              </a:solidFill>
              <a:latin typeface="Calibri" pitchFamily="34" charset="0"/>
            </a:endParaRPr>
          </a:p>
        </p:txBody>
      </p:sp>
      <p:sp>
        <p:nvSpPr>
          <p:cNvPr id="10" name="Title 1"/>
          <p:cNvSpPr txBox="1">
            <a:spLocks/>
          </p:cNvSpPr>
          <p:nvPr/>
        </p:nvSpPr>
        <p:spPr bwMode="auto">
          <a:xfrm>
            <a:off x="5059979" y="5855598"/>
            <a:ext cx="324036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smtClean="0">
                <a:solidFill>
                  <a:srgbClr val="006666"/>
                </a:solidFill>
                <a:latin typeface="Calibri" pitchFamily="34" charset="0"/>
              </a:rPr>
              <a:t>Higher Pressure</a:t>
            </a:r>
            <a:endParaRPr lang="en-US" sz="3600" b="1" dirty="0">
              <a:solidFill>
                <a:srgbClr val="006666"/>
              </a:solidFill>
              <a:latin typeface="Calibri" pitchFamily="34" charset="0"/>
            </a:endParaRPr>
          </a:p>
        </p:txBody>
      </p:sp>
    </p:spTree>
    <p:extLst>
      <p:ext uri="{BB962C8B-B14F-4D97-AF65-F5344CB8AC3E}">
        <p14:creationId xmlns:p14="http://schemas.microsoft.com/office/powerpoint/2010/main" val="957978994"/>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0"/>
            <a:ext cx="8915400" cy="1600959"/>
          </a:xfrm>
        </p:spPr>
        <p:txBody>
          <a:bodyPr>
            <a:noAutofit/>
          </a:bodyPr>
          <a:lstStyle/>
          <a:p>
            <a:pPr marL="182880" indent="0" algn="ctr">
              <a:buNone/>
            </a:pPr>
            <a:r>
              <a:rPr lang="en-US" u="sng" dirty="0" smtClean="0">
                <a:solidFill>
                  <a:srgbClr val="006666"/>
                </a:solidFill>
                <a:effectLst/>
                <a:latin typeface="Calibri" pitchFamily="34" charset="0"/>
              </a:rPr>
              <a:t>Temperature, Density and Pressure</a:t>
            </a:r>
            <a:endParaRPr lang="en-US" b="1" u="sng" dirty="0">
              <a:solidFill>
                <a:srgbClr val="006666"/>
              </a:solidFill>
              <a:effectLst/>
              <a:latin typeface="Calibri" pitchFamily="34" charset="0"/>
            </a:endParaRPr>
          </a:p>
        </p:txBody>
      </p:sp>
      <p:sp>
        <p:nvSpPr>
          <p:cNvPr id="9" name="Down Arrow Callout 8"/>
          <p:cNvSpPr/>
          <p:nvPr/>
        </p:nvSpPr>
        <p:spPr>
          <a:xfrm>
            <a:off x="1835696" y="3973512"/>
            <a:ext cx="1781326" cy="2335808"/>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rPr>
              <a:t>Temperature decreases</a:t>
            </a:r>
          </a:p>
        </p:txBody>
      </p:sp>
      <p:sp>
        <p:nvSpPr>
          <p:cNvPr id="12" name="Up Arrow Callout 11"/>
          <p:cNvSpPr/>
          <p:nvPr/>
        </p:nvSpPr>
        <p:spPr>
          <a:xfrm>
            <a:off x="1835696" y="1916832"/>
            <a:ext cx="1781326" cy="205668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lumMod val="75000"/>
                    <a:lumOff val="25000"/>
                  </a:prstClr>
                </a:solidFill>
              </a:rPr>
              <a:t>Density</a:t>
            </a:r>
            <a:br>
              <a:rPr lang="en-US" dirty="0">
                <a:solidFill>
                  <a:prstClr val="black">
                    <a:lumMod val="75000"/>
                    <a:lumOff val="25000"/>
                  </a:prstClr>
                </a:solidFill>
              </a:rPr>
            </a:br>
            <a:r>
              <a:rPr lang="en-US" dirty="0" smtClean="0">
                <a:solidFill>
                  <a:prstClr val="black">
                    <a:lumMod val="75000"/>
                    <a:lumOff val="25000"/>
                  </a:prstClr>
                </a:solidFill>
              </a:rPr>
              <a:t>increases,</a:t>
            </a:r>
          </a:p>
          <a:p>
            <a:pPr algn="ctr" fontAlgn="auto">
              <a:spcBef>
                <a:spcPts val="0"/>
              </a:spcBef>
              <a:spcAft>
                <a:spcPts val="0"/>
              </a:spcAft>
            </a:pPr>
            <a:r>
              <a:rPr lang="en-US" dirty="0" smtClean="0">
                <a:solidFill>
                  <a:prstClr val="black">
                    <a:lumMod val="75000"/>
                    <a:lumOff val="25000"/>
                  </a:prstClr>
                </a:solidFill>
              </a:rPr>
              <a:t>Pressure increases</a:t>
            </a:r>
            <a:endParaRPr lang="en-US" dirty="0">
              <a:solidFill>
                <a:prstClr val="black">
                  <a:lumMod val="75000"/>
                  <a:lumOff val="25000"/>
                </a:prstClr>
              </a:solidFill>
            </a:endParaRPr>
          </a:p>
        </p:txBody>
      </p:sp>
      <p:sp>
        <p:nvSpPr>
          <p:cNvPr id="15" name="Up Arrow Callout 14"/>
          <p:cNvSpPr/>
          <p:nvPr/>
        </p:nvSpPr>
        <p:spPr>
          <a:xfrm>
            <a:off x="5580112" y="1914735"/>
            <a:ext cx="1776340" cy="205456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lumMod val="75000"/>
                    <a:lumOff val="25000"/>
                  </a:prstClr>
                </a:solidFill>
              </a:rPr>
              <a:t>Temperature</a:t>
            </a:r>
            <a:br>
              <a:rPr lang="en-US" dirty="0">
                <a:solidFill>
                  <a:prstClr val="black">
                    <a:lumMod val="75000"/>
                    <a:lumOff val="25000"/>
                  </a:prstClr>
                </a:solidFill>
              </a:rPr>
            </a:br>
            <a:r>
              <a:rPr lang="en-US" dirty="0">
                <a:solidFill>
                  <a:prstClr val="black">
                    <a:lumMod val="75000"/>
                    <a:lumOff val="25000"/>
                  </a:prstClr>
                </a:solidFill>
              </a:rPr>
              <a:t>increases</a:t>
            </a:r>
          </a:p>
        </p:txBody>
      </p:sp>
      <p:sp>
        <p:nvSpPr>
          <p:cNvPr id="16" name="Down Arrow Callout 15"/>
          <p:cNvSpPr/>
          <p:nvPr/>
        </p:nvSpPr>
        <p:spPr>
          <a:xfrm>
            <a:off x="5580112" y="3971400"/>
            <a:ext cx="1776340" cy="2337920"/>
          </a:xfrm>
          <a:prstGeom prst="down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rPr>
              <a:t>Density </a:t>
            </a:r>
            <a:r>
              <a:rPr lang="en-US" dirty="0" smtClean="0">
                <a:solidFill>
                  <a:prstClr val="black"/>
                </a:solidFill>
              </a:rPr>
              <a:t>decreases,</a:t>
            </a:r>
          </a:p>
          <a:p>
            <a:pPr algn="ctr" fontAlgn="auto">
              <a:spcBef>
                <a:spcPts val="0"/>
              </a:spcBef>
              <a:spcAft>
                <a:spcPts val="0"/>
              </a:spcAft>
            </a:pPr>
            <a:r>
              <a:rPr lang="en-US" dirty="0" smtClean="0">
                <a:solidFill>
                  <a:prstClr val="black"/>
                </a:solidFill>
              </a:rPr>
              <a:t>Pressure decreases</a:t>
            </a:r>
            <a:endParaRPr lang="en-US" dirty="0">
              <a:solidFill>
                <a:prstClr val="black"/>
              </a:solidFill>
            </a:endParaRPr>
          </a:p>
        </p:txBody>
      </p:sp>
    </p:spTree>
    <p:extLst>
      <p:ext uri="{BB962C8B-B14F-4D97-AF65-F5344CB8AC3E}">
        <p14:creationId xmlns:p14="http://schemas.microsoft.com/office/powerpoint/2010/main" val="2580149053"/>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352928" cy="3096344"/>
          </a:xfrm>
        </p:spPr>
        <p:txBody>
          <a:bodyPr/>
          <a:lstStyle/>
          <a:p>
            <a:r>
              <a:rPr lang="en-US" sz="5400" b="1" dirty="0" smtClean="0">
                <a:solidFill>
                  <a:srgbClr val="006666"/>
                </a:solidFill>
                <a:latin typeface="Calibri" pitchFamily="34" charset="0"/>
              </a:rPr>
              <a:t>Wind is caused by differences in air pressure. Areas of high pressure move to areas of low pressure.</a:t>
            </a:r>
            <a:endParaRPr lang="en-US" sz="5400" b="1" dirty="0">
              <a:solidFill>
                <a:srgbClr val="006666"/>
              </a:solidFill>
              <a:latin typeface="Calibri" pitchFamily="34" charset="0"/>
            </a:endParaRPr>
          </a:p>
        </p:txBody>
      </p:sp>
      <p:sp>
        <p:nvSpPr>
          <p:cNvPr id="3" name="Rectangle 2"/>
          <p:cNvSpPr/>
          <p:nvPr/>
        </p:nvSpPr>
        <p:spPr>
          <a:xfrm>
            <a:off x="1024860" y="260648"/>
            <a:ext cx="6984776" cy="1754326"/>
          </a:xfrm>
          <a:prstGeom prst="rect">
            <a:avLst/>
          </a:prstGeom>
        </p:spPr>
        <p:txBody>
          <a:bodyPr wrap="square">
            <a:spAutoFit/>
          </a:bodyPr>
          <a:lstStyle/>
          <a:p>
            <a:pPr algn="ctr"/>
            <a:r>
              <a:rPr lang="en-US" sz="5400" b="1" dirty="0" smtClean="0">
                <a:solidFill>
                  <a:srgbClr val="006666"/>
                </a:solidFill>
                <a:latin typeface="Calibri" pitchFamily="34" charset="0"/>
              </a:rPr>
              <a:t>Let’s apply these concepts back to wind.</a:t>
            </a:r>
            <a:endParaRPr lang="en-US" sz="5400" b="1" dirty="0">
              <a:solidFill>
                <a:srgbClr val="006666"/>
              </a:solidFill>
              <a:latin typeface="Calibri" pitchFamily="34" charset="0"/>
            </a:endParaRPr>
          </a:p>
        </p:txBody>
      </p:sp>
    </p:spTree>
    <p:extLst>
      <p:ext uri="{BB962C8B-B14F-4D97-AF65-F5344CB8AC3E}">
        <p14:creationId xmlns:p14="http://schemas.microsoft.com/office/powerpoint/2010/main" val="3515688465"/>
      </p:ext>
    </p:extLst>
  </p:cSld>
  <p:clrMapOvr>
    <a:masterClrMapping/>
  </p:clrMapOvr>
  <mc:AlternateContent xmlns:mc="http://schemas.openxmlformats.org/markup-compatibility/2006" xmlns:p14="http://schemas.microsoft.com/office/powerpoint/2010/main">
    <mc:Choice Requires="p14">
      <p:transition spd="slow" p14:dur="45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2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10024</TotalTime>
  <Words>3086</Words>
  <Application>Microsoft Office PowerPoint</Application>
  <PresentationFormat>On-screen Show (4:3)</PresentationFormat>
  <Paragraphs>284</Paragraphs>
  <Slides>54</Slides>
  <Notes>54</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54</vt:i4>
      </vt:variant>
    </vt:vector>
  </HeadingPairs>
  <TitlesOfParts>
    <vt:vector size="70" baseType="lpstr">
      <vt:lpstr>Arial</vt:lpstr>
      <vt:lpstr>Calibri</vt:lpstr>
      <vt:lpstr>Georgia</vt:lpstr>
      <vt:lpstr>Trebuchet MS</vt:lpstr>
      <vt:lpstr>Diseño predeterminado</vt:lpstr>
      <vt:lpstr>1_Diseño predeterminado</vt:lpstr>
      <vt:lpstr>1_Slipstream</vt:lpstr>
      <vt:lpstr>2_Slipstream</vt:lpstr>
      <vt:lpstr>2_Diseño predeterminado</vt:lpstr>
      <vt:lpstr>3_Diseño predeterminado</vt:lpstr>
      <vt:lpstr>4_Diseño predeterminado</vt:lpstr>
      <vt:lpstr>5_Diseño predeterminado</vt:lpstr>
      <vt:lpstr>7_Diseño predeterminado</vt:lpstr>
      <vt:lpstr>8_Diseño predeterminado</vt:lpstr>
      <vt:lpstr>9_Diseño predeterminado</vt:lpstr>
      <vt:lpstr>10_Diseño predeterminado</vt:lpstr>
      <vt:lpstr>Warm up:</vt:lpstr>
      <vt:lpstr>PowerPoint Presentation</vt:lpstr>
      <vt:lpstr>PowerPoint Presentation</vt:lpstr>
      <vt:lpstr>Wind is caused by differences in air pressure. Areas of high pressure move to areas of low pressure.</vt:lpstr>
      <vt:lpstr>PowerPoint Presentation</vt:lpstr>
      <vt:lpstr>We will consider Density and Pressure to be the same. </vt:lpstr>
      <vt:lpstr>Look at the images below. Identify which image has: Higher Temperature, Higher Density, Higher Pressure.</vt:lpstr>
      <vt:lpstr>Temperature, Density and Pressure</vt:lpstr>
      <vt:lpstr>Wind is caused by differences in air pressure. Areas of high pressure move to areas of low pressure.</vt:lpstr>
      <vt:lpstr>In which direction would the wind move below.</vt:lpstr>
      <vt:lpstr>Why?</vt:lpstr>
      <vt:lpstr>Think of it this way…matter naturally wants to move from where it is crowded to where it is less crowded. This concept is true for all of science.</vt:lpstr>
      <vt:lpstr>Particles naturally want to move from where they are more crowded to where they are less crowded.</vt:lpstr>
      <vt:lpstr>PowerPoint Presentation</vt:lpstr>
      <vt:lpstr>PowerPoint Presentation</vt:lpstr>
      <vt:lpstr>Distributed Summarizing:</vt:lpstr>
      <vt:lpstr>PowerPoint Presentation</vt:lpstr>
      <vt:lpstr>PowerPoint Presentation</vt:lpstr>
      <vt:lpstr>PowerPoint Presentation</vt:lpstr>
      <vt:lpstr>The sinking of cold, dense air and the rising of warm, less dense air do not explain everything about wind.  What other factor have we discussed previously that affects the direction of winds on the earth’s surface?</vt:lpstr>
      <vt:lpstr>PowerPoint Presentation</vt:lpstr>
      <vt:lpstr>PowerPoint Presentation</vt:lpstr>
      <vt:lpstr>The flow of air caused by unequal heating of the Earth’s surface and the rotation of the Earth (Coriolis Effect) creates distinct wind patterns on Earth’s surface.</vt:lpstr>
      <vt:lpstr>Below is a diagram showing the global wind patterns that distribute heat and moisture around the globe.  </vt:lpstr>
      <vt:lpstr>PowerPoint Presentation</vt:lpstr>
      <vt:lpstr>Distributed Summarizing:</vt:lpstr>
      <vt:lpstr>Warm Up:</vt:lpstr>
      <vt:lpstr>Work Session:</vt:lpstr>
      <vt:lpstr>Global wind systems determine  the major weather patterns for  the entire planet.</vt:lpstr>
      <vt:lpstr>Look at the temperatures of the land and the sea in this diagram. Which direction would the wind blow? Why?</vt:lpstr>
      <vt:lpstr>A sea breeze occurs when wind is moving from the sea towards land.</vt:lpstr>
      <vt:lpstr>Land heats up and cools down faster than water. How does this affect wind?</vt:lpstr>
      <vt:lpstr>At night when the earth’s surface  is no longer being heated by the sun,  the land cools much more rapidly than  ocean water. What happens to the wind?</vt:lpstr>
      <vt:lpstr>A land breeze occurs when wind is moving from the land to the sea. </vt:lpstr>
      <vt:lpstr>How do sea breezes and land breezes affect local weather?</vt:lpstr>
      <vt:lpstr>Sea Breeze and Land Breeze</vt:lpstr>
      <vt:lpstr>PowerPoint Presentation</vt:lpstr>
      <vt:lpstr>PowerPoint Presentation</vt:lpstr>
      <vt:lpstr>Warm Up:</vt:lpstr>
      <vt:lpstr>Work Session:</vt:lpstr>
      <vt:lpstr>Label and draw the following in the diagrams on your notes: sea breeze, land breeze, high pressure, low pressure, arrows showing the direction of the wind.</vt:lpstr>
      <vt:lpstr>PowerPoint Presentation</vt:lpstr>
      <vt:lpstr>PowerPoint Presentation</vt:lpstr>
      <vt:lpstr>Warm Up:</vt:lpstr>
      <vt:lpstr>Work Session: </vt:lpstr>
      <vt:lpstr>Closing:</vt:lpstr>
      <vt:lpstr>Warm Up:</vt:lpstr>
      <vt:lpstr>Work Session:</vt:lpstr>
      <vt:lpstr>Missing Work: 1st Period</vt:lpstr>
      <vt:lpstr>Missing Work: 2nd Period</vt:lpstr>
      <vt:lpstr>Missing Work: 3rd Period</vt:lpstr>
      <vt:lpstr>Missing Work: 4th Period</vt:lpstr>
      <vt:lpstr>Closing:</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Laquincia Brown</cp:lastModifiedBy>
  <cp:revision>828</cp:revision>
  <cp:lastPrinted>2017-03-17T12:35:22Z</cp:lastPrinted>
  <dcterms:created xsi:type="dcterms:W3CDTF">2010-05-23T14:28:12Z</dcterms:created>
  <dcterms:modified xsi:type="dcterms:W3CDTF">2017-10-31T21:27:35Z</dcterms:modified>
</cp:coreProperties>
</file>